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7" r:id="rId2"/>
  </p:sldMasterIdLst>
  <p:notesMasterIdLst>
    <p:notesMasterId r:id="rId61"/>
  </p:notesMasterIdLst>
  <p:sldIdLst>
    <p:sldId id="4449" r:id="rId3"/>
    <p:sldId id="257" r:id="rId4"/>
    <p:sldId id="4500" r:id="rId5"/>
    <p:sldId id="4501" r:id="rId6"/>
    <p:sldId id="4502" r:id="rId7"/>
    <p:sldId id="4503" r:id="rId8"/>
    <p:sldId id="4506" r:id="rId9"/>
    <p:sldId id="4504" r:id="rId10"/>
    <p:sldId id="4507" r:id="rId11"/>
    <p:sldId id="4508" r:id="rId12"/>
    <p:sldId id="4509" r:id="rId13"/>
    <p:sldId id="4511" r:id="rId14"/>
    <p:sldId id="4512" r:id="rId15"/>
    <p:sldId id="4510" r:id="rId16"/>
    <p:sldId id="4514" r:id="rId17"/>
    <p:sldId id="4520" r:id="rId18"/>
    <p:sldId id="4519" r:id="rId19"/>
    <p:sldId id="4559" r:id="rId20"/>
    <p:sldId id="4516" r:id="rId21"/>
    <p:sldId id="4517" r:id="rId22"/>
    <p:sldId id="4521" r:id="rId23"/>
    <p:sldId id="4560" r:id="rId24"/>
    <p:sldId id="4561" r:id="rId25"/>
    <p:sldId id="4562" r:id="rId26"/>
    <p:sldId id="4524" r:id="rId27"/>
    <p:sldId id="4525" r:id="rId28"/>
    <p:sldId id="4526" r:id="rId29"/>
    <p:sldId id="4527" r:id="rId30"/>
    <p:sldId id="4529" r:id="rId31"/>
    <p:sldId id="4528" r:id="rId32"/>
    <p:sldId id="4530" r:id="rId33"/>
    <p:sldId id="4531" r:id="rId34"/>
    <p:sldId id="4532" r:id="rId35"/>
    <p:sldId id="4533" r:id="rId36"/>
    <p:sldId id="4534" r:id="rId37"/>
    <p:sldId id="4535" r:id="rId38"/>
    <p:sldId id="4536" r:id="rId39"/>
    <p:sldId id="4537" r:id="rId40"/>
    <p:sldId id="4558" r:id="rId41"/>
    <p:sldId id="4539" r:id="rId42"/>
    <p:sldId id="4540" r:id="rId43"/>
    <p:sldId id="4541" r:id="rId44"/>
    <p:sldId id="4542" r:id="rId45"/>
    <p:sldId id="4544" r:id="rId46"/>
    <p:sldId id="4545" r:id="rId47"/>
    <p:sldId id="4546" r:id="rId48"/>
    <p:sldId id="4547" r:id="rId49"/>
    <p:sldId id="4548" r:id="rId50"/>
    <p:sldId id="4549" r:id="rId51"/>
    <p:sldId id="4550" r:id="rId52"/>
    <p:sldId id="4551" r:id="rId53"/>
    <p:sldId id="4552" r:id="rId54"/>
    <p:sldId id="4553" r:id="rId55"/>
    <p:sldId id="4554" r:id="rId56"/>
    <p:sldId id="4555" r:id="rId57"/>
    <p:sldId id="4556" r:id="rId58"/>
    <p:sldId id="4557" r:id="rId59"/>
    <p:sldId id="4453"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5257"/>
    <a:srgbClr val="1271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6" dt="2026-09-21T01:47:14.121"/>
    <p1510:client id="{1E39D8FF-77CA-40FE-8351-E100BED27CB3}" v="53" dt="2026-09-21T01:35:55.333"/>
    <p1510:client id="{20CE0424-C58D-6B1B-028A-681B3BD87EAA}" v="624" dt="2026-09-21T01:28:07.332"/>
    <p1510:client id="{B828F9EF-EE78-3FBE-328F-3EC1A3767D99}" v="99" dt="2026-09-21T13:22:18.5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C1192-DC07-4507-ACFF-CB8153E40A47}"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7213B6-B4D2-4B34-AEFC-18C7348C9A01}" type="slidenum">
              <a:rPr lang="en-US" smtClean="0"/>
              <a:t>‹#›</a:t>
            </a:fld>
            <a:endParaRPr lang="en-US"/>
          </a:p>
        </p:txBody>
      </p:sp>
    </p:spTree>
    <p:extLst>
      <p:ext uri="{BB962C8B-B14F-4D97-AF65-F5344CB8AC3E}">
        <p14:creationId xmlns:p14="http://schemas.microsoft.com/office/powerpoint/2010/main" val="3950663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E3CBE-78C8-07CD-0C58-7C108AC003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499572-87C3-2E2E-0E71-00B78FFC99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478266D-4DD8-439D-F2AE-C52ACBB720F6}"/>
              </a:ext>
            </a:extLst>
          </p:cNvPr>
          <p:cNvSpPr>
            <a:spLocks noGrp="1"/>
          </p:cNvSpPr>
          <p:nvPr>
            <p:ph type="body" idx="1"/>
          </p:nvPr>
        </p:nvSpPr>
        <p:spPr/>
        <p:txBody>
          <a:bodyPr/>
          <a:lstStyle/>
          <a:p>
            <a:r>
              <a:rPr lang="en-US"/>
              <a:t>Welcome to Devereux’s 2027 Open Enrollment!</a:t>
            </a:r>
          </a:p>
        </p:txBody>
      </p:sp>
      <p:sp>
        <p:nvSpPr>
          <p:cNvPr id="4" name="Slide Number Placeholder 3">
            <a:extLst>
              <a:ext uri="{FF2B5EF4-FFF2-40B4-BE49-F238E27FC236}">
                <a16:creationId xmlns:a16="http://schemas.microsoft.com/office/drawing/2014/main" id="{D721B8E8-6CA5-48EF-D197-23E4B04F96D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56EF04-D896-438A-9999-C6C9EE1B86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3402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Open Enrollment will be held from Monday, October 5</a:t>
            </a:r>
            <a:r>
              <a:rPr lang="en-US" baseline="30000"/>
              <a:t>th</a:t>
            </a:r>
            <a:r>
              <a:rPr lang="en-US"/>
              <a:t> to </a:t>
            </a:r>
            <a:r>
              <a:rPr lang="en-US" err="1"/>
              <a:t>Mondayy</a:t>
            </a:r>
            <a:r>
              <a:rPr lang="en-US"/>
              <a:t>, October 19</a:t>
            </a:r>
            <a:r>
              <a:rPr lang="en-US" baseline="30000"/>
              <a:t>th</a:t>
            </a:r>
            <a:r>
              <a:rPr lang="en-US"/>
              <a:t>. </a:t>
            </a:r>
          </a:p>
          <a:p>
            <a:endParaRPr lang="en-US"/>
          </a:p>
          <a:p>
            <a:r>
              <a:rPr lang="en-US"/>
              <a:t>This year’s enrollment will be passive, which means that if you do not actively log in to Oracle and make changes to your current elections, they will automatically rollover into 2027. </a:t>
            </a:r>
          </a:p>
          <a:p>
            <a:endParaRPr lang="en-US"/>
          </a:p>
          <a:p>
            <a:r>
              <a:rPr lang="en-US"/>
              <a:t>If you would like to add or remove dependents, change your current plan elections, change your current enrollment tier or waive coverage, you MUST log in to Oracle. Note that you must also log in to Oracle if you have a new salary tier. </a:t>
            </a:r>
          </a:p>
          <a:p>
            <a:endParaRPr lang="en-US"/>
          </a:p>
          <a:p>
            <a:r>
              <a:rPr lang="en-US"/>
              <a:t>Additionally, if you would like to participate in Flexible Spending Accounts (FSA), Commuter Benefits, or Health Savings Accounts (HSA), you must make an active election in Oracle every year. </a:t>
            </a:r>
          </a:p>
          <a:p>
            <a:endParaRPr lang="en-US"/>
          </a:p>
          <a:p>
            <a:r>
              <a:rPr lang="en-US"/>
              <a:t>Once you have made your benefit elections for 2027, you will not be able to change them until the next Open Enrollment period unless you experience a Qualified Life Event. If you experience a Qualified Life Event, you have 30 days after the event to notify HR of any changes you wish to make to your elections. </a:t>
            </a:r>
          </a:p>
          <a:p>
            <a:endParaRPr lang="en-US"/>
          </a:p>
          <a:p>
            <a:r>
              <a:rPr lang="en-US"/>
              <a:t>The benefits you elect during Open enrollment will be in effect from January 1</a:t>
            </a:r>
            <a:r>
              <a:rPr lang="en-US" baseline="30000"/>
              <a:t>st</a:t>
            </a:r>
            <a:r>
              <a:rPr lang="en-US"/>
              <a:t>, 2027 through December 31st, 2027</a:t>
            </a:r>
          </a:p>
        </p:txBody>
      </p:sp>
      <p:sp>
        <p:nvSpPr>
          <p:cNvPr id="4" name="Slide Number Placeholder 3"/>
          <p:cNvSpPr>
            <a:spLocks noGrp="1"/>
          </p:cNvSpPr>
          <p:nvPr>
            <p:ph type="sldNum" sz="quarter" idx="5"/>
          </p:nvPr>
        </p:nvSpPr>
        <p:spPr/>
        <p:txBody>
          <a:bodyPr/>
          <a:lstStyle/>
          <a:p>
            <a:fld id="{2E7213B6-B4D2-4B34-AEFC-18C7348C9A01}" type="slidenum">
              <a:rPr lang="en-US" smtClean="0"/>
              <a:t>2</a:t>
            </a:fld>
            <a:endParaRPr lang="en-US"/>
          </a:p>
        </p:txBody>
      </p:sp>
    </p:spTree>
    <p:extLst>
      <p:ext uri="{BB962C8B-B14F-4D97-AF65-F5344CB8AC3E}">
        <p14:creationId xmlns:p14="http://schemas.microsoft.com/office/powerpoint/2010/main" val="1160118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7</a:t>
            </a:fld>
            <a:endParaRPr lang="en-US"/>
          </a:p>
        </p:txBody>
      </p:sp>
    </p:spTree>
    <p:extLst>
      <p:ext uri="{BB962C8B-B14F-4D97-AF65-F5344CB8AC3E}">
        <p14:creationId xmlns:p14="http://schemas.microsoft.com/office/powerpoint/2010/main" val="2049214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18</a:t>
            </a:fld>
            <a:endParaRPr lang="en-US"/>
          </a:p>
        </p:txBody>
      </p:sp>
    </p:spTree>
    <p:extLst>
      <p:ext uri="{BB962C8B-B14F-4D97-AF65-F5344CB8AC3E}">
        <p14:creationId xmlns:p14="http://schemas.microsoft.com/office/powerpoint/2010/main" val="3361856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213B6-B4D2-4B34-AEFC-18C7348C9A0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06028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40</a:t>
            </a:fld>
            <a:endParaRPr lang="en-US"/>
          </a:p>
        </p:txBody>
      </p:sp>
    </p:spTree>
    <p:extLst>
      <p:ext uri="{BB962C8B-B14F-4D97-AF65-F5344CB8AC3E}">
        <p14:creationId xmlns:p14="http://schemas.microsoft.com/office/powerpoint/2010/main" val="3674192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8715-1218-3776-1984-1C7C6FAF5F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35BED2-E554-F9E5-7427-21F78E2A623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3E7B40B-C32C-2545-C9B8-2E9C08E45C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F64B96-8C80-FD7B-7429-440B90CD260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56EF04-D896-438A-9999-C6C9EE1B86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445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81129E2-5097-4CE2-8A2A-C282089A8C75}"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1291299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830B6A-AE45-443E-965C-93BE1541D28B}"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222478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CF3C12C-7583-46FF-AA2A-D8760E741133}"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824468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A3791D-BAE1-40AB-9C66-17AA4081E7DA}"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3931102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4A000B-974F-45AA-9DCE-924501CC837C}" type="datetime1">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893164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58C4A88-A3AE-430A-AD12-61FDE2F2001A}" type="datetime1">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637962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B8C1E-AA84-4819-8097-1E432EC06E17}" type="datetime1">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3253565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6D9501-3665-419E-8C58-D671C1AB7D55}"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5946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399835-2465-47B6-BDEA-E8946E2D4749}"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665719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238493-75CB-4B84-A410-538131494A83}"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1039750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817D9D-51CC-410E-A6FC-5D5DAFE79758}"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1206691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73E19A6-3B53-4D0B-9D73-7678133D7F85}"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85613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1996AA-FA3F-45BA-8706-706533068D55}"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91380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131C6E-A407-4539-BBE8-7B333824782D}"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36880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62B736-CDDE-49AD-BF1B-5A718CCCB59F}"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26150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09ED1B-310B-47F1-B3D0-1769B377350A}" type="datetime1">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96165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D310ADD-9C0E-4119-AF66-F291D73D12D9}" type="datetime1">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494920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41251-0F5D-4A5F-AC6B-EE80346392F5}" type="datetime1">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74180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D0B092-4306-42DE-A338-F3A5F0BFD706}"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227204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296D2C-E366-4FB9-ABC9-C83BD2BC58DB}"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5237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D4EC8B-31FB-41AC-8373-E51507927CF2}"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82969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B200B3-7B6A-4A33-8B27-59EE4784435F}"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68447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61149C-20BB-478A-8503-883506CA58ED}" type="datetime1">
              <a:rPr lang="en-US" smtClean="0"/>
              <a:t>10/2/2026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ED3990-91CA-4DF6-AB8F-04A12CAA94DC}" type="slidenum">
              <a:rPr lang="en-US" smtClean="0"/>
              <a:t>‹#›</a:t>
            </a:fld>
            <a:endParaRPr lang="en-US"/>
          </a:p>
        </p:txBody>
      </p:sp>
    </p:spTree>
    <p:extLst>
      <p:ext uri="{BB962C8B-B14F-4D97-AF65-F5344CB8AC3E}">
        <p14:creationId xmlns:p14="http://schemas.microsoft.com/office/powerpoint/2010/main" val="30735457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0F886BE-613B-42F3-B42E-FE6BCEE7199B}" type="datetime1">
              <a:rPr lang="en-US" smtClean="0"/>
              <a:t>10/2/2026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3722955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hyperlink" Target="http://www.teladochealth.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accarenthealth.com/" TargetMode="Externa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goldfinchhealth.com/goldfinch-surgery/" TargetMode="External"/><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my.cigna.com/web/public/guest" TargetMode="Externa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20.jpe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my.cigna.com/web/public/guest" TargetMode="External"/><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25.sv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hyperlink" Target="mailto:Qkarpiak@janney.com"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hyperlink" Target="https://www.tiaa.org/public/tcm/Devereux"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jobs.devereux.org/ASCEND/"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hyperlink" Target="https://app.balancewellbeing.com/sign-up/company"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32.svg"/><Relationship Id="rId5" Type="http://schemas.openxmlformats.org/officeDocument/2006/relationships/image" Target="../media/image31.jpg"/><Relationship Id="rId4" Type="http://schemas.openxmlformats.org/officeDocument/2006/relationships/hyperlink" Target="https://balancewellbeing.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31.jp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1.jpg"/></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hyperlink" Target="https://my.cigna.com/web/public/guest" TargetMode="External"/><Relationship Id="rId4" Type="http://schemas.openxmlformats.org/officeDocument/2006/relationships/image" Target="../media/image34.jpeg"/></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hyperlink" Target="https://www.wishbone.pet/"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hyperlink" Target="http://www.guidanceresources.com/" TargetMode="External"/><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hyperlink" Target="http://www.lilydirect.com/" TargetMode="External"/><Relationship Id="rId4" Type="http://schemas.openxmlformats.org/officeDocument/2006/relationships/hyperlink" Target="https://connerstrong.goodrx.com/"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www.tiaa.org/devereux"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hyperlink" Target="http://www.guidanceresources.com/" TargetMode="External"/><Relationship Id="rId5" Type="http://schemas.openxmlformats.org/officeDocument/2006/relationships/hyperlink" Target="http://www.senior-advisors.com/" TargetMode="External"/><Relationship Id="rId4" Type="http://schemas.openxmlformats.org/officeDocument/2006/relationships/hyperlink" Target="mailto:QKarpiak@janney.com"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portal.allonehealth.com/" TargetMode="External"/><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hyperlink" Target="http://www.guidanceresources.com/" TargetMode="External"/><Relationship Id="rId4" Type="http://schemas.openxmlformats.org/officeDocument/2006/relationships/hyperlink" Target="https://devereux.sharepoint.com/Pages/Archive/DevereuxStrong.aspx" TargetMode="Externa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39.jpeg"/><Relationship Id="rId5" Type="http://schemas.openxmlformats.org/officeDocument/2006/relationships/hyperlink" Target="mailto:cssteam@connerstrong.com" TargetMode="External"/><Relationship Id="rId4" Type="http://schemas.openxmlformats.org/officeDocument/2006/relationships/hyperlink" Target="https://www.connerstrong.com/member-advocacy-web-form"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mydevereuxbenefits.org/"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hyperlink" Target="mailto:benefits@devereux.org" TargetMode="Externa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hyperlink" Target="https://www.mydevereuxbenefits.org/" TargetMode="Externa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D5257"/>
        </a:solidFill>
        <a:effectLst/>
      </p:bgPr>
    </p:bg>
    <p:spTree>
      <p:nvGrpSpPr>
        <p:cNvPr id="1" name="">
          <a:extLst>
            <a:ext uri="{FF2B5EF4-FFF2-40B4-BE49-F238E27FC236}">
              <a16:creationId xmlns:a16="http://schemas.microsoft.com/office/drawing/2014/main" id="{EB9DFDD0-6E5F-395B-897A-43B89EB2B3B6}"/>
            </a:ext>
          </a:extLst>
        </p:cNvPr>
        <p:cNvGrpSpPr/>
        <p:nvPr/>
      </p:nvGrpSpPr>
      <p:grpSpPr>
        <a:xfrm>
          <a:off x="0" y="0"/>
          <a:ext cx="0" cy="0"/>
          <a:chOff x="0" y="0"/>
          <a:chExt cx="0" cy="0"/>
        </a:xfrm>
      </p:grpSpPr>
      <p:pic>
        <p:nvPicPr>
          <p:cNvPr id="6" name="Picture 5" descr="A group of children smiling for a photo&#10;&#10;AI-generated content may be incorrect.">
            <a:extLst>
              <a:ext uri="{FF2B5EF4-FFF2-40B4-BE49-F238E27FC236}">
                <a16:creationId xmlns:a16="http://schemas.microsoft.com/office/drawing/2014/main" id="{229073EE-CB76-AC17-3BD4-F1927A136C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0057" y="-50105"/>
            <a:ext cx="5218659" cy="3137476"/>
          </a:xfrm>
          <a:prstGeom prst="rect">
            <a:avLst/>
          </a:prstGeom>
        </p:spPr>
      </p:pic>
      <p:pic>
        <p:nvPicPr>
          <p:cNvPr id="8" name="Picture 7">
            <a:extLst>
              <a:ext uri="{FF2B5EF4-FFF2-40B4-BE49-F238E27FC236}">
                <a16:creationId xmlns:a16="http://schemas.microsoft.com/office/drawing/2014/main" id="{8F1E12E5-74FA-9524-2005-2FAD3A56D34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440826" y="2839470"/>
            <a:ext cx="6455381" cy="2523571"/>
          </a:xfrm>
          <a:prstGeom prst="rect">
            <a:avLst/>
          </a:prstGeom>
        </p:spPr>
      </p:pic>
      <p:pic>
        <p:nvPicPr>
          <p:cNvPr id="3" name="Picture 2">
            <a:extLst>
              <a:ext uri="{FF2B5EF4-FFF2-40B4-BE49-F238E27FC236}">
                <a16:creationId xmlns:a16="http://schemas.microsoft.com/office/drawing/2014/main" id="{90B0EB2B-C7A1-9445-3417-A4C74F10A2BD}"/>
              </a:ext>
            </a:extLst>
          </p:cNvPr>
          <p:cNvPicPr>
            <a:picLocks noChangeAspect="1"/>
          </p:cNvPicPr>
          <p:nvPr/>
        </p:nvPicPr>
        <p:blipFill>
          <a:blip r:embed="rId5"/>
          <a:srcRect l="7808" t="1221" r="4115"/>
          <a:stretch/>
        </p:blipFill>
        <p:spPr>
          <a:xfrm>
            <a:off x="3386893" y="-50105"/>
            <a:ext cx="4563248" cy="3137476"/>
          </a:xfrm>
          <a:prstGeom prst="rect">
            <a:avLst/>
          </a:prstGeom>
        </p:spPr>
      </p:pic>
      <p:pic>
        <p:nvPicPr>
          <p:cNvPr id="7" name="Picture 6" descr="A person carrying a child on his back&#10;&#10;AI-generated content may be incorrect.">
            <a:extLst>
              <a:ext uri="{FF2B5EF4-FFF2-40B4-BE49-F238E27FC236}">
                <a16:creationId xmlns:a16="http://schemas.microsoft.com/office/drawing/2014/main" id="{9AC2B6CD-851B-55FA-331E-1A325993F022}"/>
              </a:ext>
            </a:extLst>
          </p:cNvPr>
          <p:cNvPicPr>
            <a:picLocks noChangeAspect="1"/>
          </p:cNvPicPr>
          <p:nvPr/>
        </p:nvPicPr>
        <p:blipFill>
          <a:blip r:embed="rId6" cstate="print">
            <a:extLst>
              <a:ext uri="{28A0092B-C50C-407E-A947-70E740481C1C}">
                <a14:useLocalDpi xmlns:a14="http://schemas.microsoft.com/office/drawing/2010/main" val="0"/>
              </a:ext>
            </a:extLst>
          </a:blip>
          <a:srcRect r="21424"/>
          <a:stretch/>
        </p:blipFill>
        <p:spPr>
          <a:xfrm>
            <a:off x="1" y="-50105"/>
            <a:ext cx="3697942" cy="3137476"/>
          </a:xfrm>
          <a:prstGeom prst="rect">
            <a:avLst/>
          </a:prstGeom>
        </p:spPr>
      </p:pic>
      <p:sp>
        <p:nvSpPr>
          <p:cNvPr id="4" name="Title 4">
            <a:extLst>
              <a:ext uri="{FF2B5EF4-FFF2-40B4-BE49-F238E27FC236}">
                <a16:creationId xmlns:a16="http://schemas.microsoft.com/office/drawing/2014/main" id="{451267B3-04FB-1971-D371-B217ABFAAB63}"/>
              </a:ext>
            </a:extLst>
          </p:cNvPr>
          <p:cNvSpPr>
            <a:spLocks noGrp="1"/>
          </p:cNvSpPr>
          <p:nvPr>
            <p:ph type="title"/>
          </p:nvPr>
        </p:nvSpPr>
        <p:spPr>
          <a:xfrm>
            <a:off x="1524000" y="5073992"/>
            <a:ext cx="9144000" cy="1325563"/>
          </a:xfrm>
        </p:spPr>
        <p:txBody>
          <a:bodyPr>
            <a:normAutofit/>
          </a:bodyPr>
          <a:lstStyle/>
          <a:p>
            <a:pPr algn="ctr"/>
            <a:r>
              <a:rPr lang="en-US" sz="4800" b="1">
                <a:solidFill>
                  <a:schemeClr val="bg1"/>
                </a:solidFill>
                <a:latin typeface="Franklin Gothic Medium Cond" panose="020B0606030402020204" pitchFamily="34" charset="0"/>
                <a:cs typeface="Arial" panose="020B0604020202020204" pitchFamily="34" charset="0"/>
              </a:rPr>
              <a:t>Welcome to 2027 Open Enrollment!</a:t>
            </a:r>
          </a:p>
        </p:txBody>
      </p:sp>
    </p:spTree>
    <p:extLst>
      <p:ext uri="{BB962C8B-B14F-4D97-AF65-F5344CB8AC3E}">
        <p14:creationId xmlns:p14="http://schemas.microsoft.com/office/powerpoint/2010/main" val="2789517166"/>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D8F6E-9BD7-9127-C72C-DEB31070FE7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5CB628D-3281-B849-A0B0-0253C4D5EAE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B7A36EE-3ACC-9FD0-2E74-0196278D4691}"/>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Open Enrollment for 2027</a:t>
            </a:r>
          </a:p>
        </p:txBody>
      </p:sp>
      <p:sp>
        <p:nvSpPr>
          <p:cNvPr id="10" name="TextBox 9">
            <a:extLst>
              <a:ext uri="{FF2B5EF4-FFF2-40B4-BE49-F238E27FC236}">
                <a16:creationId xmlns:a16="http://schemas.microsoft.com/office/drawing/2014/main" id="{C6088DED-4118-5FAF-82C3-252C7DA6B968}"/>
              </a:ext>
            </a:extLst>
          </p:cNvPr>
          <p:cNvSpPr txBox="1"/>
          <p:nvPr/>
        </p:nvSpPr>
        <p:spPr>
          <a:xfrm>
            <a:off x="331304" y="1281043"/>
            <a:ext cx="11639826" cy="461665"/>
          </a:xfrm>
          <a:prstGeom prst="rect">
            <a:avLst/>
          </a:prstGeom>
          <a:solidFill>
            <a:srgbClr val="0D5257"/>
          </a:solidFill>
          <a:ln>
            <a:solidFill>
              <a:srgbClr val="0D5257"/>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Franklin Gothic Demi Cond" panose="020B0706030402020204" pitchFamily="34" charset="0"/>
              </a:rPr>
              <a:t>Open Enrollment: October 5th, 2026 – October 19th, 2026</a:t>
            </a:r>
            <a:endParaRPr kumimoji="0" lang="en-US" sz="1800" b="0" i="0" u="none" strike="noStrike" kern="1200" cap="none" spc="0" normalizeH="0" baseline="0" noProof="0">
              <a:ln>
                <a:noFill/>
              </a:ln>
              <a:solidFill>
                <a:prstClr val="black"/>
              </a:solidFill>
              <a:effectLst/>
              <a:uLnTx/>
              <a:uFillTx/>
              <a:latin typeface="Franklin Gothic Demi Cond" panose="020B0706030402020204" pitchFamily="34" charset="0"/>
            </a:endParaRPr>
          </a:p>
        </p:txBody>
      </p:sp>
      <p:sp>
        <p:nvSpPr>
          <p:cNvPr id="12" name="TextBox 11">
            <a:extLst>
              <a:ext uri="{FF2B5EF4-FFF2-40B4-BE49-F238E27FC236}">
                <a16:creationId xmlns:a16="http://schemas.microsoft.com/office/drawing/2014/main" id="{90162E8B-B3C5-2548-1CB9-2E70FFD46678}"/>
              </a:ext>
            </a:extLst>
          </p:cNvPr>
          <p:cNvSpPr txBox="1"/>
          <p:nvPr/>
        </p:nvSpPr>
        <p:spPr>
          <a:xfrm>
            <a:off x="331304" y="1841750"/>
            <a:ext cx="11650869" cy="41242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600"/>
              </a:spcAft>
              <a:buClr>
                <a:srgbClr val="0D5257"/>
              </a:buClr>
              <a:buSzPct val="100000"/>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Open Enrollment: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Monday, October 5</a:t>
            </a:r>
            <a:r>
              <a:rPr kumimoji="0" lang="en-US" sz="1600" b="1" i="0" u="sng" strike="noStrike" kern="1200" cap="none" spc="0" normalizeH="0" baseline="30000" noProof="0">
                <a:ln>
                  <a:noFill/>
                </a:ln>
                <a:solidFill>
                  <a:srgbClr val="0D5257"/>
                </a:solidFill>
                <a:effectLst/>
                <a:uLnTx/>
                <a:uFillTx/>
                <a:latin typeface="Franklin Gothic Book"/>
                <a:ea typeface="+mn-ea"/>
                <a:cs typeface="+mn-cs"/>
              </a:rPr>
              <a:t>th</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 – Monday, October 19</a:t>
            </a:r>
            <a:r>
              <a:rPr kumimoji="0" lang="en-US" sz="1600" b="1" i="0" u="sng" strike="noStrike" kern="1200" cap="none" spc="0" normalizeH="0" baseline="30000" noProof="0">
                <a:ln>
                  <a:noFill/>
                </a:ln>
                <a:solidFill>
                  <a:srgbClr val="0D5257"/>
                </a:solidFill>
                <a:effectLst/>
                <a:uLnTx/>
                <a:uFillTx/>
                <a:latin typeface="Franklin Gothic Book"/>
                <a:ea typeface="+mn-ea"/>
                <a:cs typeface="+mn-cs"/>
              </a:rPr>
              <a:t>th</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 </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Pct val="100000"/>
              <a:buFont typeface="Wingdings" panose="05000000000000000000" pitchFamily="2" charset="2"/>
              <a:buChar char="§"/>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PASSIVE Open </a:t>
            </a:r>
            <a:r>
              <a:rPr lang="en-US" sz="1600" b="1">
                <a:solidFill>
                  <a:srgbClr val="0D5257"/>
                </a:solidFill>
                <a:latin typeface="Franklin Gothic Book"/>
              </a:rPr>
              <a:t>Enrollment</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 through Oracle</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742950" marR="0" lvl="1" indent="-285750" algn="l" defTabSz="914400" rtl="0" eaLnBrk="1" fontAlgn="auto" latinLnBrk="0" hangingPunct="1">
              <a:lnSpc>
                <a:spcPct val="100000"/>
              </a:lnSpc>
              <a:spcBef>
                <a:spcPts val="600"/>
              </a:spcBef>
              <a:spcAft>
                <a:spcPts val="600"/>
              </a:spcAft>
              <a:buClr>
                <a:srgbClr val="0D5257"/>
              </a:buClr>
              <a:buSzTx/>
              <a:buFont typeface="Courier New" panose="02070309020205020404" pitchFamily="49" charset="0"/>
              <a:buChar char="o"/>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do not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ACTIVELY</a:t>
            </a:r>
            <a:r>
              <a:rPr kumimoji="0" lang="en-US" sz="1600" b="0" i="0" u="none" strike="noStrike" kern="1200" cap="none" spc="0" normalizeH="0" baseline="0" noProof="0">
                <a:ln>
                  <a:noFill/>
                </a:ln>
                <a:solidFill>
                  <a:srgbClr val="0D5257"/>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make changes to your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medical elections</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your current coverage elections will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automatically rollover</a:t>
            </a:r>
            <a:r>
              <a:rPr kumimoji="0" lang="en-US" sz="1600" b="0" i="0" u="none" strike="noStrike" kern="1200" cap="none" spc="0" normalizeH="0" baseline="0" noProof="0">
                <a:ln>
                  <a:noFill/>
                </a:ln>
                <a:solidFill>
                  <a:srgbClr val="0D5257"/>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into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2027.</a:t>
            </a:r>
          </a:p>
          <a:p>
            <a:pPr marL="742950" marR="0" lvl="1" indent="-285750" algn="l" defTabSz="914400" rtl="0" eaLnBrk="1" fontAlgn="auto" latinLnBrk="0" hangingPunct="1">
              <a:lnSpc>
                <a:spcPct val="100000"/>
              </a:lnSpc>
              <a:spcBef>
                <a:spcPts val="600"/>
              </a:spcBef>
              <a:spcAft>
                <a:spcPts val="600"/>
              </a:spcAft>
              <a:buClr>
                <a:srgbClr val="0D5257"/>
              </a:buClr>
              <a:buSzTx/>
              <a:buFont typeface="Courier New" panose="02070309020205020404" pitchFamily="49" charset="0"/>
              <a:buChar char="o"/>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wish to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add or remove dependents</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change</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plan elections or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waive</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coverage,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change</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enrollment tiers (e.g., employee + spouse), or if you have a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new salary tier</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you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must</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log in to Oracle.</a:t>
            </a: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would like to participate in the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Flexible Spending Accounts </a:t>
            </a:r>
            <a:r>
              <a:rPr lang="en-US" sz="1600" b="1">
                <a:solidFill>
                  <a:srgbClr val="0D5257"/>
                </a:solidFill>
                <a:latin typeface="Franklin Gothic Book"/>
              </a:rPr>
              <a:t>(FSA)</a:t>
            </a:r>
            <a:r>
              <a:rPr lang="en-US" sz="1600">
                <a:solidFill>
                  <a:prstClr val="black"/>
                </a:solidFill>
                <a:latin typeface="Franklin Gothic Book"/>
              </a:rPr>
              <a:t>,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Commuter Benefits</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or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Health Savings Accounts (HSA),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you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must</a:t>
            </a:r>
            <a:r>
              <a:rPr kumimoji="0" lang="en-US" sz="1600" b="1" i="0" u="none" strike="noStrike" kern="1200" cap="none" spc="0" normalizeH="0" baseline="0" noProof="0">
                <a:ln>
                  <a:noFill/>
                </a:ln>
                <a:solidFill>
                  <a:srgbClr val="2F67A1"/>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make an active election in Oracle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every year.</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kumimoji="0" lang="en-US" sz="1600" b="1" i="1" u="none" strike="noStrike" kern="1200" cap="none" spc="0" normalizeH="0" baseline="0" noProof="0">
                <a:ln>
                  <a:noFill/>
                </a:ln>
                <a:solidFill>
                  <a:srgbClr val="0D5257"/>
                </a:solidFill>
                <a:effectLst/>
                <a:uLnTx/>
                <a:uFillTx/>
                <a:latin typeface="Franklin Gothic Book"/>
                <a:ea typeface="+mn-ea"/>
                <a:cs typeface="+mn-cs"/>
              </a:rPr>
              <a:t>Once you have made your benefit elections for 2027, you will not be able to change them until the next Open Enrollment period </a:t>
            </a:r>
            <a:r>
              <a:rPr kumimoji="0" lang="en-US" sz="1600" b="1" i="1" u="sng" strike="noStrike" kern="1200" cap="none" spc="0" normalizeH="0" baseline="0" noProof="0">
                <a:ln>
                  <a:noFill/>
                </a:ln>
                <a:solidFill>
                  <a:srgbClr val="0D5257"/>
                </a:solidFill>
                <a:effectLst/>
                <a:uLnTx/>
                <a:uFillTx/>
                <a:latin typeface="Franklin Gothic Book"/>
                <a:ea typeface="+mn-ea"/>
                <a:cs typeface="+mn-cs"/>
              </a:rPr>
              <a:t>UNLESS</a:t>
            </a:r>
            <a:r>
              <a:rPr kumimoji="0" lang="en-US" sz="1600" b="1" i="1" u="none" strike="noStrike" kern="1200" cap="none" spc="0" normalizeH="0" baseline="0" noProof="0">
                <a:ln>
                  <a:noFill/>
                </a:ln>
                <a:solidFill>
                  <a:srgbClr val="0D5257"/>
                </a:solidFill>
                <a:effectLst/>
                <a:uLnTx/>
                <a:uFillTx/>
                <a:latin typeface="Franklin Gothic Book"/>
                <a:ea typeface="+mn-ea"/>
                <a:cs typeface="+mn-cs"/>
              </a:rPr>
              <a:t> you experience a Qualified Life Event (QLE)</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742950" marR="0" lvl="1" indent="-285750" algn="l" defTabSz="914400" rtl="0" eaLnBrk="1" fontAlgn="auto" latinLnBrk="0" hangingPunct="1">
              <a:lnSpc>
                <a:spcPct val="100000"/>
              </a:lnSpc>
              <a:spcBef>
                <a:spcPts val="600"/>
              </a:spcBef>
              <a:spcAft>
                <a:spcPts val="600"/>
              </a:spcAft>
              <a:buClr>
                <a:srgbClr val="0D5257"/>
              </a:buClr>
              <a:buSzTx/>
              <a:buFont typeface="Courier New" panose="02070309020205020404" pitchFamily="49" charset="0"/>
              <a:buChar char="o"/>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experience a QLE, you have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30 days</a:t>
            </a:r>
            <a:r>
              <a:rPr kumimoji="0" lang="en-US" sz="1600" b="0" i="0" u="none" strike="noStrike" kern="1200" cap="none" spc="0" normalizeH="0" baseline="0" noProof="0">
                <a:ln>
                  <a:noFill/>
                </a:ln>
                <a:solidFill>
                  <a:srgbClr val="0D5257"/>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after the event to notify HR of any changes you wish to make to your elections </a:t>
            </a: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a:buChar char="§"/>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The benefits you elect during Open Enrollment will be in effect from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January 1, 2027 – December 31, 2027 </a:t>
            </a:r>
          </a:p>
        </p:txBody>
      </p:sp>
      <p:pic>
        <p:nvPicPr>
          <p:cNvPr id="7" name="Picture 6" descr="About Devereux - Devereux Advanced Behavioral Health">
            <a:extLst>
              <a:ext uri="{FF2B5EF4-FFF2-40B4-BE49-F238E27FC236}">
                <a16:creationId xmlns:a16="http://schemas.microsoft.com/office/drawing/2014/main" id="{AACED858-EC75-E685-5144-737A566BC832}"/>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579D179-3726-1CF7-51A5-CD3855342CD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6720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D9E6A-A8D8-82E7-D72D-B0899918C97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3089C5B-C6DD-F8B3-53A0-7B730D76790C}"/>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D09A1ED-2883-0902-7848-FA267820A12F}"/>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What’s New for 2027?</a:t>
            </a:r>
          </a:p>
        </p:txBody>
      </p:sp>
      <p:sp>
        <p:nvSpPr>
          <p:cNvPr id="12" name="TextBox 11">
            <a:extLst>
              <a:ext uri="{FF2B5EF4-FFF2-40B4-BE49-F238E27FC236}">
                <a16:creationId xmlns:a16="http://schemas.microsoft.com/office/drawing/2014/main" id="{01335798-BD5A-2E51-F5A3-8F40AAE160B3}"/>
              </a:ext>
            </a:extLst>
          </p:cNvPr>
          <p:cNvSpPr txBox="1"/>
          <p:nvPr/>
        </p:nvSpPr>
        <p:spPr>
          <a:xfrm>
            <a:off x="331305" y="1346864"/>
            <a:ext cx="5764696" cy="31854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lnSpc>
                <a:spcPct val="100000"/>
              </a:lnSpc>
              <a:spcBef>
                <a:spcPts val="0"/>
              </a:spcBef>
              <a:spcAft>
                <a:spcPts val="0"/>
              </a:spcAft>
              <a:buClr>
                <a:srgbClr val="0D5257"/>
              </a:buClr>
              <a:buSzPct val="100000"/>
              <a:tabLst/>
              <a:defRPr/>
            </a:pPr>
            <a:endParaRPr kumimoji="0" lang="en-US" sz="1600" b="0" i="0" u="none" strike="noStrike" kern="1200" cap="none" spc="0" normalizeH="0" baseline="0" noProof="0" dirty="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Pct val="100000"/>
              <a:buFont typeface="Wingdings" panose="05000000000000000000" pitchFamily="2" charset="2"/>
              <a:buChar char="§"/>
              <a:tabLst/>
              <a:defRPr/>
            </a:pPr>
            <a:r>
              <a:rPr kumimoji="0" lang="en-US" sz="1600" b="1" i="0" u="none" strike="noStrike" kern="1200" cap="none" spc="0" normalizeH="0" baseline="0" noProof="0" dirty="0" err="1">
                <a:ln>
                  <a:noFill/>
                </a:ln>
                <a:solidFill>
                  <a:srgbClr val="0D5257"/>
                </a:solidFill>
                <a:effectLst/>
                <a:uLnTx/>
                <a:uFillTx/>
                <a:latin typeface="Franklin Gothic Book"/>
                <a:ea typeface="+mn-ea"/>
                <a:cs typeface="+mn-cs"/>
              </a:rPr>
              <a:t>HelpScript</a:t>
            </a:r>
            <a:r>
              <a:rPr kumimoji="0" lang="en-US" sz="1600" b="1" i="0" u="none" strike="noStrike" kern="1200" cap="none" spc="0" normalizeH="0" baseline="0" noProof="0" dirty="0">
                <a:ln>
                  <a:noFill/>
                </a:ln>
                <a:solidFill>
                  <a:srgbClr val="0D5257"/>
                </a:solidFill>
                <a:effectLst/>
                <a:uLnTx/>
                <a:uFillTx/>
                <a:latin typeface="Franklin Gothic Book"/>
                <a:ea typeface="+mn-ea"/>
                <a:cs typeface="+mn-cs"/>
              </a:rPr>
              <a:t> – </a:t>
            </a:r>
            <a:r>
              <a:rPr kumimoji="0" lang="en-US" sz="1600" i="0" u="none" strike="noStrike" kern="1200" cap="none" spc="0" normalizeH="0" baseline="0" noProof="0" dirty="0">
                <a:ln>
                  <a:noFill/>
                </a:ln>
                <a:effectLst/>
                <a:uLnTx/>
                <a:uFillTx/>
                <a:latin typeface="Franklin Gothic Book"/>
                <a:ea typeface="+mn-ea"/>
                <a:cs typeface="+mn-cs"/>
              </a:rPr>
              <a:t>A Specialty Medication Copay Assistance program for high-cost specialty medications that run through the medical plan </a:t>
            </a:r>
            <a:endParaRPr kumimoji="0" lang="en-US" sz="1600" b="0" i="0" u="none" strike="noStrike" kern="1200" cap="none" spc="0" normalizeH="0" baseline="0" noProof="0" dirty="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lang="en-US" sz="1600" b="1" dirty="0">
                <a:solidFill>
                  <a:srgbClr val="0D5257"/>
                </a:solidFill>
                <a:latin typeface="Franklin Gothic Book"/>
              </a:rPr>
              <a:t>Achieve Well-being</a:t>
            </a:r>
            <a:r>
              <a:rPr lang="en-US" sz="1600" dirty="0">
                <a:solidFill>
                  <a:srgbClr val="0D5257"/>
                </a:solidFill>
                <a:latin typeface="Franklin Gothic Book"/>
              </a:rPr>
              <a:t> </a:t>
            </a:r>
            <a:r>
              <a:rPr lang="en-US" sz="1600" b="1" dirty="0">
                <a:solidFill>
                  <a:srgbClr val="0D5257"/>
                </a:solidFill>
                <a:latin typeface="Franklin Gothic Book"/>
              </a:rPr>
              <a:t>(For employees enrolled in an IBC Medical Plan) – </a:t>
            </a:r>
            <a:r>
              <a:rPr lang="en-US" sz="1600" dirty="0">
                <a:latin typeface="Franklin Gothic Book"/>
              </a:rPr>
              <a:t>In 2027, employees who participate in the Achieve Well-being program will receive </a:t>
            </a:r>
            <a:r>
              <a:rPr lang="en-US" sz="1600" b="1" dirty="0">
                <a:solidFill>
                  <a:srgbClr val="0D5257"/>
                </a:solidFill>
                <a:latin typeface="Franklin Gothic Book"/>
              </a:rPr>
              <a:t>one reloadable gift card</a:t>
            </a:r>
            <a:r>
              <a:rPr lang="en-US" sz="1600" b="1" dirty="0">
                <a:latin typeface="Franklin Gothic Book"/>
              </a:rPr>
              <a:t> </a:t>
            </a:r>
            <a:r>
              <a:rPr lang="en-US" sz="1600" dirty="0">
                <a:latin typeface="Franklin Gothic Book"/>
              </a:rPr>
              <a:t>which will update with reward amounts after required activities are completed </a:t>
            </a:r>
            <a:endParaRPr kumimoji="0" lang="en-US" sz="1600" b="0" i="0" u="none" strike="noStrike" kern="1200" cap="none" spc="0" normalizeH="0" baseline="0" noProof="0" dirty="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kumimoji="0" lang="en-US" sz="1600" b="1" i="0" u="none" strike="noStrike" kern="1200" cap="none" spc="0" normalizeH="0" baseline="0" noProof="0" dirty="0">
                <a:ln>
                  <a:noFill/>
                </a:ln>
                <a:solidFill>
                  <a:srgbClr val="0D5257"/>
                </a:solidFill>
                <a:effectLst/>
                <a:uLnTx/>
                <a:uFillTx/>
                <a:latin typeface="Franklin Gothic Book"/>
                <a:ea typeface="+mn-ea"/>
                <a:cs typeface="+mn-cs"/>
              </a:rPr>
              <a:t>Medical &amp; Rx – </a:t>
            </a:r>
            <a:r>
              <a:rPr kumimoji="0" lang="en-US" sz="1600" i="0" u="none" strike="noStrike" kern="1200" cap="none" spc="0" normalizeH="0" baseline="0" noProof="0" dirty="0">
                <a:ln>
                  <a:noFill/>
                </a:ln>
                <a:effectLst/>
                <a:uLnTx/>
                <a:uFillTx/>
                <a:latin typeface="Franklin Gothic Book"/>
                <a:ea typeface="+mn-ea"/>
                <a:cs typeface="+mn-cs"/>
              </a:rPr>
              <a:t>Employee contributions, deductibles, and out-of-pocket maximums are changing slightly for 2027</a:t>
            </a:r>
            <a:endParaRPr kumimoji="0" lang="en-US" sz="1600" b="1" i="0" u="none" strike="noStrike" kern="1200" cap="none" spc="0" normalizeH="0" baseline="0" noProof="0" dirty="0">
              <a:ln>
                <a:noFill/>
              </a:ln>
              <a:solidFill>
                <a:srgbClr val="0D5257"/>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717B3898-948F-A840-416D-21345F3B82C3}"/>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B2312358-7580-CF31-BF6B-AA38D5251D4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yellow post-it note with black text pinned to it&#10;&#10;Description automatically generated">
            <a:extLst>
              <a:ext uri="{FF2B5EF4-FFF2-40B4-BE49-F238E27FC236}">
                <a16:creationId xmlns:a16="http://schemas.microsoft.com/office/drawing/2014/main" id="{9126B606-C3AE-013C-F5F1-3547503D0AC2}"/>
              </a:ext>
            </a:extLst>
          </p:cNvPr>
          <p:cNvPicPr>
            <a:picLocks noChangeAspect="1"/>
          </p:cNvPicPr>
          <p:nvPr/>
        </p:nvPicPr>
        <p:blipFill>
          <a:blip r:embed="rId3"/>
          <a:stretch>
            <a:fillRect/>
          </a:stretch>
        </p:blipFill>
        <p:spPr>
          <a:xfrm>
            <a:off x="7898535" y="1466209"/>
            <a:ext cx="3416488" cy="4039404"/>
          </a:xfrm>
          <a:prstGeom prst="rect">
            <a:avLst/>
          </a:prstGeom>
          <a:noFill/>
        </p:spPr>
      </p:pic>
    </p:spTree>
    <p:extLst>
      <p:ext uri="{BB962C8B-B14F-4D97-AF65-F5344CB8AC3E}">
        <p14:creationId xmlns:p14="http://schemas.microsoft.com/office/powerpoint/2010/main" val="3643662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05C4F-8D7F-6FF7-ECCC-C22689FEB0F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3BD9BF1E-5635-0860-2A70-A535624AAC9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BED396C-EDCF-CDDA-8486-4ECC2B755DC3}"/>
              </a:ext>
            </a:extLst>
          </p:cNvPr>
          <p:cNvSpPr txBox="1"/>
          <p:nvPr/>
        </p:nvSpPr>
        <p:spPr>
          <a:xfrm>
            <a:off x="419045" y="46984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Enrollment &amp; Eligibility</a:t>
            </a:r>
          </a:p>
        </p:txBody>
      </p:sp>
      <p:pic>
        <p:nvPicPr>
          <p:cNvPr id="7" name="Picture 6" descr="About Devereux - Devereux Advanced Behavioral Health">
            <a:extLst>
              <a:ext uri="{FF2B5EF4-FFF2-40B4-BE49-F238E27FC236}">
                <a16:creationId xmlns:a16="http://schemas.microsoft.com/office/drawing/2014/main" id="{EC15F716-F612-8DC9-1F82-DA08AAEB5A1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B71ACA4A-E787-3AFD-969E-241895A8E41A}"/>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Content Placeholder 6">
            <a:extLst>
              <a:ext uri="{FF2B5EF4-FFF2-40B4-BE49-F238E27FC236}">
                <a16:creationId xmlns:a16="http://schemas.microsoft.com/office/drawing/2014/main" id="{315EEEE8-58B4-1B61-E5A0-4CCAAFAD042C}"/>
              </a:ext>
            </a:extLst>
          </p:cNvPr>
          <p:cNvPicPr>
            <a:picLocks noChangeAspect="1"/>
          </p:cNvPicPr>
          <p:nvPr/>
        </p:nvPicPr>
        <p:blipFill>
          <a:blip r:embed="rId3"/>
          <a:stretch>
            <a:fillRect/>
          </a:stretch>
        </p:blipFill>
        <p:spPr>
          <a:xfrm>
            <a:off x="2657558" y="1401904"/>
            <a:ext cx="6876884" cy="4054191"/>
          </a:xfrm>
          <a:prstGeom prst="rect">
            <a:avLst/>
          </a:prstGeom>
        </p:spPr>
      </p:pic>
    </p:spTree>
    <p:extLst>
      <p:ext uri="{BB962C8B-B14F-4D97-AF65-F5344CB8AC3E}">
        <p14:creationId xmlns:p14="http://schemas.microsoft.com/office/powerpoint/2010/main" val="1252241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59A12-4A27-3E5D-8E99-B9E9174E536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470F8EB-6AC5-3581-CC6E-8EF665F13A3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5A87F04-EA3B-19F2-C460-DFBE7D669A0E}"/>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Eligibility Overview</a:t>
            </a:r>
          </a:p>
        </p:txBody>
      </p:sp>
      <p:sp>
        <p:nvSpPr>
          <p:cNvPr id="12" name="TextBox 11">
            <a:extLst>
              <a:ext uri="{FF2B5EF4-FFF2-40B4-BE49-F238E27FC236}">
                <a16:creationId xmlns:a16="http://schemas.microsoft.com/office/drawing/2014/main" id="{6576DC47-0269-B095-C62F-62DAEB2638EA}"/>
              </a:ext>
            </a:extLst>
          </p:cNvPr>
          <p:cNvSpPr txBox="1"/>
          <p:nvPr/>
        </p:nvSpPr>
        <p:spPr>
          <a:xfrm>
            <a:off x="347550" y="1374773"/>
            <a:ext cx="5646888" cy="56169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Who is eligible</a:t>
            </a:r>
            <a:r>
              <a:rPr lang="en-US" sz="1600" b="1">
                <a:solidFill>
                  <a:srgbClr val="0D5257"/>
                </a:solidFill>
                <a:latin typeface="Franklin Gothic Book"/>
              </a:rPr>
              <a:t> to enroll in benefits?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 </a:t>
            </a:r>
            <a:endParaRPr lang="en-US" sz="1600" b="1">
              <a:solidFill>
                <a:srgbClr val="0D5257"/>
              </a:solidFill>
              <a:latin typeface="Franklin Gothic Book"/>
            </a:endParaRPr>
          </a:p>
          <a:p>
            <a:pPr lvl="1" indent="-285750">
              <a:spcBef>
                <a:spcPts val="600"/>
              </a:spcBef>
              <a:buClr>
                <a:srgbClr val="0D5257"/>
              </a:buClr>
              <a:buSzPct val="100000"/>
              <a:buFont typeface="Wingdings" panose="05000000000000000000" pitchFamily="2" charset="2"/>
              <a:buChar char="§"/>
              <a:defRPr/>
            </a:pPr>
            <a:r>
              <a:rPr lang="en-US" sz="1600">
                <a:latin typeface="Franklin Gothic Book"/>
              </a:rPr>
              <a:t>All employees regularly scheduled to work </a:t>
            </a:r>
            <a:r>
              <a:rPr lang="en-US" sz="1600" b="1">
                <a:solidFill>
                  <a:srgbClr val="0D5257"/>
                </a:solidFill>
                <a:latin typeface="Franklin Gothic Book"/>
              </a:rPr>
              <a:t>30 or more hours</a:t>
            </a:r>
            <a:r>
              <a:rPr lang="en-US" sz="1600">
                <a:solidFill>
                  <a:srgbClr val="0D5257"/>
                </a:solidFill>
                <a:latin typeface="Franklin Gothic Book"/>
              </a:rPr>
              <a:t> </a:t>
            </a:r>
            <a:r>
              <a:rPr lang="en-US" sz="1600" b="1">
                <a:solidFill>
                  <a:srgbClr val="0D5257"/>
                </a:solidFill>
                <a:latin typeface="Franklin Gothic Book"/>
              </a:rPr>
              <a:t>per week</a:t>
            </a:r>
            <a:r>
              <a:rPr lang="en-US" sz="1600" b="1">
                <a:latin typeface="Franklin Gothic Book"/>
              </a:rPr>
              <a:t> </a:t>
            </a:r>
            <a:r>
              <a:rPr lang="en-US" sz="1600">
                <a:latin typeface="Franklin Gothic Book"/>
              </a:rPr>
              <a:t>are eligible to enroll in benefits.</a:t>
            </a:r>
          </a:p>
          <a:p>
            <a:pPr lvl="2" indent="-285750">
              <a:spcBef>
                <a:spcPts val="600"/>
              </a:spcBef>
              <a:buClr>
                <a:srgbClr val="0D5257"/>
              </a:buClr>
              <a:buSzPct val="100000"/>
              <a:buFont typeface="Courier New" panose="02070309020205020404" pitchFamily="49" charset="0"/>
              <a:buChar char="o"/>
              <a:defRPr/>
            </a:pPr>
            <a:r>
              <a:rPr kumimoji="0" lang="en-US" sz="1600" i="1" u="none" strike="noStrike" kern="1200" cap="none" spc="0" normalizeH="0" baseline="0" noProof="0">
                <a:ln>
                  <a:noFill/>
                </a:ln>
                <a:effectLst/>
                <a:uLnTx/>
                <a:uFillTx/>
                <a:latin typeface="Franklin Gothic Book"/>
                <a:ea typeface="+mn-ea"/>
                <a:cs typeface="+mn-cs"/>
              </a:rPr>
              <a:t>To </a:t>
            </a:r>
            <a:r>
              <a:rPr lang="en-US" sz="1600" i="1">
                <a:latin typeface="Franklin Gothic Book"/>
              </a:rPr>
              <a:t>be eligible for employer-paid benefits such as Basic Life, Long Term Disability, Health Management Leave (HML), and Time-off Benefits (TOB), you must be designated as </a:t>
            </a:r>
            <a:r>
              <a:rPr lang="en-US" sz="1600" b="1" i="1">
                <a:solidFill>
                  <a:srgbClr val="0D5257"/>
                </a:solidFill>
                <a:latin typeface="Franklin Gothic Book"/>
              </a:rPr>
              <a:t>full time.</a:t>
            </a:r>
            <a:endParaRPr lang="en-US" sz="1600" b="1">
              <a:solidFill>
                <a:srgbClr val="0D5257"/>
              </a:solidFill>
              <a:latin typeface="Franklin Gothic Book"/>
            </a:endParaRPr>
          </a:p>
          <a:p>
            <a:pPr marR="0" lvl="0" algn="l" defTabSz="914400" rtl="0" eaLnBrk="1" fontAlgn="auto" latinLnBrk="0" hangingPunct="1">
              <a:spcBef>
                <a:spcPts val="600"/>
              </a:spcBef>
              <a:spcAft>
                <a:spcPts val="0"/>
              </a:spcAft>
              <a:buClr>
                <a:srgbClr val="0D5257"/>
              </a:buClr>
              <a:buSzTx/>
              <a:tabLst/>
              <a:defRPr/>
            </a:pPr>
            <a:r>
              <a:rPr lang="en-US" sz="1600" b="1">
                <a:solidFill>
                  <a:srgbClr val="0D5257"/>
                </a:solidFill>
                <a:latin typeface="Franklin Gothic Book"/>
              </a:rPr>
              <a:t>Who can I cover under my benefits? </a:t>
            </a:r>
            <a:r>
              <a:rPr lang="en-US" sz="1600" b="1">
                <a:solidFill>
                  <a:prstClr val="black"/>
                </a:solidFill>
                <a:latin typeface="Franklin Gothic Book"/>
              </a:rPr>
              <a:t> </a:t>
            </a:r>
            <a:endParaRPr kumimoji="0" lang="en-US" sz="1600" b="1" i="0" u="sng" strike="noStrike" kern="1200" cap="none" spc="0" normalizeH="0" baseline="0" noProof="0">
              <a:ln>
                <a:noFill/>
              </a:ln>
              <a:solidFill>
                <a:prstClr val="black"/>
              </a:solidFill>
              <a:effectLst/>
              <a:uLnTx/>
              <a:uFillTx/>
              <a:latin typeface="Franklin Gothic Book"/>
              <a:ea typeface="+mn-ea"/>
              <a:cs typeface="+mn-cs"/>
            </a:endParaRPr>
          </a:p>
          <a:p>
            <a:pPr marL="457200" lvl="2" indent="-285750">
              <a:spcBef>
                <a:spcPts val="600"/>
              </a:spcBef>
              <a:buClr>
                <a:srgbClr val="0D5257"/>
              </a:buClr>
              <a:buFont typeface="Wingdings" panose="05000000000000000000" pitchFamily="2" charset="2"/>
              <a:buChar char="§"/>
              <a:defRPr/>
            </a:pPr>
            <a:r>
              <a:rPr kumimoji="0" lang="en-US" sz="1600" i="0" strike="noStrike" kern="1200" cap="none" spc="0" normalizeH="0" baseline="0" noProof="0">
                <a:ln>
                  <a:noFill/>
                </a:ln>
                <a:effectLst/>
                <a:uLnTx/>
                <a:uFillTx/>
                <a:latin typeface="Franklin Gothic Book"/>
                <a:ea typeface="+mn-ea"/>
                <a:cs typeface="+mn-cs"/>
              </a:rPr>
              <a:t>Dependent </a:t>
            </a:r>
            <a:r>
              <a:rPr lang="en-US" sz="1600">
                <a:latin typeface="Franklin Gothic Book"/>
              </a:rPr>
              <a:t>children up to age 26</a:t>
            </a:r>
            <a:endParaRPr kumimoji="0" lang="en-US" sz="1600" i="0" strike="noStrike" kern="1200" cap="none" spc="0" normalizeH="0" baseline="0" noProof="0">
              <a:ln>
                <a:noFill/>
              </a:ln>
              <a:effectLst/>
              <a:uLnTx/>
              <a:uFillTx/>
              <a:latin typeface="Franklin Gothic Book"/>
              <a:ea typeface="+mn-ea"/>
              <a:cs typeface="+mn-cs"/>
            </a:endParaRPr>
          </a:p>
          <a:p>
            <a:pPr marL="914400" lvl="4" indent="-285750">
              <a:spcBef>
                <a:spcPts val="600"/>
              </a:spcBef>
              <a:buClr>
                <a:srgbClr val="0D5257"/>
              </a:buClr>
              <a:buFont typeface="Courier New" panose="02070309020205020404" pitchFamily="49" charset="0"/>
              <a:buChar char="o"/>
              <a:defRPr/>
            </a:pPr>
            <a:r>
              <a:rPr lang="en-US" sz="1600">
                <a:latin typeface="Franklin Gothic Book"/>
              </a:rPr>
              <a:t>Birth child(ren)</a:t>
            </a:r>
          </a:p>
          <a:p>
            <a:pPr marL="914400" lvl="4" indent="-285750">
              <a:spcBef>
                <a:spcPts val="600"/>
              </a:spcBef>
              <a:buClr>
                <a:srgbClr val="0D5257"/>
              </a:buClr>
              <a:buFont typeface="Courier New" panose="02070309020205020404" pitchFamily="49" charset="0"/>
              <a:buChar char="o"/>
              <a:defRPr/>
            </a:pPr>
            <a:r>
              <a:rPr kumimoji="0" lang="en-US" sz="1600" i="0" strike="noStrike" kern="1200" cap="none" spc="0" normalizeH="0" baseline="0" noProof="0">
                <a:ln>
                  <a:noFill/>
                </a:ln>
                <a:effectLst/>
                <a:uLnTx/>
                <a:uFillTx/>
                <a:latin typeface="Franklin Gothic Book"/>
                <a:ea typeface="+mn-ea"/>
                <a:cs typeface="+mn-cs"/>
              </a:rPr>
              <a:t>Spouse/Domestic partner’s child(ren)</a:t>
            </a:r>
          </a:p>
          <a:p>
            <a:pPr marL="914400" lvl="4" indent="-285750">
              <a:spcBef>
                <a:spcPts val="600"/>
              </a:spcBef>
              <a:buClr>
                <a:srgbClr val="0D5257"/>
              </a:buClr>
              <a:buFont typeface="Courier New" panose="02070309020205020404" pitchFamily="49" charset="0"/>
              <a:buChar char="o"/>
              <a:defRPr/>
            </a:pPr>
            <a:r>
              <a:rPr lang="en-US" sz="1600">
                <a:latin typeface="Franklin Gothic Book"/>
              </a:rPr>
              <a:t>C</a:t>
            </a:r>
            <a:r>
              <a:rPr kumimoji="0" lang="en-US" sz="1600" i="0" strike="noStrike" kern="1200" cap="none" spc="0" normalizeH="0" baseline="0" noProof="0">
                <a:ln>
                  <a:noFill/>
                </a:ln>
                <a:effectLst/>
                <a:uLnTx/>
                <a:uFillTx/>
                <a:latin typeface="Franklin Gothic Book"/>
                <a:ea typeface="+mn-ea"/>
                <a:cs typeface="+mn-cs"/>
              </a:rPr>
              <a:t>hild(ren) legally adopted or placed for adoption</a:t>
            </a:r>
          </a:p>
          <a:p>
            <a:pPr marL="914400" lvl="4" indent="-285750">
              <a:spcBef>
                <a:spcPts val="600"/>
              </a:spcBef>
              <a:buClr>
                <a:srgbClr val="0D5257"/>
              </a:buClr>
              <a:buFont typeface="Courier New" panose="02070309020205020404" pitchFamily="49" charset="0"/>
              <a:buChar char="o"/>
              <a:defRPr/>
            </a:pPr>
            <a:r>
              <a:rPr kumimoji="0" lang="en-US" sz="1600" i="0" strike="noStrike" kern="1200" cap="none" spc="0" normalizeH="0" baseline="0" noProof="0">
                <a:ln>
                  <a:noFill/>
                </a:ln>
                <a:effectLst/>
                <a:uLnTx/>
                <a:uFillTx/>
                <a:latin typeface="Franklin Gothic Book"/>
                <a:ea typeface="+mn-ea"/>
                <a:cs typeface="+mn-cs"/>
              </a:rPr>
              <a:t>Child(ren) under a Qualified Medical Support Order (QMSCO)</a:t>
            </a:r>
          </a:p>
          <a:p>
            <a:pPr marL="914400" lvl="4" indent="-285750">
              <a:spcBef>
                <a:spcPts val="600"/>
              </a:spcBef>
              <a:buClr>
                <a:srgbClr val="0D5257"/>
              </a:buClr>
              <a:buFont typeface="Courier New" panose="02070309020205020404" pitchFamily="49" charset="0"/>
              <a:buChar char="o"/>
              <a:defRPr/>
            </a:pPr>
            <a:r>
              <a:rPr lang="en-US" sz="1600">
                <a:latin typeface="Franklin Gothic Book"/>
              </a:rPr>
              <a:t>Eligible disabled child(ren)</a:t>
            </a:r>
          </a:p>
          <a:p>
            <a:pPr marL="457200" lvl="2" indent="-285750">
              <a:spcBef>
                <a:spcPts val="600"/>
              </a:spcBef>
              <a:buClr>
                <a:srgbClr val="0D5257"/>
              </a:buClr>
              <a:buFont typeface="Wingdings" panose="05000000000000000000" pitchFamily="2" charset="2"/>
              <a:buChar char="§"/>
              <a:defRPr/>
            </a:pPr>
            <a:r>
              <a:rPr kumimoji="0" lang="en-US" sz="1600" i="0" strike="noStrike" kern="1200" cap="none" spc="0" normalizeH="0" baseline="0" noProof="0">
                <a:ln>
                  <a:noFill/>
                </a:ln>
                <a:effectLst/>
                <a:uLnTx/>
                <a:uFillTx/>
                <a:latin typeface="Franklin Gothic Book"/>
                <a:ea typeface="+mn-ea"/>
                <a:cs typeface="+mn-cs"/>
              </a:rPr>
              <a:t>Spouse or Domestic Partner</a:t>
            </a:r>
          </a:p>
          <a:p>
            <a:pPr lvl="1">
              <a:buClr>
                <a:srgbClr val="0D5257"/>
              </a:buClr>
              <a:defRPr/>
            </a:pPr>
            <a:endParaRPr kumimoji="0" lang="en-US" sz="1600" i="0" strike="noStrike" kern="1200" cap="none" spc="0" normalizeH="0" baseline="0" noProof="0">
              <a:ln>
                <a:noFill/>
              </a:ln>
              <a:effectLst/>
              <a:uLnTx/>
              <a:uFillTx/>
              <a:latin typeface="Franklin Gothic Book"/>
              <a:ea typeface="+mn-ea"/>
              <a:cs typeface="+mn-cs"/>
            </a:endParaRPr>
          </a:p>
          <a:p>
            <a:pPr marL="1200150" lvl="2" indent="-285750">
              <a:buClr>
                <a:srgbClr val="0D5257"/>
              </a:buClr>
              <a:buFont typeface="Courier New" panose="02070309020205020404" pitchFamily="49" charset="0"/>
              <a:buChar char="o"/>
              <a:defRPr/>
            </a:pPr>
            <a:endParaRPr kumimoji="0" lang="en-US" sz="1600" i="0" strike="noStrike" kern="1200" cap="none" spc="0" normalizeH="0" baseline="0" noProof="0">
              <a:ln>
                <a:noFill/>
              </a:ln>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B1E6EF8E-856C-C73B-83CC-6F2898377FED}"/>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2BC324E-8AEA-C050-AA37-2F6F6DC0A0C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79660203-5319-8CF2-5FDF-F5D5E9AF51F9}"/>
              </a:ext>
            </a:extLst>
          </p:cNvPr>
          <p:cNvSpPr txBox="1"/>
          <p:nvPr/>
        </p:nvSpPr>
        <p:spPr>
          <a:xfrm>
            <a:off x="6193845" y="1909144"/>
            <a:ext cx="5748451" cy="3893374"/>
          </a:xfrm>
          <a:prstGeom prst="rect">
            <a:avLst/>
          </a:prstGeom>
          <a:solidFill>
            <a:srgbClr val="0D5257"/>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kumimoji="0" lang="en-US" sz="1600" b="1" i="0" u="sng" strike="noStrike" kern="1200" cap="none" spc="0" normalizeH="0" baseline="0" noProof="0">
                <a:ln>
                  <a:noFill/>
                </a:ln>
                <a:solidFill>
                  <a:schemeClr val="bg1"/>
                </a:solidFill>
                <a:effectLst/>
                <a:uLnTx/>
                <a:uFillTx/>
                <a:latin typeface="Franklin Gothic Book"/>
                <a:ea typeface="+mn-ea"/>
                <a:cs typeface="+mn-cs"/>
              </a:rPr>
              <a:t>Required Dependent Verification Documentation</a:t>
            </a:r>
            <a:endParaRPr lang="en-US" sz="1600" b="1" u="sng">
              <a:solidFill>
                <a:schemeClr val="bg1"/>
              </a:solidFill>
              <a:latin typeface="Franklin Gothic Book"/>
            </a:endParaRPr>
          </a:p>
          <a:p>
            <a:pPr marL="285750" indent="-285750">
              <a:spcBef>
                <a:spcPts val="600"/>
              </a:spcBef>
              <a:spcAft>
                <a:spcPts val="600"/>
              </a:spcAft>
              <a:buClr>
                <a:schemeClr val="bg1"/>
              </a:buClr>
              <a:buFont typeface="Wingdings" panose="05000000000000000000" pitchFamily="2" charset="2"/>
              <a:buChar char="§"/>
              <a:defRPr/>
            </a:pPr>
            <a:r>
              <a:rPr kumimoji="0" lang="en-US" sz="1600" b="1" i="0" strike="noStrike" kern="1200" cap="none" spc="0" normalizeH="0" baseline="0" noProof="0">
                <a:ln>
                  <a:noFill/>
                </a:ln>
                <a:solidFill>
                  <a:schemeClr val="bg1"/>
                </a:solidFill>
                <a:effectLst/>
                <a:uLnTx/>
                <a:uFillTx/>
                <a:latin typeface="Franklin Gothic Book"/>
                <a:ea typeface="+mn-ea"/>
                <a:cs typeface="+mn-cs"/>
              </a:rPr>
              <a:t>Dependent Child(ren) </a:t>
            </a:r>
            <a:r>
              <a:rPr kumimoji="0" lang="en-US" sz="1600" i="0" strike="noStrike" kern="1200" cap="none" spc="0" normalizeH="0" baseline="0" noProof="0">
                <a:ln>
                  <a:noFill/>
                </a:ln>
                <a:solidFill>
                  <a:schemeClr val="bg1"/>
                </a:solidFill>
                <a:effectLst/>
                <a:uLnTx/>
                <a:uFillTx/>
                <a:latin typeface="Franklin Gothic Book"/>
                <a:ea typeface="+mn-ea"/>
                <a:cs typeface="+mn-cs"/>
              </a:rPr>
              <a:t>– Copy of birth certificate, copy of Social Security card</a:t>
            </a:r>
          </a:p>
          <a:p>
            <a:pPr marL="285750" indent="-285750">
              <a:spcBef>
                <a:spcPts val="600"/>
              </a:spcBef>
              <a:spcAft>
                <a:spcPts val="600"/>
              </a:spcAft>
              <a:buClr>
                <a:schemeClr val="bg1"/>
              </a:buClr>
              <a:buFont typeface="Wingdings" panose="05000000000000000000" pitchFamily="2" charset="2"/>
              <a:buChar char="§"/>
              <a:defRPr/>
            </a:pPr>
            <a:r>
              <a:rPr kumimoji="0" lang="en-US" sz="1600" b="1" i="0" strike="noStrike" kern="1200" cap="none" spc="0" normalizeH="0" baseline="0" noProof="0">
                <a:ln>
                  <a:noFill/>
                </a:ln>
                <a:solidFill>
                  <a:schemeClr val="bg1"/>
                </a:solidFill>
                <a:effectLst/>
                <a:uLnTx/>
                <a:uFillTx/>
                <a:latin typeface="Franklin Gothic Book"/>
                <a:ea typeface="+mn-ea"/>
                <a:cs typeface="+mn-cs"/>
              </a:rPr>
              <a:t>Spouse</a:t>
            </a:r>
            <a:r>
              <a:rPr kumimoji="0" lang="en-US" sz="1600" i="0" strike="noStrike" kern="1200" cap="none" spc="0" normalizeH="0" baseline="0" noProof="0">
                <a:ln>
                  <a:noFill/>
                </a:ln>
                <a:solidFill>
                  <a:schemeClr val="bg1"/>
                </a:solidFill>
                <a:effectLst/>
                <a:uLnTx/>
                <a:uFillTx/>
                <a:latin typeface="Franklin Gothic Book"/>
                <a:ea typeface="+mn-ea"/>
                <a:cs typeface="+mn-cs"/>
              </a:rPr>
              <a:t> – Copy of </a:t>
            </a:r>
            <a:r>
              <a:rPr lang="en-US" sz="1600">
                <a:solidFill>
                  <a:schemeClr val="bg1"/>
                </a:solidFill>
                <a:latin typeface="Franklin Gothic Book"/>
              </a:rPr>
              <a:t>M</a:t>
            </a:r>
            <a:r>
              <a:rPr kumimoji="0" lang="en-US" sz="1600" i="0" strike="noStrike" kern="1200" cap="none" spc="0" normalizeH="0" baseline="0" noProof="0">
                <a:ln>
                  <a:noFill/>
                </a:ln>
                <a:solidFill>
                  <a:schemeClr val="bg1"/>
                </a:solidFill>
                <a:effectLst/>
                <a:uLnTx/>
                <a:uFillTx/>
                <a:latin typeface="Franklin Gothic Book"/>
                <a:ea typeface="+mn-ea"/>
                <a:cs typeface="+mn-cs"/>
              </a:rPr>
              <a:t>arriage Certificate, copy of Social </a:t>
            </a:r>
            <a:r>
              <a:rPr lang="en-US" sz="1600">
                <a:solidFill>
                  <a:schemeClr val="bg1"/>
                </a:solidFill>
                <a:latin typeface="Franklin Gothic Book"/>
              </a:rPr>
              <a:t>S</a:t>
            </a:r>
            <a:r>
              <a:rPr kumimoji="0" lang="en-US" sz="1600" i="0" strike="noStrike" kern="1200" cap="none" spc="0" normalizeH="0" baseline="0" noProof="0">
                <a:ln>
                  <a:noFill/>
                </a:ln>
                <a:solidFill>
                  <a:schemeClr val="bg1"/>
                </a:solidFill>
                <a:effectLst/>
                <a:uLnTx/>
                <a:uFillTx/>
                <a:latin typeface="Franklin Gothic Book"/>
                <a:ea typeface="+mn-ea"/>
                <a:cs typeface="+mn-cs"/>
              </a:rPr>
              <a:t>ecurity card</a:t>
            </a:r>
          </a:p>
          <a:p>
            <a:pPr marL="285750" indent="-285750">
              <a:spcBef>
                <a:spcPts val="600"/>
              </a:spcBef>
              <a:spcAft>
                <a:spcPts val="600"/>
              </a:spcAft>
              <a:buClr>
                <a:schemeClr val="bg1"/>
              </a:buClr>
              <a:buFont typeface="Wingdings" panose="05000000000000000000" pitchFamily="2" charset="2"/>
              <a:buChar char="§"/>
              <a:defRPr/>
            </a:pPr>
            <a:r>
              <a:rPr lang="en-US" sz="1600" b="1">
                <a:solidFill>
                  <a:schemeClr val="bg1"/>
                </a:solidFill>
                <a:latin typeface="Franklin Gothic Book"/>
              </a:rPr>
              <a:t>Domestic Partner</a:t>
            </a:r>
            <a:r>
              <a:rPr lang="en-US" sz="1600">
                <a:solidFill>
                  <a:schemeClr val="bg1"/>
                </a:solidFill>
                <a:latin typeface="Franklin Gothic Book"/>
              </a:rPr>
              <a:t>– Completion of Domestic Partner packet, copy of Social Security card</a:t>
            </a:r>
          </a:p>
          <a:p>
            <a:pPr marL="742950" lvl="1" indent="-285750">
              <a:spcBef>
                <a:spcPts val="600"/>
              </a:spcBef>
              <a:spcAft>
                <a:spcPts val="600"/>
              </a:spcAft>
              <a:buClr>
                <a:schemeClr val="bg1"/>
              </a:buClr>
              <a:buFont typeface="Courier New" panose="02070309020205020404" pitchFamily="49" charset="0"/>
              <a:buChar char="o"/>
              <a:defRPr/>
            </a:pPr>
            <a:r>
              <a:rPr kumimoji="0" lang="en-US" sz="1600" i="0" strike="noStrike" kern="1200" cap="none" spc="0" normalizeH="0" baseline="0" noProof="0">
                <a:ln>
                  <a:noFill/>
                </a:ln>
                <a:solidFill>
                  <a:schemeClr val="bg1"/>
                </a:solidFill>
                <a:effectLst/>
                <a:uLnTx/>
                <a:uFillTx/>
                <a:latin typeface="Franklin Gothic Book"/>
                <a:ea typeface="+mn-ea"/>
                <a:cs typeface="+mn-cs"/>
              </a:rPr>
              <a:t>Contact People Operations </a:t>
            </a:r>
            <a:r>
              <a:rPr lang="en-US" sz="1600">
                <a:solidFill>
                  <a:schemeClr val="bg1"/>
                </a:solidFill>
                <a:latin typeface="Franklin Gothic Book"/>
              </a:rPr>
              <a:t>to obtain a Domestic Partner packet</a:t>
            </a:r>
          </a:p>
          <a:p>
            <a:pPr marL="285750" indent="-285750">
              <a:spcBef>
                <a:spcPts val="600"/>
              </a:spcBef>
              <a:spcAft>
                <a:spcPts val="600"/>
              </a:spcAft>
              <a:buClr>
                <a:schemeClr val="bg1"/>
              </a:buClr>
              <a:buFont typeface="Wingdings" panose="05000000000000000000" pitchFamily="2" charset="2"/>
              <a:buChar char="§"/>
              <a:defRPr/>
            </a:pPr>
            <a:r>
              <a:rPr kumimoji="0" lang="en-US" sz="1600" b="1" i="1" strike="noStrike" kern="1200" cap="none" spc="0" normalizeH="0" baseline="0" noProof="0">
                <a:ln>
                  <a:noFill/>
                </a:ln>
                <a:solidFill>
                  <a:schemeClr val="bg1"/>
                </a:solidFill>
                <a:effectLst/>
                <a:uLnTx/>
                <a:uFillTx/>
                <a:latin typeface="Franklin Gothic Book"/>
                <a:ea typeface="+mn-ea"/>
                <a:cs typeface="+mn-cs"/>
              </a:rPr>
              <a:t>All dependent verification documentation must be e-mailed or provided to People Operations </a:t>
            </a:r>
            <a:r>
              <a:rPr kumimoji="0" lang="en-US" sz="1600" b="1" i="1" strike="noStrike" kern="1200" cap="none" spc="0" normalizeH="0" baseline="0" noProof="0">
                <a:ln>
                  <a:noFill/>
                </a:ln>
                <a:solidFill>
                  <a:srgbClr val="0D5257"/>
                </a:solidFill>
                <a:effectLst/>
                <a:uLnTx/>
                <a:uFillTx/>
                <a:latin typeface="Franklin Gothic Book"/>
                <a:ea typeface="+mn-ea"/>
                <a:cs typeface="+mn-cs"/>
              </a:rPr>
              <a:t>(email accepted)</a:t>
            </a: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spTree>
    <p:extLst>
      <p:ext uri="{BB962C8B-B14F-4D97-AF65-F5344CB8AC3E}">
        <p14:creationId xmlns:p14="http://schemas.microsoft.com/office/powerpoint/2010/main" val="299577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6D258-630F-7B17-7A11-F3F07428954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6A6571D-FC1A-FA37-AD8F-205CBBF77EF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8452527-F8D1-B014-AAEE-D66AD3C2EFEA}"/>
              </a:ext>
            </a:extLst>
          </p:cNvPr>
          <p:cNvSpPr txBox="1"/>
          <p:nvPr/>
        </p:nvSpPr>
        <p:spPr>
          <a:xfrm>
            <a:off x="419045" y="46984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Medical &amp; Prescription Benefits</a:t>
            </a:r>
          </a:p>
        </p:txBody>
      </p:sp>
      <p:pic>
        <p:nvPicPr>
          <p:cNvPr id="7" name="Picture 6" descr="About Devereux - Devereux Advanced Behavioral Health">
            <a:extLst>
              <a:ext uri="{FF2B5EF4-FFF2-40B4-BE49-F238E27FC236}">
                <a16:creationId xmlns:a16="http://schemas.microsoft.com/office/drawing/2014/main" id="{75796D33-9E85-3562-E5CB-6CA586E6DAB9}"/>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7AEC060-11E5-85BB-F48B-702FE326DE3C}"/>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Content Placeholder 6" descr="Brain with a stethoscope">
            <a:extLst>
              <a:ext uri="{FF2B5EF4-FFF2-40B4-BE49-F238E27FC236}">
                <a16:creationId xmlns:a16="http://schemas.microsoft.com/office/drawing/2014/main" id="{B3A37544-9779-2EE0-E72C-681B38E1F7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51202" y="1429813"/>
            <a:ext cx="6089596" cy="4566277"/>
          </a:xfrm>
          <a:prstGeom prst="rect">
            <a:avLst/>
          </a:prstGeom>
        </p:spPr>
      </p:pic>
    </p:spTree>
    <p:extLst>
      <p:ext uri="{BB962C8B-B14F-4D97-AF65-F5344CB8AC3E}">
        <p14:creationId xmlns:p14="http://schemas.microsoft.com/office/powerpoint/2010/main" val="3746162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BEB0C-56C0-002A-C649-7F79C7AD908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88D5F5D-A8F2-E0E8-9A01-5E5ABE7D470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8200674-6497-590E-EF4D-25BCB74F6A9E}"/>
              </a:ext>
            </a:extLst>
          </p:cNvPr>
          <p:cNvSpPr txBox="1"/>
          <p:nvPr/>
        </p:nvSpPr>
        <p:spPr>
          <a:xfrm>
            <a:off x="347549" y="56357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Medical &amp; Prescription Drug Plans</a:t>
            </a:r>
          </a:p>
        </p:txBody>
      </p:sp>
      <p:sp>
        <p:nvSpPr>
          <p:cNvPr id="12" name="TextBox 11">
            <a:extLst>
              <a:ext uri="{FF2B5EF4-FFF2-40B4-BE49-F238E27FC236}">
                <a16:creationId xmlns:a16="http://schemas.microsoft.com/office/drawing/2014/main" id="{9DCF71B0-4FFE-15CF-A303-DF437C16A190}"/>
              </a:ext>
            </a:extLst>
          </p:cNvPr>
          <p:cNvSpPr txBox="1"/>
          <p:nvPr/>
        </p:nvSpPr>
        <p:spPr>
          <a:xfrm>
            <a:off x="347549" y="1374773"/>
            <a:ext cx="11431495" cy="18004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a:latin typeface="Franklin Gothic Book"/>
              </a:rPr>
              <a:t>Devereux employees have the option to enroll in either of the two medical plans administered by </a:t>
            </a:r>
            <a:r>
              <a:rPr lang="en-US" sz="1600" b="1">
                <a:solidFill>
                  <a:srgbClr val="0D5257"/>
                </a:solidFill>
                <a:latin typeface="Franklin Gothic Book"/>
              </a:rPr>
              <a:t>Independence Blue Cross (IBC)</a:t>
            </a:r>
            <a:r>
              <a:rPr lang="en-US" sz="1600">
                <a:latin typeface="Franklin Gothic Book"/>
              </a:rPr>
              <a:t>. When you enroll in one of the </a:t>
            </a:r>
            <a:r>
              <a:rPr lang="en-US" sz="1600" b="1">
                <a:solidFill>
                  <a:srgbClr val="0D5257"/>
                </a:solidFill>
                <a:latin typeface="Franklin Gothic Book"/>
              </a:rPr>
              <a:t>IBC medical plans</a:t>
            </a:r>
            <a:r>
              <a:rPr lang="en-US" sz="1600">
                <a:latin typeface="Franklin Gothic Book"/>
              </a:rPr>
              <a:t>, you are </a:t>
            </a:r>
            <a:r>
              <a:rPr lang="en-US" sz="1600" b="1">
                <a:solidFill>
                  <a:srgbClr val="0D5257"/>
                </a:solidFill>
                <a:latin typeface="Franklin Gothic Book"/>
              </a:rPr>
              <a:t>automatically enrolled</a:t>
            </a:r>
            <a:r>
              <a:rPr lang="en-US" sz="1600">
                <a:latin typeface="Franklin Gothic Book"/>
              </a:rPr>
              <a:t> in prescription drug coverage. </a:t>
            </a:r>
          </a:p>
          <a:p>
            <a:pPr marR="0" lvl="0" algn="l" defTabSz="914400" rtl="0" eaLnBrk="1" fontAlgn="auto" latinLnBrk="0" hangingPunct="1">
              <a:spcBef>
                <a:spcPts val="600"/>
              </a:spcBef>
              <a:spcAft>
                <a:spcPts val="600"/>
              </a:spcAft>
              <a:buClr>
                <a:srgbClr val="0D5257"/>
              </a:buClr>
              <a:buSzPct val="100000"/>
              <a:tabLst/>
              <a:defRPr/>
            </a:pPr>
            <a:r>
              <a:rPr kumimoji="0" lang="en-US" sz="1600" i="0" u="none" strike="noStrike" kern="1200" cap="none" spc="0" normalizeH="0" baseline="0" noProof="0">
                <a:ln>
                  <a:noFill/>
                </a:ln>
                <a:effectLst/>
                <a:uLnTx/>
                <a:uFillTx/>
                <a:latin typeface="Franklin Gothic Book"/>
                <a:ea typeface="+mn-ea"/>
                <a:cs typeface="+mn-cs"/>
              </a:rPr>
              <a:t>Note that </a:t>
            </a:r>
            <a:r>
              <a:rPr lang="en-US" sz="1600" b="1">
                <a:solidFill>
                  <a:srgbClr val="0D5257"/>
                </a:solidFill>
                <a:latin typeface="Franklin Gothic Book"/>
              </a:rPr>
              <a:t>vision coverage</a:t>
            </a:r>
            <a:r>
              <a:rPr lang="en-US" sz="1600" b="1">
                <a:latin typeface="Franklin Gothic Book"/>
              </a:rPr>
              <a:t> </a:t>
            </a:r>
            <a:r>
              <a:rPr lang="en-US" sz="1600">
                <a:latin typeface="Franklin Gothic Book"/>
              </a:rPr>
              <a:t>through </a:t>
            </a:r>
            <a:r>
              <a:rPr lang="en-US" sz="1600" b="1">
                <a:solidFill>
                  <a:srgbClr val="0D5257"/>
                </a:solidFill>
                <a:latin typeface="Franklin Gothic Book"/>
              </a:rPr>
              <a:t>Davis Vision</a:t>
            </a:r>
            <a:r>
              <a:rPr lang="en-US" sz="1600">
                <a:latin typeface="Franklin Gothic Book"/>
              </a:rPr>
              <a:t> is also included when you enroll in either of the IBC medical plans. </a:t>
            </a:r>
            <a:endParaRPr kumimoji="0" lang="en-US" sz="1600" i="0" u="none" strike="noStrike" kern="1200" cap="none" spc="0" normalizeH="0" baseline="0" noProof="0">
              <a:ln>
                <a:noFill/>
              </a:ln>
              <a:effectLst/>
              <a:uLnTx/>
              <a:uFillTx/>
              <a:latin typeface="Franklin Gothic Book"/>
              <a:ea typeface="+mn-ea"/>
              <a:cs typeface="+mn-cs"/>
            </a:endParaRPr>
          </a:p>
          <a:p>
            <a:pPr lvl="1">
              <a:buClr>
                <a:srgbClr val="0D5257"/>
              </a:buClr>
              <a:defRPr/>
            </a:pPr>
            <a:endParaRPr kumimoji="0" lang="en-US" sz="1600" i="0" strike="noStrike" kern="1200" cap="none" spc="0" normalizeH="0" baseline="0" noProof="0">
              <a:ln>
                <a:noFill/>
              </a:ln>
              <a:effectLst/>
              <a:uLnTx/>
              <a:uFillTx/>
              <a:latin typeface="Franklin Gothic Book"/>
              <a:ea typeface="+mn-ea"/>
              <a:cs typeface="+mn-cs"/>
            </a:endParaRPr>
          </a:p>
          <a:p>
            <a:pPr marL="1200150" lvl="2" indent="-285750">
              <a:buClr>
                <a:srgbClr val="0D5257"/>
              </a:buClr>
              <a:buFont typeface="Courier New" panose="02070309020205020404" pitchFamily="49" charset="0"/>
              <a:buChar char="o"/>
              <a:defRPr/>
            </a:pPr>
            <a:endParaRPr kumimoji="0" lang="en-US" sz="1600" i="0" strike="noStrike" kern="1200" cap="none" spc="0" normalizeH="0" baseline="0" noProof="0">
              <a:ln>
                <a:noFill/>
              </a:ln>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98949EF9-9F8F-7B1B-B410-9E7BCEF44560}"/>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97FE9AE-5045-C829-DE6A-8D2E4E862BB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357F5023-657B-72B8-FB34-254859DB40C3}"/>
              </a:ext>
            </a:extLst>
          </p:cNvPr>
          <p:cNvSpPr txBox="1"/>
          <p:nvPr/>
        </p:nvSpPr>
        <p:spPr>
          <a:xfrm>
            <a:off x="627647" y="2410442"/>
            <a:ext cx="10936706" cy="338554"/>
          </a:xfrm>
          <a:prstGeom prst="rect">
            <a:avLst/>
          </a:prstGeom>
          <a:noFill/>
        </p:spPr>
        <p:txBody>
          <a:bodyPr wrap="square" rtlCol="0">
            <a:spAutoFit/>
          </a:bodyPr>
          <a:lstStyle/>
          <a:p>
            <a:pPr algn="ctr"/>
            <a:r>
              <a:rPr lang="en-US" sz="1600" b="1" u="sng">
                <a:solidFill>
                  <a:srgbClr val="0D5257"/>
                </a:solidFill>
                <a:latin typeface="Franklin Gothic Book" panose="020B0503020102020204" pitchFamily="34" charset="0"/>
              </a:rPr>
              <a:t>TCV-Plea/CA Schools EPO Plan vs. High-Deductible Health Plan (HDHP)</a:t>
            </a:r>
          </a:p>
        </p:txBody>
      </p:sp>
      <p:graphicFrame>
        <p:nvGraphicFramePr>
          <p:cNvPr id="10" name="Table 9">
            <a:extLst>
              <a:ext uri="{FF2B5EF4-FFF2-40B4-BE49-F238E27FC236}">
                <a16:creationId xmlns:a16="http://schemas.microsoft.com/office/drawing/2014/main" id="{8D2B3ED0-8BAB-4C44-E547-EC951861C4C1}"/>
              </a:ext>
            </a:extLst>
          </p:cNvPr>
          <p:cNvGraphicFramePr>
            <a:graphicFrameLocks noGrp="1"/>
          </p:cNvGraphicFramePr>
          <p:nvPr>
            <p:extLst>
              <p:ext uri="{D42A27DB-BD31-4B8C-83A1-F6EECF244321}">
                <p14:modId xmlns:p14="http://schemas.microsoft.com/office/powerpoint/2010/main" val="3328353475"/>
              </p:ext>
            </p:extLst>
          </p:nvPr>
        </p:nvGraphicFramePr>
        <p:xfrm>
          <a:off x="520301" y="2850897"/>
          <a:ext cx="11354526" cy="3632200"/>
        </p:xfrm>
        <a:graphic>
          <a:graphicData uri="http://schemas.openxmlformats.org/drawingml/2006/table">
            <a:tbl>
              <a:tblPr firstRow="1" bandRow="1">
                <a:tableStyleId>{5C22544A-7EE6-4342-B048-85BDC9FD1C3A}</a:tableStyleId>
              </a:tblPr>
              <a:tblGrid>
                <a:gridCol w="5677263">
                  <a:extLst>
                    <a:ext uri="{9D8B030D-6E8A-4147-A177-3AD203B41FA5}">
                      <a16:colId xmlns:a16="http://schemas.microsoft.com/office/drawing/2014/main" val="1247219701"/>
                    </a:ext>
                  </a:extLst>
                </a:gridCol>
                <a:gridCol w="5677263">
                  <a:extLst>
                    <a:ext uri="{9D8B030D-6E8A-4147-A177-3AD203B41FA5}">
                      <a16:colId xmlns:a16="http://schemas.microsoft.com/office/drawing/2014/main" val="1447744592"/>
                    </a:ext>
                  </a:extLst>
                </a:gridCol>
              </a:tblGrid>
              <a:tr h="370840">
                <a:tc>
                  <a:txBody>
                    <a:bodyPr/>
                    <a:lstStyle/>
                    <a:p>
                      <a:pPr algn="ctr"/>
                      <a:r>
                        <a:rPr lang="en-US" sz="1600">
                          <a:latin typeface="Franklin Gothic Book" panose="020B0503020102020204" pitchFamily="34" charset="0"/>
                        </a:rPr>
                        <a:t>TCV-Plea/CA Schools EPO</a:t>
                      </a:r>
                    </a:p>
                  </a:txBody>
                  <a:tcPr>
                    <a:solidFill>
                      <a:srgbClr val="0D5257"/>
                    </a:solidFill>
                  </a:tcPr>
                </a:tc>
                <a:tc>
                  <a:txBody>
                    <a:bodyPr/>
                    <a:lstStyle/>
                    <a:p>
                      <a:pPr algn="ctr"/>
                      <a:r>
                        <a:rPr lang="en-US" sz="1600">
                          <a:latin typeface="Franklin Gothic Book" panose="020B0503020102020204" pitchFamily="34" charset="0"/>
                        </a:rPr>
                        <a:t>HDHP</a:t>
                      </a:r>
                    </a:p>
                  </a:txBody>
                  <a:tcPr>
                    <a:solidFill>
                      <a:srgbClr val="0D5257"/>
                    </a:solidFill>
                  </a:tcPr>
                </a:tc>
                <a:extLst>
                  <a:ext uri="{0D108BD9-81ED-4DB2-BD59-A6C34878D82A}">
                    <a16:rowId xmlns:a16="http://schemas.microsoft.com/office/drawing/2014/main" val="3858433684"/>
                  </a:ext>
                </a:extLst>
              </a:tr>
              <a:tr h="370840">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Higher premiums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Lower deductible and out-of-pocket maximum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Separate out-of-pocket maximum for prescription benefits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Preventive care is covered at 100% </a:t>
                      </a:r>
                      <a:endParaRPr lang="en-US" sz="1600"/>
                    </a:p>
                  </a:txBody>
                  <a:tcPr>
                    <a:solidFill>
                      <a:schemeClr val="bg1">
                        <a:lumMod val="95000"/>
                      </a:schemeClr>
                    </a:solidFill>
                  </a:tcPr>
                </a:tc>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Lower premiums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High deductible and out-of-pocket maximum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No separate out-of-pocket maximum for prescription benefits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Preventive care is covered at 100% </a:t>
                      </a:r>
                    </a:p>
                    <a:p>
                      <a:pPr marL="285750" indent="-285750">
                        <a:buClr>
                          <a:srgbClr val="0D5257"/>
                        </a:buClr>
                        <a:buFont typeface="Wingdings" panose="05000000000000000000" pitchFamily="2" charset="2"/>
                        <a:buChar char="§"/>
                      </a:pPr>
                      <a:r>
                        <a:rPr lang="en-US" sz="1600" b="1" kern="1200">
                          <a:solidFill>
                            <a:srgbClr val="0D5257"/>
                          </a:solidFill>
                          <a:latin typeface="Franklin Gothic Book" panose="020B0503020102020204" pitchFamily="34" charset="0"/>
                          <a:ea typeface="+mn-ea"/>
                          <a:cs typeface="+mn-cs"/>
                        </a:rPr>
                        <a:t>Services are covered at 75% once your deductible is met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Employees enrolled in the HDHP are eligible to participate in a Health Savings Account (HSA) </a:t>
                      </a:r>
                    </a:p>
                    <a:p>
                      <a:pPr marL="285750" indent="-285750" algn="l" defTabSz="914400" rtl="0" eaLnBrk="1" latinLnBrk="0" hangingPunct="1">
                        <a:buClr>
                          <a:srgbClr val="0D5257"/>
                        </a:buClr>
                        <a:buFont typeface="Wingdings" panose="05000000000000000000" pitchFamily="2" charset="2"/>
                        <a:buChar char="§"/>
                      </a:pPr>
                      <a:r>
                        <a:rPr lang="en-US" sz="1600" b="1">
                          <a:solidFill>
                            <a:srgbClr val="0D5257"/>
                          </a:solidFill>
                          <a:latin typeface="Franklin Gothic Book" panose="020B0503020102020204" pitchFamily="34" charset="0"/>
                        </a:rPr>
                        <a:t>2027 deductibles and out-of-pocket maximums are embedded </a:t>
                      </a:r>
                      <a:r>
                        <a:rPr lang="en-US" sz="1600" kern="1200">
                          <a:solidFill>
                            <a:schemeClr val="dk1"/>
                          </a:solidFill>
                          <a:latin typeface="Franklin Gothic Book" panose="020B0503020102020204" pitchFamily="34" charset="0"/>
                          <a:ea typeface="+mn-ea"/>
                          <a:cs typeface="+mn-cs"/>
                        </a:rPr>
                        <a:t>(If you have other family members on the plan, each family member must meet their own individual deductible until the total amount of deductible expenses paid by all family members meets the overall family deductible.)</a:t>
                      </a:r>
                      <a:endParaRPr lang="en-US" sz="1600"/>
                    </a:p>
                  </a:txBody>
                  <a:tcPr>
                    <a:solidFill>
                      <a:schemeClr val="bg1">
                        <a:lumMod val="95000"/>
                      </a:schemeClr>
                    </a:solidFill>
                  </a:tcPr>
                </a:tc>
                <a:extLst>
                  <a:ext uri="{0D108BD9-81ED-4DB2-BD59-A6C34878D82A}">
                    <a16:rowId xmlns:a16="http://schemas.microsoft.com/office/drawing/2014/main" val="4117516164"/>
                  </a:ext>
                </a:extLst>
              </a:tr>
            </a:tbl>
          </a:graphicData>
        </a:graphic>
      </p:graphicFrame>
      <p:pic>
        <p:nvPicPr>
          <p:cNvPr id="14" name="Picture 13" descr="A blue and white logo&#10;&#10;Description automatically generated">
            <a:extLst>
              <a:ext uri="{FF2B5EF4-FFF2-40B4-BE49-F238E27FC236}">
                <a16:creationId xmlns:a16="http://schemas.microsoft.com/office/drawing/2014/main" id="{01F61CFF-9ADE-A1DC-B411-C2F3DDAE3C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0258" y="619536"/>
            <a:ext cx="2174240" cy="267208"/>
          </a:xfrm>
          <a:prstGeom prst="rect">
            <a:avLst/>
          </a:prstGeom>
        </p:spPr>
      </p:pic>
    </p:spTree>
    <p:extLst>
      <p:ext uri="{BB962C8B-B14F-4D97-AF65-F5344CB8AC3E}">
        <p14:creationId xmlns:p14="http://schemas.microsoft.com/office/powerpoint/2010/main" val="1466627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1AE92-DFF0-8B7A-774E-CD84E396586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701DB2D-23FB-929B-652A-BF44E35B9864}"/>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AB8C74F-0669-DBD5-4594-BEFE7A711754}"/>
              </a:ext>
            </a:extLst>
          </p:cNvPr>
          <p:cNvSpPr txBox="1"/>
          <p:nvPr/>
        </p:nvSpPr>
        <p:spPr>
          <a:xfrm>
            <a:off x="331304" y="535670"/>
            <a:ext cx="3798244"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Medical Plan Options</a:t>
            </a:r>
          </a:p>
        </p:txBody>
      </p:sp>
      <p:pic>
        <p:nvPicPr>
          <p:cNvPr id="7" name="Picture 6" descr="About Devereux - Devereux Advanced Behavioral Health">
            <a:extLst>
              <a:ext uri="{FF2B5EF4-FFF2-40B4-BE49-F238E27FC236}">
                <a16:creationId xmlns:a16="http://schemas.microsoft.com/office/drawing/2014/main" id="{71E9A90B-F5F0-C3B3-562F-7F5FD4FFAEEB}"/>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22362BD0-1F36-821A-7DBF-E6BA3BE24379}"/>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blue and white logo&#10;&#10;Description automatically generated">
            <a:extLst>
              <a:ext uri="{FF2B5EF4-FFF2-40B4-BE49-F238E27FC236}">
                <a16:creationId xmlns:a16="http://schemas.microsoft.com/office/drawing/2014/main" id="{6FBE4F0A-3111-BB54-C8AC-752096663F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1907" y="640780"/>
            <a:ext cx="2174240" cy="267208"/>
          </a:xfrm>
          <a:prstGeom prst="rect">
            <a:avLst/>
          </a:prstGeom>
        </p:spPr>
      </p:pic>
      <p:graphicFrame>
        <p:nvGraphicFramePr>
          <p:cNvPr id="4" name="Table 3">
            <a:extLst>
              <a:ext uri="{FF2B5EF4-FFF2-40B4-BE49-F238E27FC236}">
                <a16:creationId xmlns:a16="http://schemas.microsoft.com/office/drawing/2014/main" id="{C1A026F2-EE00-65F5-69C3-B84978E3B4DC}"/>
              </a:ext>
            </a:extLst>
          </p:cNvPr>
          <p:cNvGraphicFramePr>
            <a:graphicFrameLocks noGrp="1"/>
          </p:cNvGraphicFramePr>
          <p:nvPr>
            <p:extLst>
              <p:ext uri="{D42A27DB-BD31-4B8C-83A1-F6EECF244321}">
                <p14:modId xmlns:p14="http://schemas.microsoft.com/office/powerpoint/2010/main" val="3889865235"/>
              </p:ext>
            </p:extLst>
          </p:nvPr>
        </p:nvGraphicFramePr>
        <p:xfrm>
          <a:off x="670560" y="1374773"/>
          <a:ext cx="10850880" cy="4714080"/>
        </p:xfrm>
        <a:graphic>
          <a:graphicData uri="http://schemas.openxmlformats.org/drawingml/2006/table">
            <a:tbl>
              <a:tblPr/>
              <a:tblGrid>
                <a:gridCol w="3600704">
                  <a:extLst>
                    <a:ext uri="{9D8B030D-6E8A-4147-A177-3AD203B41FA5}">
                      <a16:colId xmlns:a16="http://schemas.microsoft.com/office/drawing/2014/main" val="4095298431"/>
                    </a:ext>
                  </a:extLst>
                </a:gridCol>
                <a:gridCol w="3625088">
                  <a:extLst>
                    <a:ext uri="{9D8B030D-6E8A-4147-A177-3AD203B41FA5}">
                      <a16:colId xmlns:a16="http://schemas.microsoft.com/office/drawing/2014/main" val="897599840"/>
                    </a:ext>
                  </a:extLst>
                </a:gridCol>
                <a:gridCol w="3625088">
                  <a:extLst>
                    <a:ext uri="{9D8B030D-6E8A-4147-A177-3AD203B41FA5}">
                      <a16:colId xmlns:a16="http://schemas.microsoft.com/office/drawing/2014/main" val="993822507"/>
                    </a:ext>
                  </a:extLst>
                </a:gridCol>
              </a:tblGrid>
              <a:tr h="759882">
                <a:tc>
                  <a:txBody>
                    <a:bodyPr/>
                    <a:lstStyle/>
                    <a:p>
                      <a:pPr marR="0" indent="0" algn="l" rtl="0">
                        <a:lnSpc>
                          <a:spcPct val="119000"/>
                        </a:lnSpc>
                        <a:spcBef>
                          <a:spcPts val="0"/>
                        </a:spcBef>
                        <a:spcAft>
                          <a:spcPts val="0"/>
                        </a:spcAft>
                      </a:pPr>
                      <a:endParaRPr lang="en-US" sz="1050" b="1" kern="1400">
                        <a:ln>
                          <a:noFill/>
                        </a:ln>
                        <a:solidFill>
                          <a:srgbClr val="000000"/>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marR="40640" indent="0" algn="ctr" rtl="0">
                        <a:lnSpc>
                          <a:spcPct val="119000"/>
                        </a:lnSpc>
                        <a:spcBef>
                          <a:spcPts val="0"/>
                        </a:spcBef>
                        <a:spcAft>
                          <a:spcPts val="0"/>
                        </a:spcAft>
                      </a:pPr>
                      <a:r>
                        <a:rPr lang="en-US" sz="1400" b="1" kern="1400" cap="all">
                          <a:ln>
                            <a:noFill/>
                          </a:ln>
                          <a:solidFill>
                            <a:srgbClr val="0D5257"/>
                          </a:solidFill>
                          <a:effectLst/>
                          <a:latin typeface="Franklin Gothic Book"/>
                        </a:rPr>
                        <a:t> EPO Plan</a:t>
                      </a:r>
                      <a:endParaRPr lang="en-US" sz="1100" b="1" kern="1400">
                        <a:ln>
                          <a:noFill/>
                        </a:ln>
                        <a:solidFill>
                          <a:srgbClr val="0D5257"/>
                        </a:solidFill>
                        <a:effectLst/>
                        <a:latin typeface="Franklin Gothic Book"/>
                      </a:endParaRPr>
                    </a:p>
                  </a:txBody>
                  <a:tcPr marL="19248" marR="19248"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marR="40640" indent="0" algn="ctr" rtl="0">
                        <a:lnSpc>
                          <a:spcPct val="119000"/>
                        </a:lnSpc>
                        <a:spcBef>
                          <a:spcPts val="0"/>
                        </a:spcBef>
                        <a:spcAft>
                          <a:spcPts val="0"/>
                        </a:spcAft>
                      </a:pPr>
                      <a:r>
                        <a:rPr lang="en-US" sz="1400" b="1" kern="1400" cap="all">
                          <a:ln>
                            <a:noFill/>
                          </a:ln>
                          <a:solidFill>
                            <a:srgbClr val="0D5257"/>
                          </a:solidFill>
                          <a:effectLst/>
                          <a:latin typeface="Franklin Gothic Book"/>
                        </a:rPr>
                        <a:t>High-deductible health plan</a:t>
                      </a:r>
                      <a:endParaRPr lang="en-US" sz="1400" b="1" kern="1400">
                        <a:ln>
                          <a:noFill/>
                        </a:ln>
                        <a:solidFill>
                          <a:srgbClr val="0D5257"/>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4018326132"/>
                  </a:ext>
                </a:extLst>
              </a:tr>
              <a:tr h="267365">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In-network benefits</a:t>
                      </a:r>
                      <a:endParaRPr lang="en-US" sz="1200" b="1"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a:noFill/>
                    </a:lnT>
                    <a:lnB>
                      <a:noFill/>
                    </a:lnB>
                    <a:solidFill>
                      <a:srgbClr val="0D5257"/>
                    </a:solidFill>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txBody>
                  <a:tcPr marL="19248" marR="19248" marT="0" marB="0" anchor="ctr">
                    <a:lnL>
                      <a:noFill/>
                    </a:lnL>
                    <a:lnR>
                      <a:noFill/>
                    </a:lnR>
                    <a:lnT>
                      <a:noFill/>
                    </a:lnT>
                    <a:lnB>
                      <a:noFill/>
                    </a:lnB>
                    <a:solidFill>
                      <a:srgbClr val="0D5257"/>
                    </a:solidFill>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a:noFill/>
                    </a:lnT>
                    <a:lnB>
                      <a:noFill/>
                    </a:lnB>
                    <a:solidFill>
                      <a:srgbClr val="0D5257"/>
                    </a:solidFill>
                  </a:tcPr>
                </a:tc>
                <a:extLst>
                  <a:ext uri="{0D108BD9-81ED-4DB2-BD59-A6C34878D82A}">
                    <a16:rowId xmlns:a16="http://schemas.microsoft.com/office/drawing/2014/main" val="2112287478"/>
                  </a:ext>
                </a:extLst>
              </a:tr>
              <a:tr h="1013176">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Calendar Year Deductible </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(Employee </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Employee + Child</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Family (Includes</a:t>
                      </a:r>
                      <a:r>
                        <a:rPr lang="en-US" sz="1100" kern="1400" baseline="0">
                          <a:ln>
                            <a:noFill/>
                          </a:ln>
                          <a:solidFill>
                            <a:schemeClr val="tx1"/>
                          </a:solidFill>
                          <a:effectLst/>
                          <a:latin typeface="Franklin Gothic Book"/>
                        </a:rPr>
                        <a:t> EE</a:t>
                      </a:r>
                      <a:r>
                        <a:rPr lang="en-US" sz="1100" kern="1400">
                          <a:ln>
                            <a:noFill/>
                          </a:ln>
                          <a:solidFill>
                            <a:schemeClr val="tx1"/>
                          </a:solidFill>
                          <a:effectLst/>
                          <a:latin typeface="Franklin Gothic Book"/>
                        </a:rPr>
                        <a:t>+ Spouse/DP, Employee + Children) </a:t>
                      </a:r>
                    </a:p>
                  </a:txBody>
                  <a:tcPr marL="19248" marR="0" marT="0" marB="0" anchor="ctr">
                    <a:lnL w="12700" cap="flat" cmpd="sng" algn="ctr">
                      <a:solidFill>
                        <a:schemeClr val="tx1"/>
                      </a:solidFill>
                      <a:prstDash val="solid"/>
                      <a:round/>
                      <a:headEnd type="none" w="med" len="med"/>
                      <a:tailEnd type="none" w="med" len="med"/>
                    </a:lnL>
                    <a:lnR>
                      <a:noFill/>
                    </a:lnR>
                    <a:lnT>
                      <a:noFill/>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$1,065/$1,600/$2,130</a:t>
                      </a:r>
                    </a:p>
                  </a:txBody>
                  <a:tcPr marL="19248" marR="19248" marT="0" marB="0" anchor="ctr">
                    <a:lnL>
                      <a:noFill/>
                    </a:lnL>
                    <a:lnR>
                      <a:noFill/>
                    </a:lnR>
                    <a:lnT>
                      <a:noFill/>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$3,920/$5,845*/$7,840*</a:t>
                      </a:r>
                    </a:p>
                  </a:txBody>
                  <a:tcPr marL="19248" marR="19248" marT="0" marB="0" anchor="ctr">
                    <a:lnL>
                      <a:noFill/>
                    </a:lnL>
                    <a:lnR w="12700" cap="flat" cmpd="sng" algn="ctr">
                      <a:solidFill>
                        <a:schemeClr val="tx1"/>
                      </a:solidFill>
                      <a:prstDash val="solid"/>
                      <a:round/>
                      <a:headEnd type="none" w="med" len="med"/>
                      <a:tailEnd type="none" w="med" len="med"/>
                    </a:lnR>
                    <a:lnT>
                      <a:noFill/>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79814569"/>
                  </a:ext>
                </a:extLst>
              </a:tr>
              <a:tr h="844314">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Out-of-Pocket Maximum</a:t>
                      </a:r>
                    </a:p>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 </a:t>
                      </a:r>
                      <a:r>
                        <a:rPr lang="en-US" sz="1100" kern="1400" cap="all">
                          <a:ln>
                            <a:noFill/>
                          </a:ln>
                          <a:solidFill>
                            <a:schemeClr val="tx1"/>
                          </a:solidFill>
                          <a:effectLst/>
                          <a:latin typeface="Franklin Gothic Book"/>
                        </a:rPr>
                        <a:t>(</a:t>
                      </a:r>
                      <a:r>
                        <a:rPr lang="en-US" sz="1100" kern="1400">
                          <a:ln>
                            <a:noFill/>
                          </a:ln>
                          <a:solidFill>
                            <a:schemeClr val="tx1"/>
                          </a:solidFill>
                          <a:effectLst/>
                          <a:latin typeface="Franklin Gothic Book"/>
                        </a:rPr>
                        <a:t>Employee</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Employee + Child </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Family (includes EE + Spouse/DP, Employee + Children)  </a:t>
                      </a:r>
                    </a:p>
                  </a:txBody>
                  <a:tcPr marL="19248" marR="0"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$6,580/$9,870/$13,160</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$5,980/$8,975*/$11,960*</a:t>
                      </a: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60106005"/>
                  </a:ext>
                </a:extLst>
              </a:tr>
              <a:tr h="337725">
                <a:tc>
                  <a:txBody>
                    <a:body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Preventive Care Services</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Copay,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no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54745247"/>
                  </a:ext>
                </a:extLst>
              </a:tr>
              <a:tr h="267365">
                <a:tc>
                  <a:txBody>
                    <a:body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PCP Office Visit</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17816666"/>
                  </a:ext>
                </a:extLst>
              </a:tr>
              <a:tr h="267365">
                <a:tc>
                  <a:txBody>
                    <a:body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Specialist Office Visit</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65842302"/>
                  </a:ext>
                </a:extLst>
              </a:tr>
              <a:tr h="267365">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Telemedicine (TelaDOC)</a:t>
                      </a: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$0 Copay; no deductible</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$0 Copay; no deductible</a:t>
                      </a: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63321386"/>
                  </a:ext>
                </a:extLst>
              </a:tr>
              <a:tr h="422158">
                <a:tc>
                  <a:txBody>
                    <a:body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Emergency Room </a:t>
                      </a:r>
                      <a:r>
                        <a:rPr lang="en-US" sz="1100" kern="1400">
                          <a:ln>
                            <a:noFill/>
                          </a:ln>
                          <a:solidFill>
                            <a:srgbClr val="000000"/>
                          </a:solidFill>
                          <a:effectLst/>
                          <a:latin typeface="Franklin Gothic Book"/>
                        </a:rPr>
                        <a:t>(Copay waived if admitted)</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$300;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60611496"/>
                  </a:ext>
                </a:extLst>
              </a:tr>
              <a:tr h="267365">
                <a:tc>
                  <a:txBody>
                    <a:body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Urgent Care Center</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43992033"/>
                  </a:ext>
                </a:extLst>
              </a:tr>
            </a:tbl>
          </a:graphicData>
        </a:graphic>
      </p:graphicFrame>
      <p:sp>
        <p:nvSpPr>
          <p:cNvPr id="3" name="TextBox 2">
            <a:extLst>
              <a:ext uri="{FF2B5EF4-FFF2-40B4-BE49-F238E27FC236}">
                <a16:creationId xmlns:a16="http://schemas.microsoft.com/office/drawing/2014/main" id="{0CAD26B5-91BB-086A-E89D-25B617CF3D32}"/>
              </a:ext>
            </a:extLst>
          </p:cNvPr>
          <p:cNvSpPr txBox="1"/>
          <p:nvPr/>
        </p:nvSpPr>
        <p:spPr>
          <a:xfrm>
            <a:off x="621030" y="6101643"/>
            <a:ext cx="10949940" cy="400110"/>
          </a:xfrm>
          <a:prstGeom prst="rect">
            <a:avLst/>
          </a:prstGeom>
          <a:noFill/>
        </p:spPr>
        <p:txBody>
          <a:bodyPr wrap="square">
            <a:spAutoFit/>
          </a:bodyPr>
          <a:lstStyle/>
          <a:p>
            <a:pPr algn="l"/>
            <a:r>
              <a:rPr lang="en-US" sz="1000" b="0" i="0" u="none" strike="noStrike" baseline="0">
                <a:latin typeface="Franklin Gothic Book" panose="020B0503020102020204" pitchFamily="34" charset="0"/>
              </a:rPr>
              <a:t>Note: If you have other family members on the plan, each family member must meet their own individual deductible until the total amount of deductible expenses paid by all family members meets the overall family deductible.</a:t>
            </a:r>
            <a:endParaRPr lang="en-US" sz="1000">
              <a:latin typeface="Franklin Gothic Book" panose="020B0503020102020204" pitchFamily="34" charset="0"/>
            </a:endParaRPr>
          </a:p>
        </p:txBody>
      </p:sp>
    </p:spTree>
    <p:extLst>
      <p:ext uri="{BB962C8B-B14F-4D97-AF65-F5344CB8AC3E}">
        <p14:creationId xmlns:p14="http://schemas.microsoft.com/office/powerpoint/2010/main" val="899047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99B4B-60D0-EB76-0719-06F409A8DC9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7030C3C-ADAD-6B2F-F1AB-4B4E5BF9CAF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2F01853-CDF9-74BC-A556-B649222FCB80}"/>
              </a:ext>
            </a:extLst>
          </p:cNvPr>
          <p:cNvSpPr txBox="1"/>
          <p:nvPr/>
        </p:nvSpPr>
        <p:spPr>
          <a:xfrm>
            <a:off x="331304" y="535670"/>
            <a:ext cx="5143064"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Prescription Drug Plans</a:t>
            </a:r>
          </a:p>
        </p:txBody>
      </p:sp>
      <p:pic>
        <p:nvPicPr>
          <p:cNvPr id="7" name="Picture 6" descr="About Devereux - Devereux Advanced Behavioral Health">
            <a:extLst>
              <a:ext uri="{FF2B5EF4-FFF2-40B4-BE49-F238E27FC236}">
                <a16:creationId xmlns:a16="http://schemas.microsoft.com/office/drawing/2014/main" id="{167825E5-DD56-69B4-3917-AC78A1811578}"/>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A71CBC2-AE32-2A7D-7A1B-0309B2AA7D6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blue and white logo&#10;&#10;Description automatically generated">
            <a:extLst>
              <a:ext uri="{FF2B5EF4-FFF2-40B4-BE49-F238E27FC236}">
                <a16:creationId xmlns:a16="http://schemas.microsoft.com/office/drawing/2014/main" id="{B80AE5BD-7AAF-A630-E6E0-DFE055902C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8711" y="635784"/>
            <a:ext cx="2174240" cy="267208"/>
          </a:xfrm>
          <a:prstGeom prst="rect">
            <a:avLst/>
          </a:prstGeom>
        </p:spPr>
      </p:pic>
      <p:graphicFrame>
        <p:nvGraphicFramePr>
          <p:cNvPr id="4" name="Table 3">
            <a:extLst>
              <a:ext uri="{FF2B5EF4-FFF2-40B4-BE49-F238E27FC236}">
                <a16:creationId xmlns:a16="http://schemas.microsoft.com/office/drawing/2014/main" id="{34A48A3C-5185-E610-C437-ED97EF657982}"/>
              </a:ext>
            </a:extLst>
          </p:cNvPr>
          <p:cNvGraphicFramePr>
            <a:graphicFrameLocks noGrp="1"/>
          </p:cNvGraphicFramePr>
          <p:nvPr>
            <p:extLst>
              <p:ext uri="{D42A27DB-BD31-4B8C-83A1-F6EECF244321}">
                <p14:modId xmlns:p14="http://schemas.microsoft.com/office/powerpoint/2010/main" val="3058901480"/>
              </p:ext>
            </p:extLst>
          </p:nvPr>
        </p:nvGraphicFramePr>
        <p:xfrm>
          <a:off x="1957702" y="1374773"/>
          <a:ext cx="8219087" cy="1891996"/>
        </p:xfrm>
        <a:graphic>
          <a:graphicData uri="http://schemas.openxmlformats.org/drawingml/2006/table">
            <a:tbl>
              <a:tblPr/>
              <a:tblGrid>
                <a:gridCol w="1555530">
                  <a:extLst>
                    <a:ext uri="{9D8B030D-6E8A-4147-A177-3AD203B41FA5}">
                      <a16:colId xmlns:a16="http://schemas.microsoft.com/office/drawing/2014/main" val="1116219555"/>
                    </a:ext>
                  </a:extLst>
                </a:gridCol>
                <a:gridCol w="3272197">
                  <a:extLst>
                    <a:ext uri="{9D8B030D-6E8A-4147-A177-3AD203B41FA5}">
                      <a16:colId xmlns:a16="http://schemas.microsoft.com/office/drawing/2014/main" val="3257377254"/>
                    </a:ext>
                  </a:extLst>
                </a:gridCol>
                <a:gridCol w="3391360">
                  <a:extLst>
                    <a:ext uri="{9D8B030D-6E8A-4147-A177-3AD203B41FA5}">
                      <a16:colId xmlns:a16="http://schemas.microsoft.com/office/drawing/2014/main" val="417057786"/>
                    </a:ext>
                  </a:extLst>
                </a:gridCol>
              </a:tblGrid>
              <a:tr h="551802">
                <a:tc gridSpan="3">
                  <a:txBody>
                    <a:bodyPr/>
                    <a:lstStyle/>
                    <a:p>
                      <a:pPr marR="40640" lvl="0" indent="0" algn="l" rtl="0">
                        <a:lnSpc>
                          <a:spcPct val="119000"/>
                        </a:lnSpc>
                        <a:spcBef>
                          <a:spcPts val="0"/>
                        </a:spcBef>
                        <a:spcAft>
                          <a:spcPts val="0"/>
                        </a:spcAft>
                        <a:buNone/>
                      </a:pPr>
                      <a:r>
                        <a:rPr lang="en-US" sz="1600" b="1" kern="1400" cap="all">
                          <a:ln>
                            <a:noFill/>
                          </a:ln>
                          <a:solidFill>
                            <a:srgbClr val="0D5257"/>
                          </a:solidFill>
                          <a:effectLst/>
                          <a:latin typeface="Franklin Gothic Book"/>
                        </a:rPr>
                        <a:t>Ibx prescription plan for The epo plan*</a:t>
                      </a:r>
                      <a:endParaRPr lang="en-US" sz="1050" b="1" kern="1400">
                        <a:ln>
                          <a:noFill/>
                        </a:ln>
                        <a:solidFill>
                          <a:srgbClr val="0D5257"/>
                        </a:solidFill>
                        <a:effectLst/>
                        <a:latin typeface="Franklin Gothic Book"/>
                      </a:endParaRPr>
                    </a:p>
                    <a:p>
                      <a:pPr marR="0" lvl="0" indent="0" algn="l" rtl="0">
                        <a:lnSpc>
                          <a:spcPct val="119000"/>
                        </a:lnSpc>
                        <a:spcBef>
                          <a:spcPts val="0"/>
                        </a:spcBef>
                        <a:spcAft>
                          <a:spcPts val="600"/>
                        </a:spcAft>
                        <a:buNone/>
                      </a:pPr>
                      <a:r>
                        <a:rPr lang="en-US" sz="1000" kern="1400" cap="all" spc="25">
                          <a:ln>
                            <a:noFill/>
                          </a:ln>
                          <a:solidFill>
                            <a:srgbClr val="0D5257"/>
                          </a:solidFill>
                          <a:effectLst/>
                          <a:latin typeface="Franklin Gothic Book"/>
                        </a:rPr>
                        <a:t>included with epo plan election </a:t>
                      </a:r>
                      <a:endParaRPr lang="en-US" sz="1000" kern="1400">
                        <a:ln>
                          <a:noFill/>
                        </a:ln>
                        <a:solidFill>
                          <a:srgbClr val="0D5257"/>
                        </a:solidFill>
                        <a:effectLst/>
                        <a:latin typeface="Franklin Gothic Book"/>
                      </a:endParaRPr>
                    </a:p>
                  </a:txBody>
                  <a:tcPr marL="9525" marR="9525" marT="9525" marB="0" anchor="b">
                    <a:lnL w="12700">
                      <a:solidFill>
                        <a:schemeClr val="tx1"/>
                      </a:solidFill>
                    </a:lnL>
                    <a:lnR w="12700">
                      <a:solidFill>
                        <a:schemeClr val="tx1"/>
                      </a:solidFill>
                    </a:lnR>
                    <a:lnT w="12700">
                      <a:solidFill>
                        <a:schemeClr val="tx1"/>
                      </a:solidFill>
                    </a:lnT>
                    <a:lnB>
                      <a:noFill/>
                    </a:lnB>
                  </a:tcPr>
                </a:tc>
                <a:tc hMerge="1">
                  <a:txBody>
                    <a:bodyPr/>
                    <a:lstStyle/>
                    <a:p>
                      <a:endParaRPr lang="en-US"/>
                    </a:p>
                  </a:txBody>
                  <a:tcPr marL="9525" marR="9525" marT="9525"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753369695"/>
                  </a:ext>
                </a:extLst>
              </a:tr>
              <a:tr h="341059">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In-network only</a:t>
                      </a:r>
                      <a:endParaRPr lang="en-US" sz="1050" b="1" kern="1400">
                        <a:ln>
                          <a:noFill/>
                        </a:ln>
                        <a:solidFill>
                          <a:srgbClr val="EB1D36"/>
                        </a:solidFill>
                        <a:effectLst/>
                        <a:latin typeface="Franklin Gothic Book"/>
                      </a:endParaRPr>
                    </a:p>
                  </a:txBody>
                  <a:tcPr marL="36576" marR="36576" marT="0" marB="0" anchor="ctr">
                    <a:lnL w="12700">
                      <a:solidFill>
                        <a:schemeClr val="tx1"/>
                      </a:solid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Retail pharmacy (up to 90-day supply)</a:t>
                      </a:r>
                      <a:endParaRPr lang="en-US" sz="1050" b="1" kern="1400">
                        <a:ln>
                          <a:noFill/>
                        </a:ln>
                        <a:solidFill>
                          <a:srgbClr val="EB1D36"/>
                        </a:solidFill>
                        <a:effectLst/>
                        <a:latin typeface="Franklin Gothic Book"/>
                      </a:endParaRPr>
                    </a:p>
                  </a:txBody>
                  <a:tcPr marL="36576" marR="36576" marT="0" marB="0" anchor="ctr">
                    <a:lnL>
                      <a:no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mail order pharmacy (up to 90-day supply)</a:t>
                      </a:r>
                      <a:endParaRPr lang="en-US" sz="1050" b="1"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a:noFill/>
                    </a:lnB>
                    <a:solidFill>
                      <a:srgbClr val="0D5257"/>
                    </a:solidFill>
                  </a:tcPr>
                </a:tc>
                <a:extLst>
                  <a:ext uri="{0D108BD9-81ED-4DB2-BD59-A6C34878D82A}">
                    <a16:rowId xmlns:a16="http://schemas.microsoft.com/office/drawing/2014/main" val="441554491"/>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Generic</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a:noFill/>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15%  ($5 minimum)</a:t>
                      </a:r>
                      <a:endParaRPr lang="en-US" sz="1100" kern="1400">
                        <a:ln>
                          <a:noFill/>
                        </a:ln>
                        <a:solidFill>
                          <a:srgbClr val="EB1D36"/>
                        </a:solidFill>
                        <a:effectLst/>
                        <a:latin typeface="Franklin Gothic Book"/>
                      </a:endParaRPr>
                    </a:p>
                  </a:txBody>
                  <a:tcPr marL="36576" marR="36576" marT="0" marB="0" anchor="ctr">
                    <a:lnL>
                      <a:noFill/>
                    </a:lnL>
                    <a:lnR>
                      <a:noFill/>
                    </a:lnR>
                    <a:lnT>
                      <a:noFill/>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15% ($5 minimum)</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405182458"/>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35% ($10 minimum)</a:t>
                      </a:r>
                      <a:endParaRPr lang="en-US" sz="1100" kern="1400">
                        <a:ln>
                          <a:noFill/>
                        </a:ln>
                        <a:solidFill>
                          <a:srgbClr val="EB1D36"/>
                        </a:solidFill>
                        <a:effectLst/>
                        <a:latin typeface="Franklin Gothic Book"/>
                      </a:endParaRPr>
                    </a:p>
                  </a:txBody>
                  <a:tcPr marL="36576" marR="36576"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35% ($10 minimum)</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873660347"/>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Non-preferred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50%</a:t>
                      </a:r>
                      <a:endParaRPr lang="en-US" sz="1100" kern="1400">
                        <a:ln>
                          <a:noFill/>
                        </a:ln>
                        <a:solidFill>
                          <a:srgbClr val="EB1D36"/>
                        </a:solidFill>
                        <a:effectLst/>
                        <a:latin typeface="Franklin Gothic Book"/>
                      </a:endParaRPr>
                    </a:p>
                  </a:txBody>
                  <a:tcPr marL="36576" marR="36576"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50%</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8671329"/>
                  </a:ext>
                </a:extLst>
              </a:tr>
            </a:tbl>
          </a:graphicData>
        </a:graphic>
      </p:graphicFrame>
      <p:graphicFrame>
        <p:nvGraphicFramePr>
          <p:cNvPr id="10" name="Table 9">
            <a:extLst>
              <a:ext uri="{FF2B5EF4-FFF2-40B4-BE49-F238E27FC236}">
                <a16:creationId xmlns:a16="http://schemas.microsoft.com/office/drawing/2014/main" id="{F73240C2-038A-171D-C48D-AEA6FA93311F}"/>
              </a:ext>
            </a:extLst>
          </p:cNvPr>
          <p:cNvGraphicFramePr>
            <a:graphicFrameLocks noGrp="1"/>
          </p:cNvGraphicFramePr>
          <p:nvPr>
            <p:extLst>
              <p:ext uri="{D42A27DB-BD31-4B8C-83A1-F6EECF244321}">
                <p14:modId xmlns:p14="http://schemas.microsoft.com/office/powerpoint/2010/main" val="205065730"/>
              </p:ext>
            </p:extLst>
          </p:nvPr>
        </p:nvGraphicFramePr>
        <p:xfrm>
          <a:off x="1986456" y="4005758"/>
          <a:ext cx="8219087" cy="1969870"/>
        </p:xfrm>
        <a:graphic>
          <a:graphicData uri="http://schemas.openxmlformats.org/drawingml/2006/table">
            <a:tbl>
              <a:tblPr/>
              <a:tblGrid>
                <a:gridCol w="1534509">
                  <a:extLst>
                    <a:ext uri="{9D8B030D-6E8A-4147-A177-3AD203B41FA5}">
                      <a16:colId xmlns:a16="http://schemas.microsoft.com/office/drawing/2014/main" val="3523327022"/>
                    </a:ext>
                  </a:extLst>
                </a:gridCol>
                <a:gridCol w="3293216">
                  <a:extLst>
                    <a:ext uri="{9D8B030D-6E8A-4147-A177-3AD203B41FA5}">
                      <a16:colId xmlns:a16="http://schemas.microsoft.com/office/drawing/2014/main" val="3195469596"/>
                    </a:ext>
                  </a:extLst>
                </a:gridCol>
                <a:gridCol w="3391362">
                  <a:extLst>
                    <a:ext uri="{9D8B030D-6E8A-4147-A177-3AD203B41FA5}">
                      <a16:colId xmlns:a16="http://schemas.microsoft.com/office/drawing/2014/main" val="2308641342"/>
                    </a:ext>
                  </a:extLst>
                </a:gridCol>
              </a:tblGrid>
              <a:tr h="629676">
                <a:tc gridSpan="3">
                  <a:txBody>
                    <a:bodyPr/>
                    <a:lstStyle/>
                    <a:p>
                      <a:pPr marR="0" indent="0" algn="l" rtl="0">
                        <a:lnSpc>
                          <a:spcPct val="119000"/>
                        </a:lnSpc>
                        <a:spcBef>
                          <a:spcPts val="0"/>
                        </a:spcBef>
                        <a:spcAft>
                          <a:spcPts val="0"/>
                        </a:spcAft>
                      </a:pPr>
                      <a:r>
                        <a:rPr lang="en-US" sz="1600" b="1" kern="1400" cap="all">
                          <a:ln>
                            <a:noFill/>
                          </a:ln>
                          <a:solidFill>
                            <a:srgbClr val="0D5257"/>
                          </a:solidFill>
                          <a:effectLst/>
                          <a:latin typeface="Franklin Gothic Book"/>
                        </a:rPr>
                        <a:t>Ibx prescription plan for the high-deductible health plan</a:t>
                      </a:r>
                      <a:endParaRPr lang="en-US" sz="1050" b="1" kern="1400">
                        <a:ln>
                          <a:noFill/>
                        </a:ln>
                        <a:solidFill>
                          <a:srgbClr val="0D5257"/>
                        </a:solidFill>
                        <a:effectLst/>
                        <a:latin typeface="Franklin Gothic Book"/>
                      </a:endParaRPr>
                    </a:p>
                    <a:p>
                      <a:pPr marR="0" lvl="0" indent="0" algn="l">
                        <a:lnSpc>
                          <a:spcPct val="119000"/>
                        </a:lnSpc>
                        <a:spcBef>
                          <a:spcPts val="0"/>
                        </a:spcBef>
                        <a:spcAft>
                          <a:spcPts val="0"/>
                        </a:spcAft>
                        <a:buNone/>
                      </a:pPr>
                      <a:r>
                        <a:rPr lang="en-US" sz="1050" kern="1400" cap="all" spc="25">
                          <a:ln>
                            <a:noFill/>
                          </a:ln>
                          <a:solidFill>
                            <a:srgbClr val="0D5257"/>
                          </a:solidFill>
                          <a:effectLst/>
                          <a:latin typeface="Franklin Gothic Book"/>
                        </a:rPr>
                        <a:t>included with hdhp medical election </a:t>
                      </a:r>
                      <a:endParaRPr lang="en-US" sz="1050" kern="1400">
                        <a:ln>
                          <a:noFill/>
                        </a:ln>
                        <a:solidFill>
                          <a:srgbClr val="0D5257"/>
                        </a:solidFill>
                        <a:effectLst/>
                        <a:latin typeface="Franklin Gothic Book"/>
                      </a:endParaRPr>
                    </a:p>
                  </a:txBody>
                  <a:tcPr marL="9525" marR="9525" marT="9525" marB="0" anchor="b">
                    <a:lnL w="12700">
                      <a:solidFill>
                        <a:schemeClr val="tx1"/>
                      </a:solidFill>
                    </a:lnL>
                    <a:lnR w="12700">
                      <a:solidFill>
                        <a:schemeClr val="tx1"/>
                      </a:solidFill>
                    </a:lnR>
                    <a:lnT w="12700">
                      <a:solidFill>
                        <a:schemeClr val="tx1"/>
                      </a:solidFill>
                    </a:lnT>
                    <a:lnB>
                      <a:noFill/>
                    </a:lnB>
                  </a:tcPr>
                </a:tc>
                <a:tc hMerge="1">
                  <a:txBody>
                    <a:bodyPr/>
                    <a:lstStyle/>
                    <a:p>
                      <a:endParaRPr lang="en-US"/>
                    </a:p>
                  </a:txBody>
                  <a:tcPr marL="9525" marR="9525" marT="9525"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962017059"/>
                  </a:ext>
                </a:extLst>
              </a:tr>
              <a:tr h="341059">
                <a:tc>
                  <a:txBody>
                    <a:bodyPr/>
                    <a:lstStyle/>
                    <a:p>
                      <a:pPr marR="0" indent="0" algn="l" rtl="0">
                        <a:lnSpc>
                          <a:spcPct val="119000"/>
                        </a:lnSpc>
                        <a:spcBef>
                          <a:spcPts val="0"/>
                        </a:spcBef>
                        <a:spcAft>
                          <a:spcPts val="0"/>
                        </a:spcAft>
                      </a:pPr>
                      <a:r>
                        <a:rPr lang="en-US" sz="1200" kern="1400" cap="all">
                          <a:ln>
                            <a:noFill/>
                          </a:ln>
                          <a:solidFill>
                            <a:srgbClr val="FFFFFF"/>
                          </a:solidFill>
                          <a:effectLst/>
                          <a:latin typeface="Franklin Gothic Book"/>
                        </a:rPr>
                        <a:t>In-network only</a:t>
                      </a:r>
                      <a:endParaRPr lang="en-US" sz="1050" kern="1400">
                        <a:ln>
                          <a:noFill/>
                        </a:ln>
                        <a:solidFill>
                          <a:srgbClr val="EB1D36"/>
                        </a:solidFill>
                        <a:effectLst/>
                        <a:latin typeface="Franklin Gothic Book"/>
                      </a:endParaRPr>
                    </a:p>
                  </a:txBody>
                  <a:tcPr marL="36576" marR="36576" marT="0" marB="0" anchor="ctr">
                    <a:lnL w="12700">
                      <a:solidFill>
                        <a:schemeClr val="tx1"/>
                      </a:solid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kern="1400" cap="all">
                          <a:ln>
                            <a:noFill/>
                          </a:ln>
                          <a:solidFill>
                            <a:srgbClr val="FFFFFF"/>
                          </a:solidFill>
                          <a:effectLst/>
                          <a:latin typeface="Franklin Gothic Book"/>
                        </a:rPr>
                        <a:t>Retail pharmacy (up to 30-day supply)</a:t>
                      </a:r>
                      <a:endParaRPr lang="en-US" sz="1050" kern="1400">
                        <a:ln>
                          <a:noFill/>
                        </a:ln>
                        <a:solidFill>
                          <a:srgbClr val="EB1D36"/>
                        </a:solidFill>
                        <a:effectLst/>
                        <a:latin typeface="Franklin Gothic Book"/>
                      </a:endParaRPr>
                    </a:p>
                  </a:txBody>
                  <a:tcPr marL="36576" marR="36576" marT="0" marB="0" anchor="ctr">
                    <a:lnL>
                      <a:no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kern="1400" cap="all">
                          <a:ln>
                            <a:noFill/>
                          </a:ln>
                          <a:solidFill>
                            <a:srgbClr val="FFFFFF"/>
                          </a:solidFill>
                          <a:effectLst/>
                          <a:latin typeface="Franklin Gothic Book"/>
                        </a:rPr>
                        <a:t>mail order pharmacy (up to 90-day supply)</a:t>
                      </a:r>
                      <a:endParaRPr lang="en-US" sz="1050"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a:noFill/>
                    </a:lnB>
                    <a:solidFill>
                      <a:srgbClr val="0D5257"/>
                    </a:solidFill>
                  </a:tcPr>
                </a:tc>
                <a:extLst>
                  <a:ext uri="{0D108BD9-81ED-4DB2-BD59-A6C34878D82A}">
                    <a16:rowId xmlns:a16="http://schemas.microsoft.com/office/drawing/2014/main" val="2054034144"/>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Generic</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a:noFill/>
                    </a:lnT>
                    <a:lnB w="6350" cap="flat" cmpd="sng" algn="ctr">
                      <a:solidFill>
                        <a:srgbClr val="81AFB9"/>
                      </a:solidFill>
                      <a:prstDash val="solid"/>
                      <a:round/>
                      <a:headEnd type="none" w="med" len="med"/>
                      <a:tailEnd type="none" w="med" len="med"/>
                    </a:lnB>
                  </a:tcPr>
                </a:tc>
                <a:tc rowSpan="3">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75% after deductible; </a:t>
                      </a:r>
                      <a:br>
                        <a:rPr lang="en-US" sz="1100" kern="1400">
                          <a:ln>
                            <a:noFill/>
                          </a:ln>
                          <a:solidFill>
                            <a:srgbClr val="000000"/>
                          </a:solidFill>
                          <a:effectLst/>
                          <a:latin typeface="Franklin Gothic Book"/>
                        </a:rPr>
                      </a:br>
                      <a:r>
                        <a:rPr lang="en-US" sz="1100" kern="1400">
                          <a:ln>
                            <a:noFill/>
                          </a:ln>
                          <a:solidFill>
                            <a:srgbClr val="000000"/>
                          </a:solidFill>
                          <a:effectLst/>
                          <a:latin typeface="Franklin Gothic Book"/>
                        </a:rPr>
                        <a:t>covered 100% after out-of-pocket maximum is met</a:t>
                      </a:r>
                      <a:endParaRPr lang="en-US" sz="1100" kern="1400">
                        <a:ln>
                          <a:noFill/>
                        </a:ln>
                        <a:solidFill>
                          <a:srgbClr val="EB1D36"/>
                        </a:solidFill>
                        <a:effectLst/>
                        <a:latin typeface="Franklin Gothic Book"/>
                      </a:endParaRPr>
                    </a:p>
                  </a:txBody>
                  <a:tcPr marL="36576" marR="36576" marT="0" marB="0" anchor="ctr">
                    <a:lnL>
                      <a:noFill/>
                    </a:lnL>
                    <a:lnR>
                      <a:noFill/>
                    </a:lnR>
                    <a:lnT>
                      <a:noFill/>
                    </a:lnT>
                    <a:lnB w="12700" cap="flat" cmpd="sng" algn="ctr">
                      <a:solidFill>
                        <a:schemeClr val="tx1"/>
                      </a:solidFill>
                      <a:prstDash val="solid"/>
                      <a:round/>
                      <a:headEnd type="none" w="med" len="med"/>
                      <a:tailEnd type="none" w="med" len="med"/>
                    </a:lnB>
                    <a:solidFill>
                      <a:srgbClr val="F3F3F3"/>
                    </a:solidFill>
                  </a:tcPr>
                </a:tc>
                <a:tc rowSpan="3">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75% after deductible; </a:t>
                      </a:r>
                      <a:br>
                        <a:rPr lang="en-US" sz="1100" kern="1400">
                          <a:ln>
                            <a:noFill/>
                          </a:ln>
                          <a:solidFill>
                            <a:srgbClr val="000000"/>
                          </a:solidFill>
                          <a:effectLst/>
                          <a:latin typeface="Franklin Gothic Book"/>
                        </a:rPr>
                      </a:br>
                      <a:r>
                        <a:rPr lang="en-US" sz="1100" kern="1400">
                          <a:ln>
                            <a:noFill/>
                          </a:ln>
                          <a:solidFill>
                            <a:srgbClr val="000000"/>
                          </a:solidFill>
                          <a:effectLst/>
                          <a:latin typeface="Franklin Gothic Book"/>
                        </a:rPr>
                        <a:t>covered 100% after out-of-pocket maximum is met</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5494708"/>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461278518"/>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Non-preferred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393736781"/>
                  </a:ext>
                </a:extLst>
              </a:tr>
            </a:tbl>
          </a:graphicData>
        </a:graphic>
      </p:graphicFrame>
      <p:sp>
        <p:nvSpPr>
          <p:cNvPr id="3" name="TextBox 2">
            <a:extLst>
              <a:ext uri="{FF2B5EF4-FFF2-40B4-BE49-F238E27FC236}">
                <a16:creationId xmlns:a16="http://schemas.microsoft.com/office/drawing/2014/main" id="{3A1810D7-7857-8A87-1AC4-F66C72D99B01}"/>
              </a:ext>
            </a:extLst>
          </p:cNvPr>
          <p:cNvSpPr txBox="1"/>
          <p:nvPr/>
        </p:nvSpPr>
        <p:spPr>
          <a:xfrm>
            <a:off x="1957701" y="3309901"/>
            <a:ext cx="7505250" cy="646331"/>
          </a:xfrm>
          <a:prstGeom prst="rect">
            <a:avLst/>
          </a:prstGeom>
          <a:noFill/>
        </p:spPr>
        <p:txBody>
          <a:bodyPr wrap="square" rtlCol="0">
            <a:spAutoFit/>
          </a:bodyPr>
          <a:lstStyle/>
          <a:p>
            <a:r>
              <a:rPr lang="en-US" sz="1200">
                <a:solidFill>
                  <a:srgbClr val="000000"/>
                </a:solidFill>
                <a:latin typeface="Franklin Gothic Book" panose="020B0503020102020204" pitchFamily="34" charset="0"/>
              </a:rPr>
              <a:t>*Note:</a:t>
            </a:r>
          </a:p>
          <a:p>
            <a:pPr marL="171450" indent="-171450">
              <a:buFont typeface="Arial" panose="020B0604020202020204" pitchFamily="34" charset="0"/>
              <a:buChar char="•"/>
            </a:pPr>
            <a:r>
              <a:rPr lang="en-US" sz="1200">
                <a:solidFill>
                  <a:srgbClr val="000000"/>
                </a:solidFill>
                <a:latin typeface="Franklin Gothic Book" panose="020B0503020102020204" pitchFamily="34" charset="0"/>
              </a:rPr>
              <a:t>90-day fill available at CVS </a:t>
            </a:r>
            <a:r>
              <a:rPr lang="en-US" sz="1200" b="1">
                <a:solidFill>
                  <a:srgbClr val="000000"/>
                </a:solidFill>
                <a:latin typeface="Franklin Gothic Book" panose="020B0503020102020204" pitchFamily="34" charset="0"/>
              </a:rPr>
              <a:t>Only</a:t>
            </a:r>
            <a:r>
              <a:rPr lang="en-US" sz="1200">
                <a:solidFill>
                  <a:srgbClr val="000000"/>
                </a:solidFill>
                <a:latin typeface="Franklin Gothic Book" panose="020B0503020102020204" pitchFamily="34" charset="0"/>
              </a:rPr>
              <a:t> or through Mail Order (after 1</a:t>
            </a:r>
            <a:r>
              <a:rPr lang="en-US" sz="1200" baseline="30000">
                <a:solidFill>
                  <a:srgbClr val="000000"/>
                </a:solidFill>
                <a:latin typeface="Franklin Gothic Book" panose="020B0503020102020204" pitchFamily="34" charset="0"/>
              </a:rPr>
              <a:t>st</a:t>
            </a:r>
            <a:r>
              <a:rPr lang="en-US" sz="1200">
                <a:solidFill>
                  <a:srgbClr val="000000"/>
                </a:solidFill>
                <a:latin typeface="Franklin Gothic Book" panose="020B0503020102020204" pitchFamily="34" charset="0"/>
              </a:rPr>
              <a:t> retail fill)</a:t>
            </a:r>
          </a:p>
          <a:p>
            <a:pPr marL="171450" indent="-171450">
              <a:buFont typeface="Arial" panose="020B0604020202020204" pitchFamily="34" charset="0"/>
              <a:buChar char="•"/>
            </a:pPr>
            <a:r>
              <a:rPr lang="en-US" sz="1200">
                <a:latin typeface="Franklin Gothic Book" panose="020B0503020102020204" pitchFamily="34" charset="0"/>
              </a:rPr>
              <a:t>Separate </a:t>
            </a:r>
            <a:r>
              <a:rPr lang="en-US" sz="1200">
                <a:solidFill>
                  <a:srgbClr val="000000"/>
                </a:solidFill>
                <a:latin typeface="Franklin Gothic Book" panose="020B0503020102020204" pitchFamily="34" charset="0"/>
              </a:rPr>
              <a:t>OOP maximum for RX ($4,830/$7,425/$9,660)</a:t>
            </a:r>
          </a:p>
        </p:txBody>
      </p:sp>
    </p:spTree>
    <p:extLst>
      <p:ext uri="{BB962C8B-B14F-4D97-AF65-F5344CB8AC3E}">
        <p14:creationId xmlns:p14="http://schemas.microsoft.com/office/powerpoint/2010/main" val="2981399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992B1-2F7E-4F8F-B4D2-FCA34B4A2A8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67410DEB-F849-DB84-1870-F8DC87257D6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2E7CC82-84E1-A890-AC5A-C4CADE679325}"/>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Davis Vision Plan – Included with Medical</a:t>
            </a:r>
          </a:p>
        </p:txBody>
      </p:sp>
      <p:pic>
        <p:nvPicPr>
          <p:cNvPr id="7" name="Picture 6" descr="About Devereux - Devereux Advanced Behavioral Health">
            <a:extLst>
              <a:ext uri="{FF2B5EF4-FFF2-40B4-BE49-F238E27FC236}">
                <a16:creationId xmlns:a16="http://schemas.microsoft.com/office/drawing/2014/main" id="{503E6B8A-4B3B-B78C-C4F2-5AD8550CFBB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7EC4E30-D84F-40C5-47F5-F395F96243D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15A12DE4-1EDD-E925-913D-8454A377B20F}"/>
              </a:ext>
            </a:extLst>
          </p:cNvPr>
          <p:cNvGraphicFramePr>
            <a:graphicFrameLocks noGrp="1"/>
          </p:cNvGraphicFramePr>
          <p:nvPr>
            <p:extLst>
              <p:ext uri="{D42A27DB-BD31-4B8C-83A1-F6EECF244321}">
                <p14:modId xmlns:p14="http://schemas.microsoft.com/office/powerpoint/2010/main" val="866562836"/>
              </p:ext>
            </p:extLst>
          </p:nvPr>
        </p:nvGraphicFramePr>
        <p:xfrm>
          <a:off x="876301" y="1325415"/>
          <a:ext cx="10210799" cy="4951383"/>
        </p:xfrm>
        <a:graphic>
          <a:graphicData uri="http://schemas.openxmlformats.org/drawingml/2006/table">
            <a:tbl>
              <a:tblPr/>
              <a:tblGrid>
                <a:gridCol w="4067174">
                  <a:extLst>
                    <a:ext uri="{9D8B030D-6E8A-4147-A177-3AD203B41FA5}">
                      <a16:colId xmlns:a16="http://schemas.microsoft.com/office/drawing/2014/main" val="3518619364"/>
                    </a:ext>
                  </a:extLst>
                </a:gridCol>
                <a:gridCol w="2811090">
                  <a:extLst>
                    <a:ext uri="{9D8B030D-6E8A-4147-A177-3AD203B41FA5}">
                      <a16:colId xmlns:a16="http://schemas.microsoft.com/office/drawing/2014/main" val="2105133055"/>
                    </a:ext>
                  </a:extLst>
                </a:gridCol>
                <a:gridCol w="465510">
                  <a:extLst>
                    <a:ext uri="{9D8B030D-6E8A-4147-A177-3AD203B41FA5}">
                      <a16:colId xmlns:a16="http://schemas.microsoft.com/office/drawing/2014/main" val="320685471"/>
                    </a:ext>
                  </a:extLst>
                </a:gridCol>
                <a:gridCol w="2867025">
                  <a:extLst>
                    <a:ext uri="{9D8B030D-6E8A-4147-A177-3AD203B41FA5}">
                      <a16:colId xmlns:a16="http://schemas.microsoft.com/office/drawing/2014/main" val="3120860767"/>
                    </a:ext>
                  </a:extLst>
                </a:gridCol>
              </a:tblGrid>
              <a:tr h="238529">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ea typeface="+mn-ea"/>
                          <a:cs typeface="+mn-cs"/>
                        </a:rPr>
                        <a:t>NETWORK</a:t>
                      </a:r>
                    </a:p>
                  </a:txBody>
                  <a:tcPr marL="31342" marR="31342"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In-network</a:t>
                      </a:r>
                      <a:endParaRPr lang="en-US" sz="1200" b="1" kern="1400">
                        <a:ln>
                          <a:noFill/>
                        </a:ln>
                        <a:solidFill>
                          <a:srgbClr val="EB1D36"/>
                        </a:solidFill>
                        <a:effectLst/>
                        <a:latin typeface="Franklin Gothic Book"/>
                      </a:endParaRPr>
                    </a:p>
                  </a:txBody>
                  <a:tcPr marL="31342" marR="31342"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gridSpan="2">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Out-of-network reimbursement</a:t>
                      </a:r>
                      <a:endParaRPr lang="en-US" sz="1200" b="1"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31342" marR="31342"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2178147200"/>
                  </a:ext>
                </a:extLst>
              </a:tr>
              <a:tr h="193804">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Annual plan maximum</a:t>
                      </a:r>
                    </a:p>
                  </a:txBody>
                  <a:tcPr marL="8162" marR="8162" marT="8162" marB="0" anchor="ctr">
                    <a:lnL w="12700" cap="flat" cmpd="sng" algn="ctr">
                      <a:solidFill>
                        <a:schemeClr val="tx1"/>
                      </a:solidFill>
                      <a:prstDash val="solid"/>
                      <a:round/>
                      <a:headEnd type="none" w="med" len="med"/>
                      <a:tailEnd type="none" w="med" len="med"/>
                    </a:lnL>
                    <a:lnR>
                      <a:noFill/>
                    </a:lnR>
                    <a:lnT>
                      <a:noFill/>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Unlimited</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gridSpan="2">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Unlimited</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138261295"/>
                  </a:ext>
                </a:extLst>
              </a:tr>
              <a:tr h="193804">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deductible (Individual/Family)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gridSpan="2">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1421774932"/>
                  </a:ext>
                </a:extLst>
              </a:tr>
              <a:tr h="216165">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Out-of-pocket maximum (Individual/Family)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gridSpan="2">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362375427"/>
                  </a:ext>
                </a:extLst>
              </a:tr>
              <a:tr h="355990">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Routine Vision Exam at davis vision participating provider</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gridSpan="2">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$40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695679743"/>
                  </a:ext>
                </a:extLst>
              </a:tr>
              <a:tr h="291107">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Frequency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3">
                  <a:txBody>
                    <a:bodyPr/>
                    <a:lstStyle/>
                    <a:p>
                      <a:pPr marR="0" indent="0" algn="ctr" rtl="0">
                        <a:lnSpc>
                          <a:spcPct val="119000"/>
                        </a:lnSpc>
                        <a:spcBef>
                          <a:spcPts val="0"/>
                        </a:spcBef>
                        <a:spcAft>
                          <a:spcPts val="0"/>
                        </a:spcAft>
                      </a:pPr>
                      <a:r>
                        <a:rPr lang="en-US" sz="1100" kern="1400">
                          <a:ln>
                            <a:noFill/>
                          </a:ln>
                          <a:solidFill>
                            <a:schemeClr val="tx1"/>
                          </a:solidFill>
                          <a:effectLst/>
                          <a:latin typeface="Franklin Gothic Book"/>
                        </a:rPr>
                        <a:t>12/12/12 (you </a:t>
                      </a:r>
                      <a:r>
                        <a:rPr lang="en-US" sz="1100" b="1" kern="1200">
                          <a:solidFill>
                            <a:srgbClr val="0D5257"/>
                          </a:solidFill>
                          <a:latin typeface="Franklin Gothic Book" panose="020B0503020102020204" pitchFamily="34" charset="0"/>
                          <a:ea typeface="+mn-ea"/>
                          <a:cs typeface="+mn-cs"/>
                        </a:rPr>
                        <a:t>must</a:t>
                      </a:r>
                      <a:r>
                        <a:rPr lang="en-US" sz="1100" kern="1400">
                          <a:ln>
                            <a:noFill/>
                          </a:ln>
                          <a:solidFill>
                            <a:schemeClr val="tx1"/>
                          </a:solidFill>
                          <a:effectLst/>
                          <a:latin typeface="Franklin Gothic Book"/>
                        </a:rPr>
                        <a:t> be aware of when vision benefits were utilized in prior year)</a:t>
                      </a: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hMerge="1">
                  <a:txBody>
                    <a:bodyPr/>
                    <a:lstStyle/>
                    <a:p>
                      <a:pPr marR="0" indent="0" algn="ctr" rtl="0">
                        <a:lnSpc>
                          <a:spcPct val="119000"/>
                        </a:lnSpc>
                        <a:spcBef>
                          <a:spcPts val="0"/>
                        </a:spcBef>
                        <a:spcAft>
                          <a:spcPts val="0"/>
                        </a:spcAft>
                      </a:pPr>
                      <a:endParaRPr lang="en-US" sz="1000" kern="1400">
                        <a:ln>
                          <a:noFill/>
                        </a:ln>
                        <a:solidFill>
                          <a:schemeClr val="tx1"/>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1202561821"/>
                  </a:ext>
                </a:extLst>
              </a:tr>
              <a:tr h="1092601">
                <a:tc>
                  <a:txBody>
                    <a:bodyPr/>
                    <a:lstStyle/>
                    <a:p>
                      <a:pPr marR="0" indent="0" algn="l" rtl="0">
                        <a:lnSpc>
                          <a:spcPct val="119000"/>
                        </a:lnSpc>
                        <a:spcBef>
                          <a:spcPts val="0"/>
                        </a:spcBef>
                        <a:spcAft>
                          <a:spcPts val="0"/>
                        </a:spcAft>
                      </a:pPr>
                      <a:r>
                        <a:rPr lang="fr-FR" sz="1100" b="1" kern="1200">
                          <a:solidFill>
                            <a:srgbClr val="0D5257"/>
                          </a:solidFill>
                          <a:latin typeface="Franklin Gothic Book" panose="020B0503020102020204" pitchFamily="34" charset="0"/>
                          <a:ea typeface="+mn-ea"/>
                          <a:cs typeface="+mn-cs"/>
                        </a:rPr>
                        <a:t>Frames</a:t>
                      </a:r>
                    </a:p>
                    <a:p>
                      <a:pPr marR="0" indent="0" algn="l" rtl="0">
                        <a:lnSpc>
                          <a:spcPct val="119000"/>
                        </a:lnSpc>
                        <a:spcBef>
                          <a:spcPts val="0"/>
                        </a:spcBef>
                        <a:spcAft>
                          <a:spcPts val="0"/>
                        </a:spcAft>
                      </a:pPr>
                      <a:r>
                        <a:rPr lang="fr-FR" sz="1100" kern="1400">
                          <a:ln>
                            <a:noFill/>
                          </a:ln>
                          <a:solidFill>
                            <a:srgbClr val="333333"/>
                          </a:solidFill>
                          <a:effectLst/>
                          <a:latin typeface="Franklin Gothic Book"/>
                        </a:rPr>
                        <a:t>Davis Vision Collection Fashion or Designer Frames</a:t>
                      </a:r>
                      <a:endParaRPr lang="fr-FR" sz="1100" kern="1400">
                        <a:ln>
                          <a:noFill/>
                        </a:ln>
                        <a:solidFill>
                          <a:srgbClr val="EB1D36"/>
                        </a:solidFill>
                        <a:effectLst/>
                        <a:latin typeface="Franklin Gothic Book"/>
                      </a:endParaRPr>
                    </a:p>
                    <a:p>
                      <a:pPr marR="0" indent="0" algn="l" rtl="0">
                        <a:lnSpc>
                          <a:spcPct val="119000"/>
                        </a:lnSpc>
                        <a:spcBef>
                          <a:spcPts val="0"/>
                        </a:spcBef>
                        <a:spcAft>
                          <a:spcPts val="0"/>
                        </a:spcAft>
                      </a:pPr>
                      <a:r>
                        <a:rPr lang="fr-FR" sz="1100" kern="1400">
                          <a:ln>
                            <a:noFill/>
                          </a:ln>
                          <a:solidFill>
                            <a:srgbClr val="333333"/>
                          </a:solidFill>
                          <a:effectLst/>
                          <a:latin typeface="Franklin Gothic Book"/>
                        </a:rPr>
                        <a:t>Davis Vision Collection Premier Frames</a:t>
                      </a:r>
                      <a:endParaRPr lang="fr-FR" sz="1100" kern="1400">
                        <a:ln>
                          <a:noFill/>
                        </a:ln>
                        <a:solidFill>
                          <a:srgbClr val="EB1D36"/>
                        </a:solidFill>
                        <a:effectLst/>
                        <a:latin typeface="Franklin Gothic Book"/>
                      </a:endParaRPr>
                    </a:p>
                    <a:p>
                      <a:pPr marR="0" indent="0" algn="l" rtl="0">
                        <a:lnSpc>
                          <a:spcPct val="119000"/>
                        </a:lnSpc>
                        <a:spcBef>
                          <a:spcPts val="0"/>
                        </a:spcBef>
                        <a:spcAft>
                          <a:spcPts val="0"/>
                        </a:spcAft>
                      </a:pPr>
                      <a:r>
                        <a:rPr lang="fr-FR" sz="1100" kern="1400">
                          <a:ln>
                            <a:noFill/>
                          </a:ln>
                          <a:solidFill>
                            <a:srgbClr val="333333"/>
                          </a:solidFill>
                          <a:effectLst/>
                          <a:latin typeface="Franklin Gothic Book"/>
                        </a:rPr>
                        <a:t>Non-Davis Vision Collection Frames</a:t>
                      </a:r>
                      <a:endParaRPr lang="fr-FR" sz="1100" kern="1400">
                        <a:ln>
                          <a:noFill/>
                        </a:ln>
                        <a:solidFill>
                          <a:srgbClr val="EB1D36"/>
                        </a:solidFill>
                        <a:effectLst/>
                        <a:latin typeface="Franklin Gothic Book"/>
                      </a:endParaRPr>
                    </a:p>
                    <a:p>
                      <a:pPr marR="0" indent="0" algn="l" rtl="0">
                        <a:lnSpc>
                          <a:spcPct val="119000"/>
                        </a:lnSpc>
                        <a:spcBef>
                          <a:spcPts val="0"/>
                        </a:spcBef>
                        <a:spcAft>
                          <a:spcPts val="0"/>
                        </a:spcAft>
                      </a:pPr>
                      <a:r>
                        <a:rPr lang="fr-FR" sz="1100" kern="1400">
                          <a:ln>
                            <a:noFill/>
                          </a:ln>
                          <a:solidFill>
                            <a:srgbClr val="333333"/>
                          </a:solidFill>
                          <a:effectLst/>
                          <a:latin typeface="Franklin Gothic Book"/>
                        </a:rPr>
                        <a:t>Visionworks Frames Option</a:t>
                      </a:r>
                      <a:endParaRPr lang="fr-FR"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$25</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$130 allowance; 20% discount on overage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$180 allowance; 20% discount on overage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pPr marR="0" indent="0" algn="ctr" rtl="0">
                        <a:lnSpc>
                          <a:spcPct val="119000"/>
                        </a:lnSpc>
                        <a:spcBef>
                          <a:spcPts val="0"/>
                        </a:spcBef>
                        <a:spcAft>
                          <a:spcPts val="0"/>
                        </a:spcAft>
                      </a:pPr>
                      <a:endParaRPr lang="pt-BR" sz="10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000" kern="1400">
                          <a:ln>
                            <a:noFill/>
                          </a:ln>
                          <a:solidFill>
                            <a:srgbClr val="000000"/>
                          </a:solidFill>
                          <a:effectLst/>
                          <a:latin typeface="Franklin Gothic Book"/>
                        </a:rPr>
                        <a:t>N/A</a:t>
                      </a:r>
                      <a:endParaRPr lang="pt-BR" sz="10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000" kern="1400">
                          <a:ln>
                            <a:noFill/>
                          </a:ln>
                          <a:solidFill>
                            <a:srgbClr val="000000"/>
                          </a:solidFill>
                          <a:effectLst/>
                          <a:latin typeface="Franklin Gothic Book"/>
                        </a:rPr>
                        <a:t>N/A</a:t>
                      </a:r>
                      <a:endParaRPr lang="pt-BR" sz="10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000" kern="1400">
                          <a:ln>
                            <a:noFill/>
                          </a:ln>
                          <a:solidFill>
                            <a:srgbClr val="000000"/>
                          </a:solidFill>
                          <a:effectLst/>
                          <a:latin typeface="Franklin Gothic Book"/>
                        </a:rPr>
                        <a:t>$50 reimbursement</a:t>
                      </a:r>
                      <a:endParaRPr lang="pt-BR" sz="10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000" kern="1400">
                          <a:ln>
                            <a:noFill/>
                          </a:ln>
                          <a:solidFill>
                            <a:srgbClr val="000000"/>
                          </a:solidFill>
                          <a:effectLst/>
                          <a:latin typeface="Franklin Gothic Book"/>
                        </a:rPr>
                        <a:t>N/A</a:t>
                      </a:r>
                      <a:endParaRPr lang="pt-BR"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N/A</a:t>
                      </a: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N/A</a:t>
                      </a: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$50 reimbursement</a:t>
                      </a: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N/A</a:t>
                      </a:r>
                      <a:endParaRPr lang="pt-BR"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027381500"/>
                  </a:ext>
                </a:extLst>
              </a:tr>
              <a:tr h="783527">
                <a:tc>
                  <a:txBody>
                    <a:bodyPr/>
                    <a:lstStyle/>
                    <a:p>
                      <a:pPr marL="0" marR="0" indent="0" algn="l" defTabSz="914400" rtl="0" eaLnBrk="1" latinLnBrk="0" hangingPunct="1">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Lenses</a:t>
                      </a:r>
                    </a:p>
                    <a:p>
                      <a:pPr marR="0" indent="0" algn="l" rtl="0">
                        <a:lnSpc>
                          <a:spcPct val="119000"/>
                        </a:lnSpc>
                        <a:spcBef>
                          <a:spcPts val="0"/>
                        </a:spcBef>
                        <a:spcAft>
                          <a:spcPts val="0"/>
                        </a:spcAft>
                      </a:pPr>
                      <a:r>
                        <a:rPr lang="en-US" sz="1100" kern="1400">
                          <a:ln>
                            <a:noFill/>
                          </a:ln>
                          <a:solidFill>
                            <a:srgbClr val="333333"/>
                          </a:solidFill>
                          <a:effectLst/>
                          <a:latin typeface="Franklin Gothic Book"/>
                        </a:rPr>
                        <a:t>Single Vision</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Bifocal</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Trifocal</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Lenticular</a:t>
                      </a:r>
                      <a:endParaRPr lang="en-US"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00" kern="1400">
                          <a:ln>
                            <a:noFill/>
                          </a:ln>
                          <a:solidFill>
                            <a:srgbClr val="000000"/>
                          </a:solidFill>
                          <a:effectLst/>
                          <a:latin typeface="Franklin Gothic Book"/>
                        </a:rPr>
                        <a:t>$40 reimbursement</a:t>
                      </a:r>
                      <a:endParaRPr lang="en-US" sz="10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00" kern="1400">
                          <a:ln>
                            <a:noFill/>
                          </a:ln>
                          <a:solidFill>
                            <a:srgbClr val="000000"/>
                          </a:solidFill>
                          <a:effectLst/>
                          <a:latin typeface="Franklin Gothic Book"/>
                        </a:rPr>
                        <a:t>$60 reimbursement</a:t>
                      </a:r>
                      <a:endParaRPr lang="en-US" sz="10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00" kern="1400">
                          <a:ln>
                            <a:noFill/>
                          </a:ln>
                          <a:solidFill>
                            <a:srgbClr val="000000"/>
                          </a:solidFill>
                          <a:effectLst/>
                          <a:latin typeface="Franklin Gothic Book"/>
                        </a:rPr>
                        <a:t>$80 reimbursement</a:t>
                      </a:r>
                      <a:endParaRPr lang="en-US" sz="10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00" kern="1400">
                          <a:ln>
                            <a:noFill/>
                          </a:ln>
                          <a:solidFill>
                            <a:srgbClr val="000000"/>
                          </a:solidFill>
                          <a:effectLst/>
                          <a:latin typeface="Franklin Gothic Book"/>
                        </a:rPr>
                        <a:t>$100 reimbursement</a:t>
                      </a: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$40 reimbursement</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$60 reimbursement</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$80 reimbursement</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$100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280126075"/>
                  </a:ext>
                </a:extLst>
              </a:tr>
              <a:tr h="1092601">
                <a:tc>
                  <a:txBody>
                    <a:bodyPr/>
                    <a:lstStyle/>
                    <a:p>
                      <a:pPr marL="0" marR="0" indent="0" algn="l" defTabSz="914400" rtl="0" eaLnBrk="1" latinLnBrk="0" hangingPunct="1">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Contact lenses &amp; evaluation (in lieu of eyeglasses)</a:t>
                      </a:r>
                    </a:p>
                    <a:p>
                      <a:pPr marR="0" indent="0" algn="l" rtl="0">
                        <a:lnSpc>
                          <a:spcPct val="119000"/>
                        </a:lnSpc>
                        <a:spcBef>
                          <a:spcPts val="0"/>
                        </a:spcBef>
                        <a:spcAft>
                          <a:spcPts val="0"/>
                        </a:spcAft>
                      </a:pPr>
                      <a:r>
                        <a:rPr lang="en-US" sz="1100" kern="1400">
                          <a:ln>
                            <a:noFill/>
                          </a:ln>
                          <a:solidFill>
                            <a:srgbClr val="333333"/>
                          </a:solidFill>
                          <a:effectLst/>
                          <a:latin typeface="Franklin Gothic Book"/>
                        </a:rPr>
                        <a:t>Davis Vision Collection – Standard, Specialty, or Disposable Contact Lenses</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Evaluation at a Davis Vision Participating Provider</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Non-Davis Vision Collection Contact Lenses</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Non-Davis Vision Evaluation</a:t>
                      </a:r>
                      <a:endParaRPr lang="en-US"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$130 allowance; 15% discount on overage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$60 allowance; 15% discount on overage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pPr marR="0" indent="0" algn="ctr" rtl="0">
                        <a:lnSpc>
                          <a:spcPct val="119000"/>
                        </a:lnSpc>
                        <a:spcBef>
                          <a:spcPts val="0"/>
                        </a:spcBef>
                        <a:spcAft>
                          <a:spcPts val="0"/>
                        </a:spcAft>
                      </a:pPr>
                      <a:r>
                        <a:rPr lang="en-US" sz="1000" kern="1400">
                          <a:ln>
                            <a:noFill/>
                          </a:ln>
                          <a:solidFill>
                            <a:srgbClr val="000000"/>
                          </a:solidFill>
                          <a:effectLst/>
                          <a:latin typeface="Franklin Gothic Book"/>
                        </a:rPr>
                        <a:t>$105 reimbursement</a:t>
                      </a: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$105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4134905648"/>
                  </a:ext>
                </a:extLst>
              </a:tr>
              <a:tr h="193804">
                <a:tc>
                  <a:txBody>
                    <a:bodyPr/>
                    <a:lstStyle/>
                    <a:p>
                      <a:pPr marL="0" marR="0" indent="0" algn="l" defTabSz="914400" rtl="0" eaLnBrk="1" latinLnBrk="0" hangingPunct="1">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Contact lenses (medically necessary)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hMerge="1">
                  <a:txBody>
                    <a:bodyPr/>
                    <a:lstStyle/>
                    <a:p>
                      <a:pPr marR="0" indent="0" algn="ctr" rtl="0">
                        <a:lnSpc>
                          <a:spcPct val="119000"/>
                        </a:lnSpc>
                        <a:spcBef>
                          <a:spcPts val="0"/>
                        </a:spcBef>
                        <a:spcAft>
                          <a:spcPts val="0"/>
                        </a:spcAft>
                      </a:pPr>
                      <a:r>
                        <a:rPr lang="en-US" sz="1000" kern="1400">
                          <a:ln>
                            <a:noFill/>
                          </a:ln>
                          <a:solidFill>
                            <a:srgbClr val="000000"/>
                          </a:solidFill>
                          <a:effectLst/>
                          <a:latin typeface="Franklin Gothic Book"/>
                        </a:rPr>
                        <a:t>$225 reimbursement</a:t>
                      </a:r>
                      <a:endParaRPr lang="en-US" sz="10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$225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947184"/>
                  </a:ext>
                </a:extLst>
              </a:tr>
            </a:tbl>
          </a:graphicData>
        </a:graphic>
      </p:graphicFrame>
    </p:spTree>
    <p:extLst>
      <p:ext uri="{BB962C8B-B14F-4D97-AF65-F5344CB8AC3E}">
        <p14:creationId xmlns:p14="http://schemas.microsoft.com/office/powerpoint/2010/main" val="3440219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A16C5-1CB3-45B0-ED99-1D217F1D39F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7A51BEB-CACC-6FC2-376F-53F5803D736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1DC5E0A-25A5-B59C-31E1-C718F20DBD9F}"/>
              </a:ext>
            </a:extLst>
          </p:cNvPr>
          <p:cNvSpPr txBox="1"/>
          <p:nvPr/>
        </p:nvSpPr>
        <p:spPr>
          <a:xfrm>
            <a:off x="419045" y="469849"/>
            <a:ext cx="8472292"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Employee Contributions, Deductibles &amp; Out-of-Pocket Maximums</a:t>
            </a:r>
          </a:p>
        </p:txBody>
      </p:sp>
      <p:pic>
        <p:nvPicPr>
          <p:cNvPr id="7" name="Picture 6" descr="About Devereux - Devereux Advanced Behavioral Health">
            <a:extLst>
              <a:ext uri="{FF2B5EF4-FFF2-40B4-BE49-F238E27FC236}">
                <a16:creationId xmlns:a16="http://schemas.microsoft.com/office/drawing/2014/main" id="{9B00D68A-86B6-D933-576B-30C59BF6D710}"/>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CB036E7-C068-F48C-09F6-5A5CEDD4688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12" name="Picture 11" descr="Stick figure families holding hands">
            <a:extLst>
              <a:ext uri="{FF2B5EF4-FFF2-40B4-BE49-F238E27FC236}">
                <a16:creationId xmlns:a16="http://schemas.microsoft.com/office/drawing/2014/main" id="{F86F9C54-AC4D-A6FF-E663-F5263191C6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5766" y="1769220"/>
            <a:ext cx="6703595" cy="4469063"/>
          </a:xfrm>
          <a:prstGeom prst="rect">
            <a:avLst/>
          </a:prstGeom>
        </p:spPr>
      </p:pic>
    </p:spTree>
    <p:extLst>
      <p:ext uri="{BB962C8B-B14F-4D97-AF65-F5344CB8AC3E}">
        <p14:creationId xmlns:p14="http://schemas.microsoft.com/office/powerpoint/2010/main" val="3097444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CE6C7-6855-D355-AAF1-C5F9982F779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1951363-64B1-3EE5-0C00-1941A1C4468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A1ADBD2-D1BA-473B-2C9A-14FD017BA290}"/>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Medical Plan Employee Contributions</a:t>
            </a:r>
          </a:p>
        </p:txBody>
      </p:sp>
      <p:pic>
        <p:nvPicPr>
          <p:cNvPr id="7" name="Picture 6" descr="About Devereux - Devereux Advanced Behavioral Health">
            <a:extLst>
              <a:ext uri="{FF2B5EF4-FFF2-40B4-BE49-F238E27FC236}">
                <a16:creationId xmlns:a16="http://schemas.microsoft.com/office/drawing/2014/main" id="{C8DAC078-DB07-D8DA-6881-2D8F71ED0B5A}"/>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DF6A4CB3-9589-B645-8830-99302A9F101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D283CB85-F3EF-57EB-5252-AD4A686D74D5}"/>
              </a:ext>
            </a:extLst>
          </p:cNvPr>
          <p:cNvGraphicFramePr>
            <a:graphicFrameLocks noGrp="1"/>
          </p:cNvGraphicFramePr>
          <p:nvPr>
            <p:extLst>
              <p:ext uri="{D42A27DB-BD31-4B8C-83A1-F6EECF244321}">
                <p14:modId xmlns:p14="http://schemas.microsoft.com/office/powerpoint/2010/main" val="3533531303"/>
              </p:ext>
            </p:extLst>
          </p:nvPr>
        </p:nvGraphicFramePr>
        <p:xfrm>
          <a:off x="1238250" y="1822448"/>
          <a:ext cx="9715500" cy="3662680"/>
        </p:xfrm>
        <a:graphic>
          <a:graphicData uri="http://schemas.openxmlformats.org/drawingml/2006/table">
            <a:tbl>
              <a:tblPr firstRow="1" bandRow="1">
                <a:tableStyleId>{5C22544A-7EE6-4342-B048-85BDC9FD1C3A}</a:tableStyleId>
              </a:tblPr>
              <a:tblGrid>
                <a:gridCol w="1943100">
                  <a:extLst>
                    <a:ext uri="{9D8B030D-6E8A-4147-A177-3AD203B41FA5}">
                      <a16:colId xmlns:a16="http://schemas.microsoft.com/office/drawing/2014/main" val="3832103281"/>
                    </a:ext>
                  </a:extLst>
                </a:gridCol>
                <a:gridCol w="1943100">
                  <a:extLst>
                    <a:ext uri="{9D8B030D-6E8A-4147-A177-3AD203B41FA5}">
                      <a16:colId xmlns:a16="http://schemas.microsoft.com/office/drawing/2014/main" val="4028524274"/>
                    </a:ext>
                  </a:extLst>
                </a:gridCol>
                <a:gridCol w="2185988">
                  <a:extLst>
                    <a:ext uri="{9D8B030D-6E8A-4147-A177-3AD203B41FA5}">
                      <a16:colId xmlns:a16="http://schemas.microsoft.com/office/drawing/2014/main" val="3847410051"/>
                    </a:ext>
                  </a:extLst>
                </a:gridCol>
                <a:gridCol w="1625108">
                  <a:extLst>
                    <a:ext uri="{9D8B030D-6E8A-4147-A177-3AD203B41FA5}">
                      <a16:colId xmlns:a16="http://schemas.microsoft.com/office/drawing/2014/main" val="3310692047"/>
                    </a:ext>
                  </a:extLst>
                </a:gridCol>
                <a:gridCol w="2018204">
                  <a:extLst>
                    <a:ext uri="{9D8B030D-6E8A-4147-A177-3AD203B41FA5}">
                      <a16:colId xmlns:a16="http://schemas.microsoft.com/office/drawing/2014/main" val="706876714"/>
                    </a:ext>
                  </a:extLst>
                </a:gridCol>
              </a:tblGrid>
              <a:tr h="370840">
                <a:tc>
                  <a:txBody>
                    <a:bodyPr/>
                    <a:lstStyle/>
                    <a:p>
                      <a:pPr algn="ctr"/>
                      <a:r>
                        <a:rPr lang="en-US" sz="1600" b="1">
                          <a:solidFill>
                            <a:schemeClr val="bg1"/>
                          </a:solidFill>
                          <a:latin typeface="Franklin Gothic Book" panose="020B0503020102020204" pitchFamily="34" charset="0"/>
                        </a:rPr>
                        <a:t>Plan</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Coverage Tier</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2026 Bi-Weekly Contributions</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 Change </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2027 Bi-Weekly Contributions</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4273338972"/>
                  </a:ext>
                </a:extLst>
              </a:tr>
              <a:tr h="370840">
                <a:tc rowSpan="4">
                  <a:txBody>
                    <a:bodyPr/>
                    <a:lstStyle/>
                    <a:p>
                      <a:pPr algn="l"/>
                      <a:r>
                        <a:rPr lang="en-US" sz="1600" b="1">
                          <a:solidFill>
                            <a:schemeClr val="bg1"/>
                          </a:solidFill>
                          <a:latin typeface="Franklin Gothic Book" panose="020B0503020102020204" pitchFamily="34" charset="0"/>
                        </a:rPr>
                        <a:t>EPO</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r>
                        <a:rPr lang="en-US" sz="1400" b="1">
                          <a:latin typeface="Franklin Gothic Book" panose="020B0503020102020204" pitchFamily="34" charset="0"/>
                        </a:rPr>
                        <a:t>Single</a:t>
                      </a:r>
                    </a:p>
                  </a:txBody>
                  <a:tcPr anchor="ctr">
                    <a:solidFill>
                      <a:schemeClr val="bg1">
                        <a:lumMod val="95000"/>
                      </a:schemeClr>
                    </a:solidFill>
                  </a:tcPr>
                </a:tc>
                <a:tc>
                  <a:txBody>
                    <a:bodyPr/>
                    <a:lstStyle/>
                    <a:p>
                      <a:pPr algn="ctr"/>
                      <a:r>
                        <a:rPr lang="en-US" sz="1400">
                          <a:latin typeface="Franklin Gothic Book" panose="020B0503020102020204" pitchFamily="34" charset="0"/>
                        </a:rPr>
                        <a:t>$70.35</a:t>
                      </a:r>
                    </a:p>
                  </a:txBody>
                  <a:tcPr anchor="ctr">
                    <a:solidFill>
                      <a:schemeClr val="bg1">
                        <a:lumMod val="95000"/>
                      </a:schemeClr>
                    </a:solidFill>
                  </a:tcPr>
                </a:tc>
                <a:tc>
                  <a:txBody>
                    <a:bodyPr/>
                    <a:lstStyle/>
                    <a:p>
                      <a:pPr algn="ctr"/>
                      <a:r>
                        <a:rPr lang="en-US" sz="1400">
                          <a:latin typeface="Franklin Gothic Book" panose="020B0503020102020204" pitchFamily="34" charset="0"/>
                        </a:rPr>
                        <a:t>$5.63</a:t>
                      </a:r>
                    </a:p>
                  </a:txBody>
                  <a:tcPr anchor="ctr">
                    <a:solidFill>
                      <a:schemeClr val="bg1">
                        <a:lumMod val="95000"/>
                      </a:schemeClr>
                    </a:solidFill>
                  </a:tcPr>
                </a:tc>
                <a:tc>
                  <a:txBody>
                    <a:bodyPr/>
                    <a:lstStyle/>
                    <a:p>
                      <a:pPr algn="ctr"/>
                      <a:r>
                        <a:rPr lang="en-US" sz="1400">
                          <a:latin typeface="Franklin Gothic Book" panose="020B0503020102020204" pitchFamily="34" charset="0"/>
                        </a:rPr>
                        <a:t>$75.98</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580679195"/>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r>
                        <a:rPr lang="en-US" sz="1400" b="1">
                          <a:latin typeface="Franklin Gothic Book" panose="020B0503020102020204" pitchFamily="34" charset="0"/>
                        </a:rPr>
                        <a:t>Employee + 1 Child</a:t>
                      </a:r>
                    </a:p>
                  </a:txBody>
                  <a:tcPr anchor="ctr">
                    <a:solidFill>
                      <a:schemeClr val="bg1">
                        <a:lumMod val="85000"/>
                      </a:schemeClr>
                    </a:solidFill>
                  </a:tcPr>
                </a:tc>
                <a:tc>
                  <a:txBody>
                    <a:bodyPr/>
                    <a:lstStyle/>
                    <a:p>
                      <a:pPr algn="ctr"/>
                      <a:r>
                        <a:rPr lang="en-US" sz="1400">
                          <a:latin typeface="Franklin Gothic Book" panose="020B0503020102020204" pitchFamily="34" charset="0"/>
                        </a:rPr>
                        <a:t>$176.45</a:t>
                      </a:r>
                    </a:p>
                  </a:txBody>
                  <a:tcPr anchor="ctr">
                    <a:solidFill>
                      <a:schemeClr val="bg1">
                        <a:lumMod val="85000"/>
                      </a:schemeClr>
                    </a:solidFill>
                  </a:tcPr>
                </a:tc>
                <a:tc>
                  <a:txBody>
                    <a:bodyPr/>
                    <a:lstStyle/>
                    <a:p>
                      <a:pPr algn="ctr"/>
                      <a:r>
                        <a:rPr lang="en-US" sz="1400">
                          <a:latin typeface="Franklin Gothic Book" panose="020B0503020102020204" pitchFamily="34" charset="0"/>
                        </a:rPr>
                        <a:t>$14.11</a:t>
                      </a:r>
                    </a:p>
                  </a:txBody>
                  <a:tcPr anchor="ctr">
                    <a:solidFill>
                      <a:schemeClr val="bg1">
                        <a:lumMod val="85000"/>
                      </a:schemeClr>
                    </a:solidFill>
                  </a:tcPr>
                </a:tc>
                <a:tc>
                  <a:txBody>
                    <a:bodyPr/>
                    <a:lstStyle/>
                    <a:p>
                      <a:pPr algn="ctr"/>
                      <a:r>
                        <a:rPr lang="en-US" sz="1400">
                          <a:latin typeface="Franklin Gothic Book" panose="020B0503020102020204" pitchFamily="34" charset="0"/>
                        </a:rPr>
                        <a:t>$190.56</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03290561"/>
                  </a:ext>
                </a:extLst>
              </a:tr>
              <a:tr h="370840">
                <a:tc vMerge="1">
                  <a:txBody>
                    <a:bodyPr/>
                    <a:lstStyle/>
                    <a:p>
                      <a:endParaRPr lang="en-US" sz="1400">
                        <a:latin typeface="Franklin Gothic Book" panose="020B0503020102020204" pitchFamily="34" charset="0"/>
                      </a:endParaRPr>
                    </a:p>
                  </a:txBody>
                  <a:tcPr>
                    <a:solidFill>
                      <a:schemeClr val="bg1">
                        <a:lumMod val="95000"/>
                      </a:schemeClr>
                    </a:solidFill>
                  </a:tcPr>
                </a:tc>
                <a:tc>
                  <a:txBody>
                    <a:bodyPr/>
                    <a:lstStyle/>
                    <a:p>
                      <a:r>
                        <a:rPr lang="en-US" sz="1400" b="1">
                          <a:latin typeface="Franklin Gothic Book" panose="020B0503020102020204" pitchFamily="34" charset="0"/>
                        </a:rPr>
                        <a:t>Employee + Spouse</a:t>
                      </a:r>
                    </a:p>
                  </a:txBody>
                  <a:tcPr anchor="ctr">
                    <a:solidFill>
                      <a:schemeClr val="bg1">
                        <a:lumMod val="95000"/>
                      </a:schemeClr>
                    </a:solidFill>
                  </a:tcPr>
                </a:tc>
                <a:tc>
                  <a:txBody>
                    <a:bodyPr/>
                    <a:lstStyle/>
                    <a:p>
                      <a:pPr algn="ctr"/>
                      <a:r>
                        <a:rPr lang="en-US" sz="1400">
                          <a:latin typeface="Franklin Gothic Book" panose="020B0503020102020204" pitchFamily="34" charset="0"/>
                        </a:rPr>
                        <a:t>$221.01</a:t>
                      </a:r>
                    </a:p>
                  </a:txBody>
                  <a:tcPr anchor="ctr">
                    <a:solidFill>
                      <a:schemeClr val="bg1">
                        <a:lumMod val="95000"/>
                      </a:schemeClr>
                    </a:solidFill>
                  </a:tcPr>
                </a:tc>
                <a:tc>
                  <a:txBody>
                    <a:bodyPr/>
                    <a:lstStyle/>
                    <a:p>
                      <a:pPr algn="ctr"/>
                      <a:r>
                        <a:rPr lang="en-US" sz="1400">
                          <a:latin typeface="Franklin Gothic Book" panose="020B0503020102020204" pitchFamily="34" charset="0"/>
                        </a:rPr>
                        <a:t>$17.68</a:t>
                      </a:r>
                    </a:p>
                  </a:txBody>
                  <a:tcPr anchor="ctr">
                    <a:solidFill>
                      <a:schemeClr val="bg1">
                        <a:lumMod val="95000"/>
                      </a:schemeClr>
                    </a:solidFill>
                  </a:tcPr>
                </a:tc>
                <a:tc>
                  <a:txBody>
                    <a:bodyPr/>
                    <a:lstStyle/>
                    <a:p>
                      <a:pPr algn="ctr"/>
                      <a:r>
                        <a:rPr lang="en-US" sz="1400">
                          <a:latin typeface="Franklin Gothic Book" panose="020B0503020102020204" pitchFamily="34" charset="0"/>
                        </a:rPr>
                        <a:t>$238.69</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372225846"/>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r>
                        <a:rPr lang="en-US" sz="1400" b="1">
                          <a:latin typeface="Franklin Gothic Book" panose="020B0503020102020204" pitchFamily="34" charset="0"/>
                        </a:rPr>
                        <a:t>Family</a:t>
                      </a:r>
                    </a:p>
                  </a:txBody>
                  <a:tcPr anchor="ctr">
                    <a:solidFill>
                      <a:schemeClr val="bg1">
                        <a:lumMod val="85000"/>
                      </a:schemeClr>
                    </a:solidFill>
                  </a:tcPr>
                </a:tc>
                <a:tc>
                  <a:txBody>
                    <a:bodyPr/>
                    <a:lstStyle/>
                    <a:p>
                      <a:pPr algn="ctr"/>
                      <a:r>
                        <a:rPr lang="en-US" sz="1400">
                          <a:latin typeface="Franklin Gothic Book" panose="020B0503020102020204" pitchFamily="34" charset="0"/>
                        </a:rPr>
                        <a:t>$315.40</a:t>
                      </a:r>
                    </a:p>
                  </a:txBody>
                  <a:tcPr anchor="ctr">
                    <a:solidFill>
                      <a:schemeClr val="bg1">
                        <a:lumMod val="85000"/>
                      </a:schemeClr>
                    </a:solidFill>
                  </a:tcPr>
                </a:tc>
                <a:tc>
                  <a:txBody>
                    <a:bodyPr/>
                    <a:lstStyle/>
                    <a:p>
                      <a:pPr algn="ctr"/>
                      <a:r>
                        <a:rPr lang="en-US" sz="1400">
                          <a:latin typeface="Franklin Gothic Book" panose="020B0503020102020204" pitchFamily="34" charset="0"/>
                        </a:rPr>
                        <a:t>$25.23</a:t>
                      </a:r>
                    </a:p>
                  </a:txBody>
                  <a:tcPr anchor="ctr">
                    <a:solidFill>
                      <a:schemeClr val="bg1">
                        <a:lumMod val="85000"/>
                      </a:schemeClr>
                    </a:solidFill>
                  </a:tcPr>
                </a:tc>
                <a:tc>
                  <a:txBody>
                    <a:bodyPr/>
                    <a:lstStyle/>
                    <a:p>
                      <a:pPr algn="ctr"/>
                      <a:r>
                        <a:rPr lang="en-US" sz="1400">
                          <a:latin typeface="Franklin Gothic Book" panose="020B0503020102020204" pitchFamily="34" charset="0"/>
                        </a:rPr>
                        <a:t>$340.63</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37112140"/>
                  </a:ext>
                </a:extLst>
              </a:tr>
              <a:tr h="0">
                <a:tc gridSpan="5">
                  <a:txBody>
                    <a:bodyPr/>
                    <a:lstStyle/>
                    <a:p>
                      <a:pPr algn="l"/>
                      <a:endParaRPr lang="en-US" sz="1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endParaRPr lang="en-US" sz="1400">
                        <a:latin typeface="Franklin Gothic Book" panose="020B0503020102020204" pitchFamily="34" charset="0"/>
                      </a:endParaRPr>
                    </a:p>
                  </a:txBody>
                  <a:tcPr>
                    <a:solidFill>
                      <a:schemeClr val="accent6"/>
                    </a:solidFill>
                  </a:tcPr>
                </a:tc>
                <a:tc hMerge="1">
                  <a:txBody>
                    <a:bodyPr/>
                    <a:lstStyle/>
                    <a:p>
                      <a:pPr algn="ctr"/>
                      <a:endParaRPr lang="en-US" sz="1400">
                        <a:latin typeface="Franklin Gothic Book" panose="020B0503020102020204" pitchFamily="34" charset="0"/>
                      </a:endParaRPr>
                    </a:p>
                  </a:txBody>
                  <a:tcPr anchor="ctr">
                    <a:solidFill>
                      <a:schemeClr val="accent6"/>
                    </a:solidFill>
                  </a:tcPr>
                </a:tc>
                <a:tc hMerge="1">
                  <a:txBody>
                    <a:bodyPr/>
                    <a:lstStyle/>
                    <a:p>
                      <a:pPr algn="ctr"/>
                      <a:endParaRPr lang="en-US" sz="1400">
                        <a:latin typeface="Franklin Gothic Book" panose="020B0503020102020204" pitchFamily="34" charset="0"/>
                      </a:endParaRPr>
                    </a:p>
                  </a:txBody>
                  <a:tcPr anchor="ctr">
                    <a:solidFill>
                      <a:schemeClr val="accent6"/>
                    </a:solidFill>
                  </a:tcPr>
                </a:tc>
                <a:tc hMerge="1">
                  <a:txBody>
                    <a:bodyPr/>
                    <a:lstStyle/>
                    <a:p>
                      <a:pPr algn="ctr"/>
                      <a:endParaRPr lang="en-US" sz="1400">
                        <a:latin typeface="Franklin Gothic Book" panose="020B0503020102020204" pitchFamily="34" charset="0"/>
                      </a:endParaRPr>
                    </a:p>
                  </a:txBody>
                  <a:tcPr anchor="ctr">
                    <a:solidFill>
                      <a:schemeClr val="accent6"/>
                    </a:solidFill>
                  </a:tcPr>
                </a:tc>
                <a:extLst>
                  <a:ext uri="{0D108BD9-81ED-4DB2-BD59-A6C34878D82A}">
                    <a16:rowId xmlns:a16="http://schemas.microsoft.com/office/drawing/2014/main" val="2435048081"/>
                  </a:ext>
                </a:extLst>
              </a:tr>
              <a:tr h="370840">
                <a:tc rowSpan="4">
                  <a:txBody>
                    <a:bodyPr/>
                    <a:lstStyle/>
                    <a:p>
                      <a:pPr algn="l"/>
                      <a:r>
                        <a:rPr lang="en-US" sz="1600" b="1">
                          <a:solidFill>
                            <a:schemeClr val="bg1"/>
                          </a:solidFill>
                          <a:latin typeface="Franklin Gothic Book" panose="020B0503020102020204" pitchFamily="34" charset="0"/>
                        </a:rPr>
                        <a:t>HDHP</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r>
                        <a:rPr lang="en-US" sz="1400" b="1">
                          <a:latin typeface="Franklin Gothic Book" panose="020B0503020102020204" pitchFamily="34" charset="0"/>
                        </a:rPr>
                        <a:t>Single</a:t>
                      </a:r>
                    </a:p>
                  </a:txBody>
                  <a:tcPr anchor="ctr">
                    <a:solidFill>
                      <a:schemeClr val="bg1">
                        <a:lumMod val="85000"/>
                      </a:schemeClr>
                    </a:solidFill>
                  </a:tcPr>
                </a:tc>
                <a:tc>
                  <a:txBody>
                    <a:bodyPr/>
                    <a:lstStyle/>
                    <a:p>
                      <a:pPr algn="ctr"/>
                      <a:r>
                        <a:rPr lang="en-US" sz="1400">
                          <a:latin typeface="Franklin Gothic Book" panose="020B0503020102020204" pitchFamily="34" charset="0"/>
                        </a:rPr>
                        <a:t>$41.59</a:t>
                      </a:r>
                    </a:p>
                  </a:txBody>
                  <a:tcPr anchor="ctr">
                    <a:solidFill>
                      <a:schemeClr val="bg1">
                        <a:lumMod val="85000"/>
                      </a:schemeClr>
                    </a:solidFill>
                  </a:tcPr>
                </a:tc>
                <a:tc>
                  <a:txBody>
                    <a:bodyPr/>
                    <a:lstStyle/>
                    <a:p>
                      <a:pPr algn="ctr"/>
                      <a:r>
                        <a:rPr lang="en-US" sz="1400">
                          <a:latin typeface="Franklin Gothic Book" panose="020B0503020102020204" pitchFamily="34" charset="0"/>
                        </a:rPr>
                        <a:t>$3.33</a:t>
                      </a:r>
                    </a:p>
                  </a:txBody>
                  <a:tcPr anchor="ctr">
                    <a:solidFill>
                      <a:schemeClr val="bg1">
                        <a:lumMod val="85000"/>
                      </a:schemeClr>
                    </a:solidFill>
                  </a:tcPr>
                </a:tc>
                <a:tc>
                  <a:txBody>
                    <a:bodyPr/>
                    <a:lstStyle/>
                    <a:p>
                      <a:pPr algn="ctr"/>
                      <a:r>
                        <a:rPr lang="en-US" sz="1400">
                          <a:latin typeface="Franklin Gothic Book" panose="020B0503020102020204" pitchFamily="34" charset="0"/>
                        </a:rPr>
                        <a:t>$44.92</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98374340"/>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Employee + 1 Child</a:t>
                      </a:r>
                    </a:p>
                  </a:txBody>
                  <a:tcPr anchor="ctr">
                    <a:solidFill>
                      <a:schemeClr val="bg1">
                        <a:lumMod val="95000"/>
                      </a:schemeClr>
                    </a:solidFill>
                  </a:tcPr>
                </a:tc>
                <a:tc>
                  <a:txBody>
                    <a:bodyPr/>
                    <a:lstStyle/>
                    <a:p>
                      <a:pPr algn="ctr"/>
                      <a:r>
                        <a:rPr lang="en-US" sz="1400">
                          <a:latin typeface="Franklin Gothic Book" panose="020B0503020102020204" pitchFamily="34" charset="0"/>
                        </a:rPr>
                        <a:t>$118.90</a:t>
                      </a:r>
                    </a:p>
                  </a:txBody>
                  <a:tcPr anchor="ctr">
                    <a:solidFill>
                      <a:schemeClr val="bg1">
                        <a:lumMod val="95000"/>
                      </a:schemeClr>
                    </a:solidFill>
                  </a:tcPr>
                </a:tc>
                <a:tc>
                  <a:txBody>
                    <a:bodyPr/>
                    <a:lstStyle/>
                    <a:p>
                      <a:pPr algn="ctr"/>
                      <a:r>
                        <a:rPr lang="en-US" sz="1400">
                          <a:latin typeface="Franklin Gothic Book" panose="020B0503020102020204" pitchFamily="34" charset="0"/>
                        </a:rPr>
                        <a:t>$9.51</a:t>
                      </a:r>
                    </a:p>
                  </a:txBody>
                  <a:tcPr anchor="ctr">
                    <a:solidFill>
                      <a:schemeClr val="bg1">
                        <a:lumMod val="95000"/>
                      </a:schemeClr>
                    </a:solidFill>
                  </a:tcPr>
                </a:tc>
                <a:tc>
                  <a:txBody>
                    <a:bodyPr/>
                    <a:lstStyle/>
                    <a:p>
                      <a:pPr algn="ctr"/>
                      <a:r>
                        <a:rPr lang="en-US" sz="1400">
                          <a:latin typeface="Franklin Gothic Book" panose="020B0503020102020204" pitchFamily="34" charset="0"/>
                        </a:rPr>
                        <a:t>$128.41</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220296284"/>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Employee + Spouse</a:t>
                      </a:r>
                    </a:p>
                  </a:txBody>
                  <a:tcPr anchor="ctr">
                    <a:solidFill>
                      <a:schemeClr val="bg1">
                        <a:lumMod val="85000"/>
                      </a:schemeClr>
                    </a:solidFill>
                  </a:tcPr>
                </a:tc>
                <a:tc>
                  <a:txBody>
                    <a:bodyPr/>
                    <a:lstStyle/>
                    <a:p>
                      <a:pPr algn="ctr"/>
                      <a:r>
                        <a:rPr lang="en-US" sz="1400">
                          <a:latin typeface="Franklin Gothic Book" panose="020B0503020102020204" pitchFamily="34" charset="0"/>
                        </a:rPr>
                        <a:t>$156.60</a:t>
                      </a:r>
                    </a:p>
                  </a:txBody>
                  <a:tcPr anchor="ctr">
                    <a:solidFill>
                      <a:schemeClr val="bg1">
                        <a:lumMod val="85000"/>
                      </a:schemeClr>
                    </a:solidFill>
                  </a:tcPr>
                </a:tc>
                <a:tc>
                  <a:txBody>
                    <a:bodyPr/>
                    <a:lstStyle/>
                    <a:p>
                      <a:pPr algn="ctr"/>
                      <a:r>
                        <a:rPr lang="en-US" sz="1400">
                          <a:latin typeface="Franklin Gothic Book" panose="020B0503020102020204" pitchFamily="34" charset="0"/>
                        </a:rPr>
                        <a:t>$12.53</a:t>
                      </a:r>
                    </a:p>
                  </a:txBody>
                  <a:tcPr anchor="ctr">
                    <a:solidFill>
                      <a:schemeClr val="bg1">
                        <a:lumMod val="85000"/>
                      </a:schemeClr>
                    </a:solidFill>
                  </a:tcPr>
                </a:tc>
                <a:tc>
                  <a:txBody>
                    <a:bodyPr/>
                    <a:lstStyle/>
                    <a:p>
                      <a:pPr algn="ctr"/>
                      <a:r>
                        <a:rPr lang="en-US" sz="1400">
                          <a:latin typeface="Franklin Gothic Book" panose="020B0503020102020204" pitchFamily="34" charset="0"/>
                        </a:rPr>
                        <a:t>$169.13</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906382108"/>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Family</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$223.55</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$17.89</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$241.44</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0443230"/>
                  </a:ext>
                </a:extLst>
              </a:tr>
            </a:tbl>
          </a:graphicData>
        </a:graphic>
      </p:graphicFrame>
    </p:spTree>
    <p:extLst>
      <p:ext uri="{BB962C8B-B14F-4D97-AF65-F5344CB8AC3E}">
        <p14:creationId xmlns:p14="http://schemas.microsoft.com/office/powerpoint/2010/main" val="2961323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8CD46-DF83-EB37-23FC-4FD699AA93A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75E5FAB-66E2-962F-8845-3BD935D02A7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3958943-168B-BCB4-29E2-10845AF78BDC}"/>
              </a:ext>
            </a:extLst>
          </p:cNvPr>
          <p:cNvSpPr txBox="1"/>
          <p:nvPr/>
        </p:nvSpPr>
        <p:spPr>
          <a:xfrm>
            <a:off x="331303" y="535670"/>
            <a:ext cx="9275476"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Deductibles &amp; Out-of-Pocket Maximums </a:t>
            </a:r>
          </a:p>
        </p:txBody>
      </p:sp>
      <p:pic>
        <p:nvPicPr>
          <p:cNvPr id="7" name="Picture 6" descr="About Devereux - Devereux Advanced Behavioral Health">
            <a:extLst>
              <a:ext uri="{FF2B5EF4-FFF2-40B4-BE49-F238E27FC236}">
                <a16:creationId xmlns:a16="http://schemas.microsoft.com/office/drawing/2014/main" id="{66234DB9-111B-C3C5-533D-7C8B89CAFE7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21C3404-097B-66BA-ABF7-6D145A7525E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2" name="Table 1">
            <a:extLst>
              <a:ext uri="{FF2B5EF4-FFF2-40B4-BE49-F238E27FC236}">
                <a16:creationId xmlns:a16="http://schemas.microsoft.com/office/drawing/2014/main" id="{0B6A64D1-6548-7E2B-DF2C-1934FFFD2EBD}"/>
              </a:ext>
            </a:extLst>
          </p:cNvPr>
          <p:cNvGraphicFramePr>
            <a:graphicFrameLocks noGrp="1"/>
          </p:cNvGraphicFramePr>
          <p:nvPr>
            <p:extLst>
              <p:ext uri="{D42A27DB-BD31-4B8C-83A1-F6EECF244321}">
                <p14:modId xmlns:p14="http://schemas.microsoft.com/office/powerpoint/2010/main" val="2333150754"/>
              </p:ext>
            </p:extLst>
          </p:nvPr>
        </p:nvGraphicFramePr>
        <p:xfrm>
          <a:off x="1458262" y="1570875"/>
          <a:ext cx="9275476" cy="4569912"/>
        </p:xfrm>
        <a:graphic>
          <a:graphicData uri="http://schemas.openxmlformats.org/drawingml/2006/table">
            <a:tbl>
              <a:tblPr firstRow="1" bandRow="1">
                <a:tableStyleId>{5C22544A-7EE6-4342-B048-85BDC9FD1C3A}</a:tableStyleId>
              </a:tblPr>
              <a:tblGrid>
                <a:gridCol w="2311617">
                  <a:extLst>
                    <a:ext uri="{9D8B030D-6E8A-4147-A177-3AD203B41FA5}">
                      <a16:colId xmlns:a16="http://schemas.microsoft.com/office/drawing/2014/main" val="556837520"/>
                    </a:ext>
                  </a:extLst>
                </a:gridCol>
                <a:gridCol w="3089178">
                  <a:extLst>
                    <a:ext uri="{9D8B030D-6E8A-4147-A177-3AD203B41FA5}">
                      <a16:colId xmlns:a16="http://schemas.microsoft.com/office/drawing/2014/main" val="2716285050"/>
                    </a:ext>
                  </a:extLst>
                </a:gridCol>
                <a:gridCol w="1801440">
                  <a:extLst>
                    <a:ext uri="{9D8B030D-6E8A-4147-A177-3AD203B41FA5}">
                      <a16:colId xmlns:a16="http://schemas.microsoft.com/office/drawing/2014/main" val="2458856264"/>
                    </a:ext>
                  </a:extLst>
                </a:gridCol>
                <a:gridCol w="2073241">
                  <a:extLst>
                    <a:ext uri="{9D8B030D-6E8A-4147-A177-3AD203B41FA5}">
                      <a16:colId xmlns:a16="http://schemas.microsoft.com/office/drawing/2014/main" val="324612929"/>
                    </a:ext>
                  </a:extLst>
                </a:gridCol>
              </a:tblGrid>
              <a:tr h="320991">
                <a:tc>
                  <a:txBody>
                    <a:bodyPr/>
                    <a:lstStyle/>
                    <a:p>
                      <a:endParaRPr lang="en-US" sz="160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Coverage Tier</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EPO</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HDHP</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345519608"/>
                  </a:ext>
                </a:extLst>
              </a:tr>
              <a:tr h="291810">
                <a:tc rowSpan="3">
                  <a:txBody>
                    <a:bodyPr/>
                    <a:lstStyle/>
                    <a:p>
                      <a:pPr algn="l"/>
                      <a:r>
                        <a:rPr lang="en-US" sz="1600" b="1">
                          <a:solidFill>
                            <a:schemeClr val="bg1"/>
                          </a:solidFill>
                          <a:latin typeface="Franklin Gothic Book" panose="020B0503020102020204" pitchFamily="34" charset="0"/>
                        </a:rPr>
                        <a:t>Deductible</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$1,065</a:t>
                      </a:r>
                      <a:endParaRPr lang="en-US" sz="1400">
                        <a:solidFill>
                          <a:schemeClr val="tx1"/>
                        </a:solidFill>
                        <a:latin typeface="Franklin Gothic Book" panose="020B0503020102020204" pitchFamily="34" charset="0"/>
                      </a:endParaRPr>
                    </a:p>
                  </a:txBody>
                  <a:tcPr>
                    <a:solidFill>
                      <a:schemeClr val="bg1">
                        <a:lumMod val="95000"/>
                      </a:schemeClr>
                    </a:solidFill>
                  </a:tcPr>
                </a:tc>
                <a:tc>
                  <a:txBody>
                    <a:bodyPr/>
                    <a:lstStyle/>
                    <a:p>
                      <a:pPr algn="ctr"/>
                      <a:r>
                        <a:rPr lang="en-US" sz="1400">
                          <a:solidFill>
                            <a:schemeClr val="tx1"/>
                          </a:solidFill>
                          <a:latin typeface="Franklin Gothic Book"/>
                        </a:rPr>
                        <a:t>$3,920</a:t>
                      </a:r>
                      <a:endParaRPr lang="en-US" sz="1400">
                        <a:solidFill>
                          <a:schemeClr val="tx1"/>
                        </a:solidFill>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509872053"/>
                  </a:ext>
                </a:extLst>
              </a:tr>
              <a:tr h="291810">
                <a:tc vMerge="1">
                  <a:txBody>
                    <a:bodyPr/>
                    <a:lstStyle/>
                    <a:p>
                      <a:endParaRPr lang="en-US"/>
                    </a:p>
                  </a:txBody>
                  <a:tcPr>
                    <a:solidFill>
                      <a:srgbClr val="0D5257"/>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$1,600</a:t>
                      </a:r>
                      <a:endParaRPr lang="en-US" sz="1400">
                        <a:solidFill>
                          <a:schemeClr val="tx1"/>
                        </a:solidFill>
                        <a:latin typeface="Franklin Gothic Book" panose="020B0503020102020204" pitchFamily="34" charset="0"/>
                      </a:endParaRPr>
                    </a:p>
                  </a:txBody>
                  <a:tcPr>
                    <a:solidFill>
                      <a:schemeClr val="bg1">
                        <a:lumMod val="85000"/>
                      </a:schemeClr>
                    </a:solidFill>
                  </a:tcPr>
                </a:tc>
                <a:tc>
                  <a:txBody>
                    <a:bodyPr/>
                    <a:lstStyle/>
                    <a:p>
                      <a:pPr algn="ctr"/>
                      <a:r>
                        <a:rPr lang="en-US" sz="1400">
                          <a:solidFill>
                            <a:schemeClr val="tx1"/>
                          </a:solidFill>
                          <a:latin typeface="Franklin Gothic Book"/>
                        </a:rPr>
                        <a:t>$5,845*</a:t>
                      </a:r>
                      <a:endParaRPr lang="en-US" sz="1400">
                        <a:solidFill>
                          <a:schemeClr val="tx1"/>
                        </a:solidFill>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703747790"/>
                  </a:ext>
                </a:extLst>
              </a:tr>
              <a:tr h="700344">
                <a:tc vMerge="1">
                  <a:txBody>
                    <a:bodyPr/>
                    <a:lstStyle/>
                    <a:p>
                      <a:endParaRPr lang="en-US"/>
                    </a:p>
                  </a:txBody>
                  <a:tcPr>
                    <a:solidFill>
                      <a:srgbClr val="0D5257"/>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solidFill>
                      <a:schemeClr val="bg1">
                        <a:lumMod val="95000"/>
                      </a:schemeClr>
                    </a:solidFill>
                  </a:tcPr>
                </a:tc>
                <a:tc>
                  <a:txBody>
                    <a:bodyPr/>
                    <a:lstStyle/>
                    <a:p>
                      <a:pPr algn="ctr"/>
                      <a:r>
                        <a:rPr lang="en-US" sz="1400">
                          <a:solidFill>
                            <a:schemeClr val="tx1"/>
                          </a:solidFill>
                          <a:latin typeface="Franklin Gothic Book"/>
                        </a:rPr>
                        <a:t>$2,130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$7,840*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502378315"/>
                  </a:ext>
                </a:extLst>
              </a:tr>
              <a:tr h="145905">
                <a:tc gridSpan="4">
                  <a:txBody>
                    <a:bodyPr/>
                    <a:lstStyle/>
                    <a:p>
                      <a:pPr algn="l"/>
                      <a:endParaRPr lang="en-US" sz="4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pPr algn="l"/>
                      <a:endParaRPr lang="en-US" sz="400">
                        <a:solidFill>
                          <a:schemeClr val="tx1"/>
                        </a:solidFill>
                        <a:latin typeface="Franklin Gothic Book" panose="020B0503020102020204" pitchFamily="34" charset="0"/>
                      </a:endParaRPr>
                    </a:p>
                  </a:txBody>
                  <a:tcPr>
                    <a:solidFill>
                      <a:srgbClr val="0D5257"/>
                    </a:solidFill>
                  </a:tcPr>
                </a:tc>
                <a:tc hMerge="1">
                  <a:txBody>
                    <a:bodyPr/>
                    <a:lstStyle/>
                    <a:p>
                      <a:pPr algn="ctr"/>
                      <a:endParaRPr lang="en-US" sz="400">
                        <a:solidFill>
                          <a:schemeClr val="tx1"/>
                        </a:solidFill>
                        <a:latin typeface="Franklin Gothic Book" panose="020B0503020102020204" pitchFamily="34" charset="0"/>
                      </a:endParaRPr>
                    </a:p>
                  </a:txBody>
                  <a:tcPr anchor="ctr">
                    <a:solidFill>
                      <a:srgbClr val="0D5257"/>
                    </a:solidFill>
                  </a:tcPr>
                </a:tc>
                <a:tc hMerge="1">
                  <a:txBody>
                    <a:bodyPr/>
                    <a:lstStyle/>
                    <a:p>
                      <a:endParaRPr lang="en-US"/>
                    </a:p>
                  </a:txBody>
                  <a:tcPr/>
                </a:tc>
                <a:extLst>
                  <a:ext uri="{0D108BD9-81ED-4DB2-BD59-A6C34878D82A}">
                    <a16:rowId xmlns:a16="http://schemas.microsoft.com/office/drawing/2014/main" val="1914722817"/>
                  </a:ext>
                </a:extLst>
              </a:tr>
              <a:tr h="291810">
                <a:tc rowSpan="3">
                  <a:txBody>
                    <a:bodyPr/>
                    <a:lstStyle/>
                    <a:p>
                      <a:pPr algn="l"/>
                      <a:r>
                        <a:rPr lang="en-US" sz="1600" b="1">
                          <a:solidFill>
                            <a:schemeClr val="bg1"/>
                          </a:solidFill>
                          <a:latin typeface="Franklin Gothic Book" panose="020B0503020102020204" pitchFamily="34" charset="0"/>
                        </a:rPr>
                        <a:t>Out-of-Pocket Maximum</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$6,580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$5,980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113349123"/>
                  </a:ext>
                </a:extLst>
              </a:tr>
              <a:tr h="29181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$9,870</a:t>
                      </a:r>
                      <a:endParaRPr lang="en-US" sz="1400">
                        <a:solidFill>
                          <a:schemeClr val="tx1"/>
                        </a:solidFill>
                        <a:latin typeface="Franklin Gothic Book" panose="020B0503020102020204" pitchFamily="34" charset="0"/>
                      </a:endParaRPr>
                    </a:p>
                  </a:txBody>
                  <a:tcPr anchor="ctr">
                    <a:solidFill>
                      <a:schemeClr val="bg1">
                        <a:lumMod val="85000"/>
                      </a:schemeClr>
                    </a:solidFill>
                  </a:tcPr>
                </a:tc>
                <a:tc>
                  <a:txBody>
                    <a:bodyPr/>
                    <a:lstStyle/>
                    <a:p>
                      <a:pPr algn="ctr"/>
                      <a:r>
                        <a:rPr lang="en-US" sz="1400">
                          <a:solidFill>
                            <a:schemeClr val="tx1"/>
                          </a:solidFill>
                          <a:latin typeface="Franklin Gothic Book"/>
                        </a:rPr>
                        <a:t>$8,975*</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309018000"/>
                  </a:ext>
                </a:extLst>
              </a:tr>
              <a:tr h="700344">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solidFill>
                      <a:schemeClr val="bg1">
                        <a:lumMod val="95000"/>
                      </a:schemeClr>
                    </a:solidFill>
                  </a:tcPr>
                </a:tc>
                <a:tc>
                  <a:txBody>
                    <a:bodyPr/>
                    <a:lstStyle/>
                    <a:p>
                      <a:pPr algn="ctr"/>
                      <a:r>
                        <a:rPr lang="en-US" sz="1400">
                          <a:solidFill>
                            <a:schemeClr val="tx1"/>
                          </a:solidFill>
                          <a:latin typeface="Franklin Gothic Book"/>
                        </a:rPr>
                        <a:t>$13,160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$11,960*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770501010"/>
                  </a:ext>
                </a:extLst>
              </a:tr>
              <a:tr h="145905">
                <a:tc gridSpan="4">
                  <a:txBody>
                    <a:bodyPr/>
                    <a:lstStyle/>
                    <a:p>
                      <a:pPr algn="l"/>
                      <a:endParaRPr lang="en-US" sz="4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pPr algn="l"/>
                      <a:endParaRPr lang="en-US" sz="300">
                        <a:solidFill>
                          <a:schemeClr val="tx1"/>
                        </a:solidFill>
                        <a:latin typeface="Franklin Gothic Book" panose="020B0503020102020204" pitchFamily="34" charset="0"/>
                      </a:endParaRPr>
                    </a:p>
                  </a:txBody>
                  <a:tcPr>
                    <a:solidFill>
                      <a:srgbClr val="0D5257"/>
                    </a:solidFill>
                  </a:tcPr>
                </a:tc>
                <a:tc hMerge="1">
                  <a:txBody>
                    <a:bodyPr/>
                    <a:lstStyle/>
                    <a:p>
                      <a:pPr algn="ctr"/>
                      <a:endParaRPr lang="en-US" sz="300">
                        <a:solidFill>
                          <a:schemeClr val="tx1"/>
                        </a:solidFill>
                        <a:latin typeface="Franklin Gothic Book" panose="020B0503020102020204" pitchFamily="34" charset="0"/>
                      </a:endParaRPr>
                    </a:p>
                  </a:txBody>
                  <a:tcPr anchor="ctr">
                    <a:solidFill>
                      <a:srgbClr val="0D5257"/>
                    </a:solidFill>
                  </a:tcPr>
                </a:tc>
                <a:tc hMerge="1">
                  <a:txBody>
                    <a:bodyPr/>
                    <a:lstStyle/>
                    <a:p>
                      <a:endParaRPr lang="en-US"/>
                    </a:p>
                  </a:txBody>
                  <a:tcPr/>
                </a:tc>
                <a:extLst>
                  <a:ext uri="{0D108BD9-81ED-4DB2-BD59-A6C34878D82A}">
                    <a16:rowId xmlns:a16="http://schemas.microsoft.com/office/drawing/2014/main" val="956334416"/>
                  </a:ext>
                </a:extLst>
              </a:tr>
              <a:tr h="291810">
                <a:tc rowSpan="3">
                  <a:txBody>
                    <a:bodyPr/>
                    <a:lstStyle/>
                    <a:p>
                      <a:pPr algn="l"/>
                      <a:r>
                        <a:rPr lang="en-US" sz="1600" b="1">
                          <a:solidFill>
                            <a:schemeClr val="bg1"/>
                          </a:solidFill>
                          <a:latin typeface="Franklin Gothic Book" panose="020B0503020102020204" pitchFamily="34" charset="0"/>
                        </a:rPr>
                        <a:t>Pharmacy Out-of-Pocket Maximum </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$4,830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latin typeface="Franklin Gothic Book" panose="020B0503020102020204" pitchFamily="34" charset="0"/>
                        </a:rPr>
                        <a:t>N/A</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743285582"/>
                  </a:ext>
                </a:extLst>
              </a:tr>
              <a:tr h="29181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$7,245</a:t>
                      </a:r>
                      <a:endParaRPr lang="en-US" sz="1400">
                        <a:solidFill>
                          <a:schemeClr val="tx1"/>
                        </a:solidFill>
                        <a:latin typeface="Franklin Gothic Book" panose="020B0503020102020204" pitchFamily="34" charset="0"/>
                      </a:endParaRPr>
                    </a:p>
                  </a:txBody>
                  <a:tcPr anchor="ctr">
                    <a:solidFill>
                      <a:schemeClr val="bg1">
                        <a:lumMod val="85000"/>
                      </a:schemeClr>
                    </a:solidFill>
                  </a:tcPr>
                </a:tc>
                <a:tc>
                  <a:txBody>
                    <a:bodyPr/>
                    <a:lstStyle/>
                    <a:p>
                      <a:pPr algn="ctr"/>
                      <a:r>
                        <a:rPr lang="en-US" sz="1400">
                          <a:latin typeface="Franklin Gothic Book" panose="020B0503020102020204" pitchFamily="34" charset="0"/>
                        </a:rPr>
                        <a:t>N/A</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670381884"/>
                  </a:ext>
                </a:extLst>
              </a:tr>
              <a:tr h="700344">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solidFill>
                            <a:schemeClr val="tx1"/>
                          </a:solidFill>
                          <a:latin typeface="Franklin Gothic Book"/>
                        </a:rPr>
                        <a:t>$9,660</a:t>
                      </a:r>
                      <a:endParaRPr lang="en-US" sz="1400">
                        <a:solidFill>
                          <a:schemeClr val="tx1"/>
                        </a:solidFill>
                        <a:latin typeface="Franklin Gothic Book" panose="020B0503020102020204" pitchFamily="34" charset="0"/>
                      </a:endParaRP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N/A</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57683294"/>
                  </a:ext>
                </a:extLst>
              </a:tr>
            </a:tbl>
          </a:graphicData>
        </a:graphic>
      </p:graphicFrame>
      <p:sp>
        <p:nvSpPr>
          <p:cNvPr id="4" name="TextBox 3">
            <a:extLst>
              <a:ext uri="{FF2B5EF4-FFF2-40B4-BE49-F238E27FC236}">
                <a16:creationId xmlns:a16="http://schemas.microsoft.com/office/drawing/2014/main" id="{2BC774D6-C1F2-FA86-7533-C90AC505124F}"/>
              </a:ext>
            </a:extLst>
          </p:cNvPr>
          <p:cNvSpPr txBox="1"/>
          <p:nvPr/>
        </p:nvSpPr>
        <p:spPr>
          <a:xfrm>
            <a:off x="1458262" y="6135170"/>
            <a:ext cx="9275476" cy="400110"/>
          </a:xfrm>
          <a:prstGeom prst="rect">
            <a:avLst/>
          </a:prstGeom>
          <a:noFill/>
        </p:spPr>
        <p:txBody>
          <a:bodyPr wrap="square">
            <a:spAutoFit/>
          </a:bodyPr>
          <a:lstStyle/>
          <a:p>
            <a:pPr algn="l"/>
            <a:r>
              <a:rPr lang="en-US" sz="1000" b="0" i="0" u="none" strike="noStrike" baseline="0">
                <a:latin typeface="Franklin Gothic Book" panose="020B0503020102020204" pitchFamily="34" charset="0"/>
              </a:rPr>
              <a:t>Note: If you have other family members on the plan, each family member must meet their own individual deductible until the total amount of deductible expenses paid by all family members meets the overall family deductible.</a:t>
            </a:r>
            <a:endParaRPr lang="en-US" sz="1000">
              <a:latin typeface="Franklin Gothic Book" panose="020B0503020102020204" pitchFamily="34" charset="0"/>
            </a:endParaRPr>
          </a:p>
        </p:txBody>
      </p:sp>
    </p:spTree>
    <p:extLst>
      <p:ext uri="{BB962C8B-B14F-4D97-AF65-F5344CB8AC3E}">
        <p14:creationId xmlns:p14="http://schemas.microsoft.com/office/powerpoint/2010/main" val="1329458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E69F1-AE8D-641E-EE07-2F569A86EF68}"/>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6EC786D-DE98-0ED4-66F6-C4243ACB372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15D72D1-962C-FFDD-0595-ABC0698F1212}"/>
              </a:ext>
            </a:extLst>
          </p:cNvPr>
          <p:cNvSpPr txBox="1"/>
          <p:nvPr/>
        </p:nvSpPr>
        <p:spPr>
          <a:xfrm>
            <a:off x="419045" y="469849"/>
            <a:ext cx="8472292"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Additional Medical Benefits &amp; Resources</a:t>
            </a:r>
          </a:p>
        </p:txBody>
      </p:sp>
      <p:pic>
        <p:nvPicPr>
          <p:cNvPr id="7" name="Picture 6" descr="About Devereux - Devereux Advanced Behavioral Health">
            <a:extLst>
              <a:ext uri="{FF2B5EF4-FFF2-40B4-BE49-F238E27FC236}">
                <a16:creationId xmlns:a16="http://schemas.microsoft.com/office/drawing/2014/main" id="{DBFCC310-5AC6-6029-F5C6-6D8ADEAEB5EB}"/>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C063247D-FC0E-BFD3-62ED-06AB7CBC700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Red heart plushy">
            <a:extLst>
              <a:ext uri="{FF2B5EF4-FFF2-40B4-BE49-F238E27FC236}">
                <a16:creationId xmlns:a16="http://schemas.microsoft.com/office/drawing/2014/main" id="{FC630E79-538D-C1BE-B5A2-7B2056BF0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5681" y="1502907"/>
            <a:ext cx="7100637" cy="4733758"/>
          </a:xfrm>
          <a:prstGeom prst="rect">
            <a:avLst/>
          </a:prstGeom>
        </p:spPr>
      </p:pic>
    </p:spTree>
    <p:extLst>
      <p:ext uri="{BB962C8B-B14F-4D97-AF65-F5344CB8AC3E}">
        <p14:creationId xmlns:p14="http://schemas.microsoft.com/office/powerpoint/2010/main" val="2442848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68505-EBD2-CA27-D6DA-DAC0795ABB5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1CAA582-F7A9-B572-4C97-C09E695D9F4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4743C8C-FD5E-48BE-0EE7-44198B74F1FB}"/>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Telemedicine</a:t>
            </a:r>
          </a:p>
        </p:txBody>
      </p:sp>
      <p:sp>
        <p:nvSpPr>
          <p:cNvPr id="12" name="TextBox 11">
            <a:extLst>
              <a:ext uri="{FF2B5EF4-FFF2-40B4-BE49-F238E27FC236}">
                <a16:creationId xmlns:a16="http://schemas.microsoft.com/office/drawing/2014/main" id="{5B42E79A-3DC0-91EB-BE13-BDB108F13D9B}"/>
              </a:ext>
            </a:extLst>
          </p:cNvPr>
          <p:cNvSpPr txBox="1"/>
          <p:nvPr/>
        </p:nvSpPr>
        <p:spPr>
          <a:xfrm>
            <a:off x="347550" y="1374773"/>
            <a:ext cx="11623580" cy="22006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Teladoc Telemedcine</a:t>
            </a:r>
            <a:endParaRPr lang="en-US" sz="1600" b="1">
              <a:solidFill>
                <a:srgbClr val="0D5257"/>
              </a:solidFill>
              <a:latin typeface="Franklin Gothic Book"/>
            </a:endParaRP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Teladoc is a national network of U.S. board-certified doctors available </a:t>
            </a:r>
            <a:r>
              <a:rPr lang="en-US" sz="1600" b="1">
                <a:solidFill>
                  <a:srgbClr val="0D5257"/>
                </a:solidFill>
                <a:latin typeface="Franklin Gothic Book"/>
                <a:cs typeface="Arial"/>
              </a:rPr>
              <a:t>24/7/365 </a:t>
            </a:r>
            <a:r>
              <a:rPr lang="en-US" sz="1600">
                <a:latin typeface="Franklin Gothic Book"/>
                <a:cs typeface="Arial"/>
              </a:rPr>
              <a:t>to diagnose, treat and prescribe medication when necessary for many common medical issues. Teladoc uses digital devices such as computers, smartphones, and video conferencing.</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Using telemedicine is a convenient option when it is not possible to visit your doctor's office for a non-emergency medical conditions.</a:t>
            </a:r>
            <a:endParaRPr lang="en-US" sz="1400">
              <a:latin typeface="Franklin Gothic Book"/>
              <a:cs typeface="Arial"/>
            </a:endParaRPr>
          </a:p>
          <a:p>
            <a:pPr marR="0" lvl="0" algn="l" defTabSz="914400" rtl="0" eaLnBrk="1" fontAlgn="auto" latinLnBrk="0" hangingPunct="1">
              <a:lnSpc>
                <a:spcPct val="100000"/>
              </a:lnSpc>
              <a:spcBef>
                <a:spcPts val="0"/>
              </a:spcBef>
              <a:spcAft>
                <a:spcPts val="0"/>
              </a:spcAft>
              <a:buClr>
                <a:srgbClr val="0D5257"/>
              </a:buClr>
              <a:buSzTx/>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DB65AC80-4AD4-7422-5102-CD8B9E2AD253}"/>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250006C3-E252-DFBE-2BBE-2EF43A24B2E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purple and blue logo&#10;&#10;Description automatically generated">
            <a:extLst>
              <a:ext uri="{FF2B5EF4-FFF2-40B4-BE49-F238E27FC236}">
                <a16:creationId xmlns:a16="http://schemas.microsoft.com/office/drawing/2014/main" id="{75D7F98F-CC6D-D464-79F6-850820D41641}"/>
              </a:ext>
            </a:extLst>
          </p:cNvPr>
          <p:cNvPicPr>
            <a:picLocks noChangeAspect="1"/>
          </p:cNvPicPr>
          <p:nvPr/>
        </p:nvPicPr>
        <p:blipFill>
          <a:blip r:embed="rId3"/>
          <a:stretch>
            <a:fillRect/>
          </a:stretch>
        </p:blipFill>
        <p:spPr>
          <a:xfrm>
            <a:off x="7976936" y="547593"/>
            <a:ext cx="1357338" cy="441818"/>
          </a:xfrm>
          <a:prstGeom prst="rect">
            <a:avLst/>
          </a:prstGeom>
        </p:spPr>
      </p:pic>
      <p:sp>
        <p:nvSpPr>
          <p:cNvPr id="9" name="TextBox 8">
            <a:extLst>
              <a:ext uri="{FF2B5EF4-FFF2-40B4-BE49-F238E27FC236}">
                <a16:creationId xmlns:a16="http://schemas.microsoft.com/office/drawing/2014/main" id="{2A3223D6-DFBE-844F-7DA0-8147788A1450}"/>
              </a:ext>
            </a:extLst>
          </p:cNvPr>
          <p:cNvSpPr txBox="1"/>
          <p:nvPr/>
        </p:nvSpPr>
        <p:spPr>
          <a:xfrm>
            <a:off x="938977" y="3429000"/>
            <a:ext cx="10314046" cy="1646605"/>
          </a:xfrm>
          <a:prstGeom prst="rect">
            <a:avLst/>
          </a:prstGeom>
          <a:solidFill>
            <a:srgbClr val="0D5257"/>
          </a:solidFill>
        </p:spPr>
        <p:txBody>
          <a:bodyPr rot="0" spcFirstLastPara="0" vertOverflow="overflow" horzOverflow="overflow" vert="horz" wrap="square" lIns="91440" tIns="45720" rIns="91440" bIns="45720" numCol="2" spcCol="0" rtlCol="0" fromWordArt="0" anchor="t" anchorCtr="0" forceAA="0" compatLnSpc="1">
            <a:prstTxWarp prst="textNoShape">
              <a:avLst/>
            </a:prstTxWarp>
            <a:spAutoFit/>
          </a:bodyPr>
          <a:lstStyle/>
          <a:p>
            <a:pPr lvl="0">
              <a:spcBef>
                <a:spcPts val="600"/>
              </a:spcBef>
              <a:spcAft>
                <a:spcPts val="600"/>
              </a:spcAft>
              <a:buClr>
                <a:srgbClr val="0D5257"/>
              </a:buClr>
              <a:buSzPct val="100000"/>
              <a:defRPr/>
            </a:pPr>
            <a:r>
              <a:rPr lang="en-US" sz="1600" b="1" u="sng">
                <a:solidFill>
                  <a:schemeClr val="bg1"/>
                </a:solidFill>
                <a:latin typeface="Franklin Gothic Book"/>
              </a:rPr>
              <a:t>Covered Medical Conditions: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Allergies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Asthma</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Pink Eye</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Acne</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Ear Infections</a:t>
            </a:r>
          </a:p>
          <a:p>
            <a:pPr marL="285750" lvl="0" indent="-285750">
              <a:buClr>
                <a:schemeClr val="bg1"/>
              </a:buClr>
              <a:buFont typeface="Wingdings" panose="05000000000000000000" pitchFamily="2" charset="2"/>
              <a:buChar char="§"/>
              <a:defRPr/>
            </a:pPr>
            <a:endParaRPr lang="en-US" sz="1600" b="1">
              <a:solidFill>
                <a:schemeClr val="bg1"/>
              </a:solidFill>
              <a:latin typeface="Franklin Gothic Book"/>
            </a:endParaRP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Sinus Issues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Respiratory Infections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Urinary Tract Infections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Cold and Flu Symptoms</a:t>
            </a:r>
          </a:p>
        </p:txBody>
      </p:sp>
      <p:sp>
        <p:nvSpPr>
          <p:cNvPr id="11" name="TextBox 10">
            <a:extLst>
              <a:ext uri="{FF2B5EF4-FFF2-40B4-BE49-F238E27FC236}">
                <a16:creationId xmlns:a16="http://schemas.microsoft.com/office/drawing/2014/main" id="{8A7E2836-972B-3BD7-027D-3CE29869309A}"/>
              </a:ext>
            </a:extLst>
          </p:cNvPr>
          <p:cNvSpPr txBox="1"/>
          <p:nvPr/>
        </p:nvSpPr>
        <p:spPr>
          <a:xfrm>
            <a:off x="412954" y="5214103"/>
            <a:ext cx="11558175" cy="1138773"/>
          </a:xfrm>
          <a:prstGeom prst="rect">
            <a:avLst/>
          </a:prstGeom>
          <a:noFill/>
        </p:spPr>
        <p:txBody>
          <a:bodyPr wrap="square">
            <a:spAutoFit/>
          </a:bodyPr>
          <a:lstStyle/>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Coverage also includes </a:t>
            </a:r>
            <a:r>
              <a:rPr lang="en-US" sz="1600" b="1">
                <a:solidFill>
                  <a:srgbClr val="0D5257"/>
                </a:solidFill>
                <a:latin typeface="Franklin Gothic Book"/>
                <a:cs typeface="Arial"/>
              </a:rPr>
              <a:t>Dermatology</a:t>
            </a:r>
            <a:r>
              <a:rPr lang="en-US" sz="1600" b="1">
                <a:latin typeface="Franklin Gothic Book"/>
                <a:cs typeface="Arial"/>
              </a:rPr>
              <a:t> </a:t>
            </a:r>
            <a:r>
              <a:rPr lang="en-US" sz="1600">
                <a:latin typeface="Franklin Gothic Book"/>
                <a:cs typeface="Arial"/>
              </a:rPr>
              <a:t>and </a:t>
            </a:r>
            <a:r>
              <a:rPr lang="en-US" sz="1600" b="1">
                <a:solidFill>
                  <a:srgbClr val="0D5257"/>
                </a:solidFill>
                <a:latin typeface="Franklin Gothic Book"/>
                <a:cs typeface="Arial"/>
              </a:rPr>
              <a:t>Behavioral Health</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Employees enrolled in the IBC medical plans will have a </a:t>
            </a:r>
            <a:r>
              <a:rPr lang="en-US" sz="1600" b="1">
                <a:solidFill>
                  <a:srgbClr val="0D5257"/>
                </a:solidFill>
                <a:latin typeface="Franklin Gothic Book"/>
                <a:cs typeface="Arial"/>
              </a:rPr>
              <a:t>$0 copay</a:t>
            </a:r>
            <a:r>
              <a:rPr lang="en-US" sz="1600">
                <a:solidFill>
                  <a:srgbClr val="0D5257"/>
                </a:solidFill>
                <a:latin typeface="Franklin Gothic Book"/>
                <a:cs typeface="Arial"/>
              </a:rPr>
              <a:t> </a:t>
            </a:r>
            <a:r>
              <a:rPr lang="en-US" sz="1600">
                <a:latin typeface="Franklin Gothic Book"/>
                <a:cs typeface="Arial"/>
              </a:rPr>
              <a:t>when they utilize Teladoc</a:t>
            </a:r>
          </a:p>
          <a:p>
            <a:pPr marL="285750" indent="-285750">
              <a:spcBef>
                <a:spcPts val="600"/>
              </a:spcBef>
              <a:spcAft>
                <a:spcPts val="600"/>
              </a:spcAft>
              <a:buClr>
                <a:srgbClr val="0D5257"/>
              </a:buClr>
              <a:buFont typeface="Wingdings" panose="05000000000000000000" pitchFamily="2" charset="2"/>
              <a:buChar char="§"/>
            </a:pPr>
            <a:r>
              <a:rPr lang="en-US" sz="1600" b="1">
                <a:solidFill>
                  <a:srgbClr val="0D5257"/>
                </a:solidFill>
                <a:latin typeface="Franklin Gothic Book"/>
                <a:cs typeface="Arial"/>
                <a:hlinkClick r:id="rId4">
                  <a:extLst>
                    <a:ext uri="{A12FA001-AC4F-418D-AE19-62706E023703}">
                      <ahyp:hlinkClr xmlns:ahyp="http://schemas.microsoft.com/office/drawing/2018/hyperlinkcolor" val="tx"/>
                    </a:ext>
                  </a:extLst>
                </a:hlinkClick>
              </a:rPr>
              <a:t>www.teladochealth.com</a:t>
            </a:r>
            <a:r>
              <a:rPr lang="en-US" sz="1600" b="1">
                <a:solidFill>
                  <a:srgbClr val="0D5257"/>
                </a:solidFill>
                <a:latin typeface="Franklin Gothic Book"/>
                <a:cs typeface="Arial"/>
              </a:rPr>
              <a:t> </a:t>
            </a:r>
          </a:p>
        </p:txBody>
      </p:sp>
    </p:spTree>
    <p:extLst>
      <p:ext uri="{BB962C8B-B14F-4D97-AF65-F5344CB8AC3E}">
        <p14:creationId xmlns:p14="http://schemas.microsoft.com/office/powerpoint/2010/main" val="1589073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0E239-60A7-C38C-FB32-C70C59FA914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058D9A4-4654-1FCE-5EAD-CB72B231D19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E89F466-06D2-1880-6F55-0ACC072516CA}"/>
              </a:ext>
            </a:extLst>
          </p:cNvPr>
          <p:cNvSpPr txBox="1"/>
          <p:nvPr/>
        </p:nvSpPr>
        <p:spPr>
          <a:xfrm>
            <a:off x="331304" y="535670"/>
            <a:ext cx="8535970"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Copay Assistance Program</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593A1DA9-71F3-C71C-51EE-0BA02A7911D8}"/>
              </a:ext>
            </a:extLst>
          </p:cNvPr>
          <p:cNvSpPr txBox="1"/>
          <p:nvPr/>
        </p:nvSpPr>
        <p:spPr>
          <a:xfrm>
            <a:off x="347550" y="1374773"/>
            <a:ext cx="6844357"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Copay Assistance Program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The Copay Assistance Program is an </a:t>
            </a:r>
            <a:r>
              <a:rPr lang="en-US" sz="1600" b="1">
                <a:solidFill>
                  <a:srgbClr val="0D5257"/>
                </a:solidFill>
                <a:latin typeface="Franklin Gothic Book"/>
                <a:cs typeface="Arial"/>
              </a:rPr>
              <a:t>optional</a:t>
            </a:r>
            <a:r>
              <a:rPr lang="en-US" sz="1600">
                <a:latin typeface="Franklin Gothic Book"/>
                <a:cs typeface="Arial"/>
              </a:rPr>
              <a:t> program that may substantially reduce, or even fully cover, your costs for certain high-cost specialty medications</a:t>
            </a:r>
          </a:p>
          <a:p>
            <a:pPr>
              <a:spcBef>
                <a:spcPts val="600"/>
              </a:spcBef>
              <a:spcAft>
                <a:spcPts val="600"/>
              </a:spcAft>
              <a:buClr>
                <a:srgbClr val="0D5257"/>
              </a:buClr>
            </a:pPr>
            <a:r>
              <a:rPr lang="en-US" sz="1600" b="1">
                <a:solidFill>
                  <a:srgbClr val="0D5257"/>
                </a:solidFill>
                <a:latin typeface="Franklin Gothic Book"/>
              </a:rPr>
              <a:t>How Does the Copay Assistance Program Work? </a:t>
            </a:r>
            <a:endParaRPr lang="en-US" sz="1600" b="1">
              <a:solidFill>
                <a:srgbClr val="0D5257"/>
              </a:solidFill>
              <a:latin typeface="Franklin Gothic Book"/>
              <a:cs typeface="Arial"/>
            </a:endParaRP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Drug manufacturers offer coupons or copay cards for specialty medications, and the Copay Assistance Program helps you take advantage of these savings.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If you take an eligible prescription, a </a:t>
            </a:r>
            <a:r>
              <a:rPr lang="en-US" sz="1600" b="1">
                <a:solidFill>
                  <a:srgbClr val="0D5257"/>
                </a:solidFill>
                <a:latin typeface="Franklin Gothic Book"/>
                <a:cs typeface="Arial"/>
              </a:rPr>
              <a:t>Care Team Coordinator</a:t>
            </a:r>
            <a:r>
              <a:rPr lang="en-US" sz="1600">
                <a:latin typeface="Franklin Gothic Book"/>
                <a:cs typeface="Arial"/>
              </a:rPr>
              <a:t> will contact you to: </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Explain how the program works and ask if you would like to </a:t>
            </a:r>
            <a:r>
              <a:rPr lang="en-US" sz="1600" b="1">
                <a:solidFill>
                  <a:srgbClr val="0D5257"/>
                </a:solidFill>
                <a:latin typeface="Franklin Gothic Book"/>
                <a:cs typeface="Arial"/>
              </a:rPr>
              <a:t>opt-in</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Estimate your new out-of-pocket prescription costs</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Help you enroll in the drug manufacturer’s copay assistance program </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Coordinate with your pharmacy</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Answer any questions</a:t>
            </a:r>
          </a:p>
        </p:txBody>
      </p:sp>
      <p:pic>
        <p:nvPicPr>
          <p:cNvPr id="7" name="Picture 6" descr="About Devereux - Devereux Advanced Behavioral Health">
            <a:extLst>
              <a:ext uri="{FF2B5EF4-FFF2-40B4-BE49-F238E27FC236}">
                <a16:creationId xmlns:a16="http://schemas.microsoft.com/office/drawing/2014/main" id="{F85C39D7-93A3-CC8F-79C1-62F01AC76484}"/>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6530BD8D-ED37-0748-1AAA-5FADECA5FA2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blue and white logo&#10;&#10;Description automatically generated">
            <a:extLst>
              <a:ext uri="{FF2B5EF4-FFF2-40B4-BE49-F238E27FC236}">
                <a16:creationId xmlns:a16="http://schemas.microsoft.com/office/drawing/2014/main" id="{6D1AA54E-2B35-37B5-3AA1-AC34E7AD4F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1907" y="640780"/>
            <a:ext cx="2174240" cy="267208"/>
          </a:xfrm>
          <a:prstGeom prst="rect">
            <a:avLst/>
          </a:prstGeom>
        </p:spPr>
      </p:pic>
      <p:sp>
        <p:nvSpPr>
          <p:cNvPr id="5" name="TextBox 4">
            <a:extLst>
              <a:ext uri="{FF2B5EF4-FFF2-40B4-BE49-F238E27FC236}">
                <a16:creationId xmlns:a16="http://schemas.microsoft.com/office/drawing/2014/main" id="{E3D84049-735B-7870-B50E-DA3D8568836F}"/>
              </a:ext>
            </a:extLst>
          </p:cNvPr>
          <p:cNvSpPr txBox="1"/>
          <p:nvPr/>
        </p:nvSpPr>
        <p:spPr>
          <a:xfrm>
            <a:off x="7817401" y="2578559"/>
            <a:ext cx="3578755" cy="2554545"/>
          </a:xfrm>
          <a:prstGeom prst="rect">
            <a:avLst/>
          </a:prstGeom>
          <a:solidFill>
            <a:srgbClr val="0D5257"/>
          </a:solidFill>
        </p:spPr>
        <p:txBody>
          <a:bodyPr wrap="square" rtlCol="0">
            <a:spAutoFit/>
          </a:bodyPr>
          <a:lstStyle/>
          <a:p>
            <a:r>
              <a:rPr lang="en-US" sz="1600" b="1">
                <a:solidFill>
                  <a:schemeClr val="bg1"/>
                </a:solidFill>
                <a:latin typeface="Franklin Gothic Book" panose="020B0503020102020204" pitchFamily="34" charset="0"/>
              </a:rPr>
              <a:t>IMPORTANT NOTE: Only the cost-sharing you pay out-of-pocket will amount toward your deductible and out-of-pocket maximum. The portion paid by the Copay Assistance program will not count toward either one. </a:t>
            </a:r>
          </a:p>
          <a:p>
            <a:endParaRPr lang="en-US" sz="1600" b="1">
              <a:solidFill>
                <a:schemeClr val="bg1"/>
              </a:solidFill>
              <a:latin typeface="Franklin Gothic Book" panose="020B0503020102020204" pitchFamily="34" charset="0"/>
            </a:endParaRPr>
          </a:p>
          <a:p>
            <a:endParaRPr lang="en-US" sz="1600" b="1">
              <a:solidFill>
                <a:schemeClr val="bg1"/>
              </a:solidFill>
              <a:latin typeface="Franklin Gothic Book" panose="020B0503020102020204" pitchFamily="34" charset="0"/>
            </a:endParaRPr>
          </a:p>
          <a:p>
            <a:r>
              <a:rPr lang="en-US" sz="1600" b="1">
                <a:solidFill>
                  <a:schemeClr val="bg1"/>
                </a:solidFill>
                <a:latin typeface="Franklin Gothic Book" panose="020B0503020102020204" pitchFamily="34" charset="0"/>
              </a:rPr>
              <a:t>To reach a Care Team Coordinator directly, call 215-967-2501</a:t>
            </a:r>
          </a:p>
        </p:txBody>
      </p:sp>
    </p:spTree>
    <p:extLst>
      <p:ext uri="{BB962C8B-B14F-4D97-AF65-F5344CB8AC3E}">
        <p14:creationId xmlns:p14="http://schemas.microsoft.com/office/powerpoint/2010/main" val="3485953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F7646-8212-E556-1C03-C461783B2F9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C475A12-F70C-4D7D-FC6C-F1597F8F9B7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6B8CB63-3C2B-1CCE-98AC-2861C4CB7FA6}"/>
              </a:ext>
            </a:extLst>
          </p:cNvPr>
          <p:cNvSpPr txBox="1"/>
          <p:nvPr/>
        </p:nvSpPr>
        <p:spPr>
          <a:xfrm>
            <a:off x="331304" y="535670"/>
            <a:ext cx="8535970"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127178"/>
                </a:solidFill>
                <a:effectLst/>
                <a:uLnTx/>
                <a:uFillTx/>
                <a:latin typeface="Franklin Gothic Medium Cond" panose="020B0606030402020204" pitchFamily="34" charset="0"/>
              </a:rPr>
              <a:t>New! </a:t>
            </a:r>
            <a:r>
              <a:rPr lang="en-US" sz="3600" b="1">
                <a:solidFill>
                  <a:srgbClr val="0D5257"/>
                </a:solidFill>
                <a:latin typeface="Franklin Gothic Medium Cond" panose="020B0606030402020204" pitchFamily="34" charset="0"/>
              </a:rPr>
              <a:t>HelpScript</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5B82BF43-5BF0-D8F0-7BCF-90257291CC2A}"/>
              </a:ext>
            </a:extLst>
          </p:cNvPr>
          <p:cNvSpPr txBox="1"/>
          <p:nvPr/>
        </p:nvSpPr>
        <p:spPr>
          <a:xfrm>
            <a:off x="347550" y="1374773"/>
            <a:ext cx="11623579" cy="4585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HelpScript</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HelpScript is an </a:t>
            </a:r>
            <a:r>
              <a:rPr lang="en-US" sz="1600" b="1">
                <a:solidFill>
                  <a:srgbClr val="0D5257"/>
                </a:solidFill>
                <a:latin typeface="Franklin Gothic Book"/>
                <a:cs typeface="Arial"/>
              </a:rPr>
              <a:t>optional</a:t>
            </a:r>
            <a:r>
              <a:rPr lang="en-US" sz="1600">
                <a:latin typeface="Franklin Gothic Book"/>
                <a:cs typeface="Arial"/>
              </a:rPr>
              <a:t> program available to employees enrolled in either of the IBC medical plans </a:t>
            </a:r>
            <a:endParaRPr lang="en-US" sz="1600" b="1">
              <a:solidFill>
                <a:srgbClr val="0D5257"/>
              </a:solidFill>
              <a:latin typeface="Franklin Gothic Book"/>
              <a:cs typeface="Arial"/>
            </a:endParaRP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HelpScript reduces the copay for </a:t>
            </a:r>
            <a:r>
              <a:rPr lang="en-US" sz="1600" b="1">
                <a:solidFill>
                  <a:srgbClr val="0D5257"/>
                </a:solidFill>
                <a:latin typeface="Franklin Gothic Book"/>
                <a:cs typeface="Arial"/>
              </a:rPr>
              <a:t>200+</a:t>
            </a:r>
            <a:r>
              <a:rPr lang="en-US" sz="1600">
                <a:latin typeface="Franklin Gothic Book"/>
                <a:cs typeface="Arial"/>
              </a:rPr>
              <a:t> high-cost specialty medications that run through the medical plan down to </a:t>
            </a:r>
            <a:r>
              <a:rPr lang="en-US" sz="1600">
                <a:solidFill>
                  <a:srgbClr val="0D5257"/>
                </a:solidFill>
                <a:latin typeface="Franklin Gothic Book"/>
                <a:cs typeface="Arial"/>
              </a:rPr>
              <a:t>$</a:t>
            </a:r>
            <a:r>
              <a:rPr lang="en-US" sz="1600" b="1">
                <a:solidFill>
                  <a:srgbClr val="0D5257"/>
                </a:solidFill>
                <a:latin typeface="Franklin Gothic Book"/>
                <a:cs typeface="Arial"/>
              </a:rPr>
              <a:t>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Below are a few examples of medications typically run through the medical plan: </a:t>
            </a:r>
          </a:p>
          <a:p>
            <a:pPr marL="1657350" lvl="3"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Chemotherapy &amp; supportive oncology drugs</a:t>
            </a:r>
          </a:p>
          <a:p>
            <a:pPr marL="1657350" lvl="3"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IV immunotherapy</a:t>
            </a:r>
          </a:p>
          <a:p>
            <a:pPr marL="1657350" lvl="3"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Gastroenterology infusion drugs</a:t>
            </a:r>
          </a:p>
          <a:p>
            <a:pPr marL="1657350" lvl="3" indent="-285750">
              <a:spcBef>
                <a:spcPts val="600"/>
              </a:spcBef>
              <a:spcAft>
                <a:spcPts val="600"/>
              </a:spcAft>
              <a:buClr>
                <a:srgbClr val="0D5257"/>
              </a:buClr>
              <a:buFont typeface="Wingdings" panose="05000000000000000000" pitchFamily="2" charset="2"/>
              <a:buChar char="§"/>
            </a:pPr>
            <a:endParaRPr lang="en-US" sz="1600">
              <a:latin typeface="Franklin Gothic Book"/>
              <a:cs typeface="Arial"/>
            </a:endParaRPr>
          </a:p>
          <a:p>
            <a:pPr>
              <a:spcBef>
                <a:spcPts val="600"/>
              </a:spcBef>
              <a:spcAft>
                <a:spcPts val="600"/>
              </a:spcAft>
              <a:buClr>
                <a:srgbClr val="0D5257"/>
              </a:buClr>
            </a:pPr>
            <a:r>
              <a:rPr lang="en-US" sz="1600" b="1">
                <a:solidFill>
                  <a:srgbClr val="0D5257"/>
                </a:solidFill>
                <a:latin typeface="Franklin Gothic Book"/>
              </a:rPr>
              <a:t>How Does HelpScript Work? </a:t>
            </a:r>
            <a:endParaRPr lang="en-US" sz="1600" b="1">
              <a:solidFill>
                <a:srgbClr val="0D5257"/>
              </a:solidFill>
              <a:latin typeface="Franklin Gothic Book"/>
              <a:cs typeface="Arial"/>
            </a:endParaRP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If you are taking an eligible high-cost specialty medication, HelpScript will contact you and invite you to participate</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You then have the option to </a:t>
            </a:r>
            <a:r>
              <a:rPr lang="en-US" sz="1600" b="1">
                <a:solidFill>
                  <a:srgbClr val="0D5257"/>
                </a:solidFill>
                <a:latin typeface="Franklin Gothic Book"/>
                <a:cs typeface="Arial"/>
              </a:rPr>
              <a:t>opt-in</a:t>
            </a:r>
            <a:r>
              <a:rPr lang="en-US" sz="1600">
                <a:latin typeface="Franklin Gothic Book"/>
                <a:cs typeface="Arial"/>
              </a:rPr>
              <a:t> to the program. If you opt-in, the HelpScript team will guide you through enrollment and help coordinate available copay assistance </a:t>
            </a:r>
          </a:p>
        </p:txBody>
      </p:sp>
      <p:pic>
        <p:nvPicPr>
          <p:cNvPr id="7" name="Picture 6" descr="About Devereux - Devereux Advanced Behavioral Health">
            <a:extLst>
              <a:ext uri="{FF2B5EF4-FFF2-40B4-BE49-F238E27FC236}">
                <a16:creationId xmlns:a16="http://schemas.microsoft.com/office/drawing/2014/main" id="{897C6A06-FDA5-C73E-5B46-FC0562B5A740}"/>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5C01CFE-1AC2-B028-5435-269C0FFF44E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6BA3A775-3EBF-05E4-8E1D-900F27E6D4EC}"/>
              </a:ext>
            </a:extLst>
          </p:cNvPr>
          <p:cNvPicPr>
            <a:picLocks noChangeAspect="1"/>
          </p:cNvPicPr>
          <p:nvPr/>
        </p:nvPicPr>
        <p:blipFill>
          <a:blip r:embed="rId3"/>
          <a:stretch>
            <a:fillRect/>
          </a:stretch>
        </p:blipFill>
        <p:spPr>
          <a:xfrm>
            <a:off x="7643183" y="587642"/>
            <a:ext cx="1838582" cy="390580"/>
          </a:xfrm>
          <a:prstGeom prst="rect">
            <a:avLst/>
          </a:prstGeom>
        </p:spPr>
      </p:pic>
    </p:spTree>
    <p:extLst>
      <p:ext uri="{BB962C8B-B14F-4D97-AF65-F5344CB8AC3E}">
        <p14:creationId xmlns:p14="http://schemas.microsoft.com/office/powerpoint/2010/main" val="912968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FF691-CB63-3CA7-3ABE-A51C1986A72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88EA405-A1A8-5FEA-FCD9-540AAA9EA41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BB2A181-521A-16FD-512C-2270AF221E43}"/>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Wellness Program – Achieve Well-being</a:t>
            </a:r>
          </a:p>
        </p:txBody>
      </p:sp>
      <p:sp>
        <p:nvSpPr>
          <p:cNvPr id="12" name="TextBox 11">
            <a:extLst>
              <a:ext uri="{FF2B5EF4-FFF2-40B4-BE49-F238E27FC236}">
                <a16:creationId xmlns:a16="http://schemas.microsoft.com/office/drawing/2014/main" id="{9DBD0B94-84BF-82CB-8F95-72C42FDC363B}"/>
              </a:ext>
            </a:extLst>
          </p:cNvPr>
          <p:cNvSpPr txBox="1"/>
          <p:nvPr/>
        </p:nvSpPr>
        <p:spPr>
          <a:xfrm>
            <a:off x="347550" y="1374773"/>
            <a:ext cx="1151314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Achieve Well-being</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Employees, their spouses, and their dependent children over age 18 who are enrolled in either of the IBC medical plans are eligible to participate in Devereux’s wellness program through Achieve Well-being:</a:t>
            </a:r>
          </a:p>
          <a:p>
            <a:pPr marL="742950" lvl="1" indent="-285750">
              <a:spcBef>
                <a:spcPts val="600"/>
              </a:spcBef>
              <a:spcAft>
                <a:spcPts val="600"/>
              </a:spcAft>
              <a:buClr>
                <a:srgbClr val="0D5257"/>
              </a:buClr>
              <a:buFont typeface="Courier New" panose="02070309020205020404" pitchFamily="49" charset="0"/>
              <a:buChar char="o"/>
            </a:pPr>
            <a:endParaRPr lang="en-US" sz="1600">
              <a:solidFill>
                <a:prstClr val="black"/>
              </a:solidFill>
              <a:latin typeface="Franklin Gothic Book"/>
            </a:endParaRPr>
          </a:p>
        </p:txBody>
      </p:sp>
      <p:pic>
        <p:nvPicPr>
          <p:cNvPr id="7" name="Picture 6" descr="About Devereux - Devereux Advanced Behavioral Health">
            <a:extLst>
              <a:ext uri="{FF2B5EF4-FFF2-40B4-BE49-F238E27FC236}">
                <a16:creationId xmlns:a16="http://schemas.microsoft.com/office/drawing/2014/main" id="{CE4D3859-DDD8-37BA-15F2-4C53D214CB3B}"/>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EACAE84-E27A-FF39-56F7-CFA84672A20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CBFCB6ED-834F-11A8-AC2E-F6DD75777C4C}"/>
              </a:ext>
            </a:extLst>
          </p:cNvPr>
          <p:cNvSpPr txBox="1"/>
          <p:nvPr/>
        </p:nvSpPr>
        <p:spPr>
          <a:xfrm>
            <a:off x="7790643" y="3190292"/>
            <a:ext cx="3988402" cy="1815882"/>
          </a:xfrm>
          <a:prstGeom prst="rect">
            <a:avLst/>
          </a:prstGeom>
          <a:solidFill>
            <a:srgbClr val="0D5257"/>
          </a:solidFill>
          <a:ln>
            <a:solidFill>
              <a:schemeClr val="tx1"/>
            </a:solidFill>
          </a:ln>
        </p:spPr>
        <p:txBody>
          <a:bodyPr wrap="square" rtlCol="0">
            <a:spAutoFit/>
          </a:bodyPr>
          <a:lstStyle/>
          <a:p>
            <a:pPr algn="ctr">
              <a:defRPr/>
            </a:pPr>
            <a:r>
              <a:rPr lang="en-US" sz="1600" b="1">
                <a:solidFill>
                  <a:schemeClr val="bg1"/>
                </a:solidFill>
                <a:latin typeface="Franklin Gothic Book" panose="020B0503020102020204" pitchFamily="34" charset="0"/>
              </a:rPr>
              <a:t>The Living Healthier Contest continues in 2027</a:t>
            </a:r>
          </a:p>
          <a:p>
            <a:pPr algn="ctr">
              <a:defRPr/>
            </a:pPr>
            <a:r>
              <a:rPr lang="en-US" sz="1600" b="1">
                <a:solidFill>
                  <a:schemeClr val="bg1"/>
                </a:solidFill>
                <a:latin typeface="Franklin Gothic Book" panose="020B0503020102020204" pitchFamily="34" charset="0"/>
              </a:rPr>
              <a:t>Preventive care and screenings enter you into the raffle to receive free “Single” health insurance for 2028!</a:t>
            </a:r>
          </a:p>
          <a:p>
            <a:pPr>
              <a:defRPr/>
            </a:pPr>
            <a:endParaRPr lang="en-US" sz="1600" b="1">
              <a:solidFill>
                <a:schemeClr val="bg1"/>
              </a:solidFill>
              <a:latin typeface="Franklin Gothic Book" panose="020B0503020102020204" pitchFamily="34" charset="0"/>
            </a:endParaRPr>
          </a:p>
          <a:p>
            <a:pPr algn="ctr">
              <a:defRPr/>
            </a:pPr>
            <a:r>
              <a:rPr lang="en-US" sz="1600" b="1">
                <a:solidFill>
                  <a:schemeClr val="bg1"/>
                </a:solidFill>
                <a:latin typeface="Franklin Gothic Book" panose="020B0503020102020204" pitchFamily="34" charset="0"/>
              </a:rPr>
              <a:t>One winner at each center. </a:t>
            </a:r>
          </a:p>
        </p:txBody>
      </p:sp>
      <p:pic>
        <p:nvPicPr>
          <p:cNvPr id="10" name="Picture 9">
            <a:extLst>
              <a:ext uri="{FF2B5EF4-FFF2-40B4-BE49-F238E27FC236}">
                <a16:creationId xmlns:a16="http://schemas.microsoft.com/office/drawing/2014/main" id="{7E56FBC9-9D5F-7F99-5846-77B358E8F64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7059" t="27297" r="24711" b="28543"/>
          <a:stretch>
            <a:fillRect/>
          </a:stretch>
        </p:blipFill>
        <p:spPr>
          <a:xfrm>
            <a:off x="7567863" y="532209"/>
            <a:ext cx="1820780" cy="497452"/>
          </a:xfrm>
          <a:prstGeom prst="rect">
            <a:avLst/>
          </a:prstGeom>
        </p:spPr>
      </p:pic>
      <p:sp>
        <p:nvSpPr>
          <p:cNvPr id="3" name="TextBox 2">
            <a:extLst>
              <a:ext uri="{FF2B5EF4-FFF2-40B4-BE49-F238E27FC236}">
                <a16:creationId xmlns:a16="http://schemas.microsoft.com/office/drawing/2014/main" id="{3273B90B-54AF-98A0-008D-1E60CE9619B2}"/>
              </a:ext>
            </a:extLst>
          </p:cNvPr>
          <p:cNvSpPr txBox="1"/>
          <p:nvPr/>
        </p:nvSpPr>
        <p:spPr>
          <a:xfrm>
            <a:off x="412955" y="2405462"/>
            <a:ext cx="9493136"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spcBef>
                <a:spcPts val="600"/>
              </a:spcBef>
              <a:spcAft>
                <a:spcPts val="600"/>
              </a:spcAft>
              <a:buClr>
                <a:srgbClr val="0D5257"/>
              </a:buClr>
              <a:buFont typeface="Courier New" panose="02070309020205020404" pitchFamily="49" charset="0"/>
              <a:buChar char="o"/>
            </a:pPr>
            <a:r>
              <a:rPr lang="en-US" sz="1600" b="1">
                <a:solidFill>
                  <a:srgbClr val="0D5257"/>
                </a:solidFill>
                <a:latin typeface="Franklin Gothic Book"/>
                <a:cs typeface="Arial"/>
              </a:rPr>
              <a:t>New for 2027</a:t>
            </a:r>
            <a:r>
              <a:rPr lang="en-US" sz="1600">
                <a:latin typeface="Franklin Gothic Book"/>
                <a:cs typeface="Arial"/>
              </a:rPr>
              <a:t>, employees who participate in the Achieve Well-being program will receive one reloadable gift-card that will be loaded with reward funds each time a program activity is completed </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Participants can earn up to </a:t>
            </a:r>
            <a:r>
              <a:rPr lang="en-US" sz="1600" b="1">
                <a:solidFill>
                  <a:srgbClr val="0D5257"/>
                </a:solidFill>
                <a:latin typeface="Franklin Gothic Book"/>
                <a:cs typeface="Arial"/>
              </a:rPr>
              <a:t>$300</a:t>
            </a:r>
            <a:r>
              <a:rPr lang="en-US" sz="1600">
                <a:solidFill>
                  <a:srgbClr val="0D5257"/>
                </a:solidFill>
                <a:latin typeface="Franklin Gothic Book"/>
                <a:cs typeface="Arial"/>
              </a:rPr>
              <a:t> </a:t>
            </a:r>
            <a:r>
              <a:rPr lang="en-US" sz="1600">
                <a:latin typeface="Franklin Gothic Book"/>
                <a:cs typeface="Arial"/>
              </a:rPr>
              <a:t>for completing the following activities: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Primary Care Visit - </a:t>
            </a:r>
            <a:r>
              <a:rPr lang="en-US" sz="1600" b="1">
                <a:solidFill>
                  <a:srgbClr val="0D5257"/>
                </a:solidFill>
                <a:latin typeface="Franklin Gothic Book"/>
                <a:cs typeface="Arial"/>
              </a:rPr>
              <a:t>$100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Age-appropriate Health Screening - </a:t>
            </a:r>
            <a:r>
              <a:rPr lang="en-US" sz="1600" b="1">
                <a:solidFill>
                  <a:srgbClr val="0D5257"/>
                </a:solidFill>
                <a:latin typeface="Franklin Gothic Book"/>
                <a:cs typeface="Arial"/>
              </a:rPr>
              <a:t>$100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Completion of Personal Health Profile - </a:t>
            </a:r>
            <a:r>
              <a:rPr lang="en-US" sz="1600" b="1">
                <a:solidFill>
                  <a:srgbClr val="0D5257"/>
                </a:solidFill>
                <a:latin typeface="Franklin Gothic Book"/>
                <a:cs typeface="Arial"/>
              </a:rPr>
              <a:t>$50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Teladoc Visit - </a:t>
            </a:r>
            <a:r>
              <a:rPr lang="en-US" sz="1600" b="1">
                <a:solidFill>
                  <a:srgbClr val="0D5257"/>
                </a:solidFill>
                <a:latin typeface="Franklin Gothic Book"/>
                <a:cs typeface="Arial"/>
              </a:rPr>
              <a:t>$25</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Immunization - </a:t>
            </a:r>
            <a:r>
              <a:rPr lang="en-US" sz="1600" b="1">
                <a:solidFill>
                  <a:srgbClr val="0D5257"/>
                </a:solidFill>
                <a:latin typeface="Franklin Gothic Book"/>
                <a:cs typeface="Arial"/>
              </a:rPr>
              <a:t>$25</a:t>
            </a:r>
            <a:endParaRPr lang="en-US" sz="1600">
              <a:solidFill>
                <a:prstClr val="black"/>
              </a:solidFill>
              <a:latin typeface="Franklin Gothic Book"/>
              <a:cs typeface="Arial"/>
            </a:endParaRPr>
          </a:p>
          <a:p>
            <a:pPr marL="285750" indent="-285750">
              <a:spcBef>
                <a:spcPts val="600"/>
              </a:spcBef>
              <a:spcAft>
                <a:spcPts val="600"/>
              </a:spcAft>
              <a:buClr>
                <a:srgbClr val="0D5257"/>
              </a:buClr>
              <a:buFont typeface="Wingdings" panose="05000000000000000000" pitchFamily="2" charset="2"/>
              <a:buChar char="§"/>
            </a:pPr>
            <a:r>
              <a:rPr lang="en-US" sz="1600">
                <a:solidFill>
                  <a:prstClr val="black"/>
                </a:solidFill>
                <a:latin typeface="Franklin Gothic Book"/>
                <a:cs typeface="Arial"/>
              </a:rPr>
              <a:t>The Achieve Well-being program for 2027 is effective </a:t>
            </a:r>
            <a:r>
              <a:rPr lang="en-US" sz="1600" b="1">
                <a:solidFill>
                  <a:srgbClr val="0D5257"/>
                </a:solidFill>
                <a:latin typeface="Franklin Gothic Book"/>
                <a:cs typeface="Arial"/>
              </a:rPr>
              <a:t>1/1/2027</a:t>
            </a:r>
            <a:r>
              <a:rPr lang="en-US" sz="1600">
                <a:solidFill>
                  <a:prstClr val="black"/>
                </a:solidFill>
                <a:latin typeface="Franklin Gothic Book"/>
                <a:cs typeface="Arial"/>
              </a:rPr>
              <a:t> </a:t>
            </a:r>
            <a:r>
              <a:rPr lang="en-US" sz="1600" b="1">
                <a:solidFill>
                  <a:srgbClr val="0D5257"/>
                </a:solidFill>
                <a:latin typeface="Franklin Gothic Book"/>
                <a:cs typeface="Arial"/>
              </a:rPr>
              <a:t>through 12/31/2027</a:t>
            </a:r>
          </a:p>
        </p:txBody>
      </p:sp>
    </p:spTree>
    <p:extLst>
      <p:ext uri="{BB962C8B-B14F-4D97-AF65-F5344CB8AC3E}">
        <p14:creationId xmlns:p14="http://schemas.microsoft.com/office/powerpoint/2010/main" val="1150846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65FB3-09BE-90D1-793B-036FD461D0F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127548B0-3E5F-C896-FD53-78733CEF851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E9F8C56-CFE6-9A36-E3AD-4EC948599B67}"/>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Surgery Savings - Accarent Health</a:t>
            </a:r>
          </a:p>
        </p:txBody>
      </p:sp>
      <p:sp>
        <p:nvSpPr>
          <p:cNvPr id="12" name="TextBox 11">
            <a:extLst>
              <a:ext uri="{FF2B5EF4-FFF2-40B4-BE49-F238E27FC236}">
                <a16:creationId xmlns:a16="http://schemas.microsoft.com/office/drawing/2014/main" id="{BE94BE31-BB99-E0A7-E5A0-97F3A9788CDF}"/>
              </a:ext>
            </a:extLst>
          </p:cNvPr>
          <p:cNvSpPr txBox="1"/>
          <p:nvPr/>
        </p:nvSpPr>
        <p:spPr>
          <a:xfrm>
            <a:off x="347550" y="1374773"/>
            <a:ext cx="11634623"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Accarent Health</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If you are enrolled in either of the IBC medical plans, you can choose to have </a:t>
            </a:r>
            <a:r>
              <a:rPr lang="en-US" sz="1600" b="1">
                <a:solidFill>
                  <a:srgbClr val="0D5257"/>
                </a:solidFill>
                <a:latin typeface="Franklin Gothic Book"/>
                <a:cs typeface="Arial"/>
              </a:rPr>
              <a:t>$0 out-of-pocket</a:t>
            </a:r>
            <a:r>
              <a:rPr lang="en-US" sz="1600" b="1">
                <a:latin typeface="Franklin Gothic Book"/>
                <a:cs typeface="Arial"/>
              </a:rPr>
              <a:t> </a:t>
            </a:r>
            <a:r>
              <a:rPr lang="en-US" sz="1600">
                <a:latin typeface="Franklin Gothic Book"/>
                <a:cs typeface="Arial"/>
              </a:rPr>
              <a:t>for certain surgical procedures performed at top rated hospitals by using </a:t>
            </a:r>
            <a:r>
              <a:rPr lang="en-US" sz="1600" b="1">
                <a:solidFill>
                  <a:srgbClr val="0D5257"/>
                </a:solidFill>
                <a:latin typeface="Franklin Gothic Book"/>
                <a:cs typeface="Arial"/>
              </a:rPr>
              <a:t>Accarent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Through Accarent, you have access to a network of select academic medical centers and top-rated hospitals established in conjunction with Johns Hopkins Hospital</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The Accarent Health program covers: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Initial treatment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Any complication or concurrent related illness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Outpatient follow-up during the post-surgical period</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Personalized nurse case management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Concierge and travel assistance</a:t>
            </a:r>
          </a:p>
          <a:p>
            <a:pPr marL="285750" indent="-285750">
              <a:spcBef>
                <a:spcPts val="600"/>
              </a:spcBef>
              <a:spcAft>
                <a:spcPts val="600"/>
              </a:spcAft>
              <a:buClr>
                <a:srgbClr val="0D5257"/>
              </a:buClr>
              <a:buFont typeface="Wingdings" panose="05000000000000000000" pitchFamily="2" charset="2"/>
              <a:buChar char="§"/>
            </a:pPr>
            <a:r>
              <a:rPr lang="en-US" sz="1600" b="1" i="1">
                <a:solidFill>
                  <a:srgbClr val="0D5257"/>
                </a:solidFill>
                <a:latin typeface="Franklin Gothic Book"/>
                <a:cs typeface="Arial"/>
              </a:rPr>
              <a:t>Note Devereux will reimburse you and a caregiver for your travel expenses for the day prior to surgery and potentially aftercare based on the Accarent post-operative schedule</a:t>
            </a:r>
          </a:p>
          <a:p>
            <a:pPr marL="285750" indent="-285750">
              <a:spcBef>
                <a:spcPts val="600"/>
              </a:spcBef>
              <a:spcAft>
                <a:spcPts val="600"/>
              </a:spcAft>
              <a:buClr>
                <a:srgbClr val="0D5257"/>
              </a:buClr>
              <a:buFont typeface="Wingdings" panose="05000000000000000000" pitchFamily="2" charset="2"/>
              <a:buChar char="§"/>
            </a:pPr>
            <a:r>
              <a:rPr lang="en-US" sz="1600">
                <a:solidFill>
                  <a:prstClr val="black"/>
                </a:solidFill>
                <a:latin typeface="Franklin Gothic Book"/>
                <a:cs typeface="Arial"/>
              </a:rPr>
              <a:t>Contact </a:t>
            </a:r>
            <a:r>
              <a:rPr lang="en-US" sz="1600" b="1">
                <a:solidFill>
                  <a:srgbClr val="0D5257"/>
                </a:solidFill>
                <a:latin typeface="Franklin Gothic Book"/>
                <a:cs typeface="Arial"/>
              </a:rPr>
              <a:t>Accarent Health </a:t>
            </a:r>
            <a:r>
              <a:rPr lang="en-US" sz="1600">
                <a:solidFill>
                  <a:prstClr val="black"/>
                </a:solidFill>
                <a:latin typeface="Franklin Gothic Book"/>
                <a:cs typeface="Arial"/>
              </a:rPr>
              <a:t>at </a:t>
            </a:r>
            <a:r>
              <a:rPr lang="en-US" sz="1600" b="1">
                <a:solidFill>
                  <a:srgbClr val="0D5257"/>
                </a:solidFill>
                <a:latin typeface="Franklin Gothic Book"/>
                <a:cs typeface="Arial"/>
              </a:rPr>
              <a:t>866-771-0697</a:t>
            </a:r>
            <a:r>
              <a:rPr lang="en-US" sz="1600" b="1">
                <a:solidFill>
                  <a:prstClr val="black"/>
                </a:solidFill>
                <a:latin typeface="Franklin Gothic Book"/>
                <a:cs typeface="Arial"/>
              </a:rPr>
              <a:t> </a:t>
            </a:r>
            <a:r>
              <a:rPr lang="en-US" sz="1600">
                <a:solidFill>
                  <a:prstClr val="black"/>
                </a:solidFill>
                <a:latin typeface="Franklin Gothic Book"/>
                <a:cs typeface="Arial"/>
              </a:rPr>
              <a:t>or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https://www.accarenthealth.com</a:t>
            </a:r>
            <a:r>
              <a:rPr lang="en-US" sz="1600" b="1">
                <a:solidFill>
                  <a:srgbClr val="0D5257"/>
                </a:solidFill>
                <a:latin typeface="Franklin Gothic Book"/>
                <a:cs typeface="Arial"/>
              </a:rPr>
              <a:t> </a:t>
            </a:r>
            <a:r>
              <a:rPr lang="en-US" sz="1600">
                <a:solidFill>
                  <a:prstClr val="black"/>
                </a:solidFill>
                <a:latin typeface="Franklin Gothic Book"/>
                <a:cs typeface="Arial"/>
              </a:rPr>
              <a:t>to learn more </a:t>
            </a:r>
            <a:endParaRPr lang="en-US" sz="1600" b="1">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77DBC0D2-B463-3728-37C0-2253827CE8FF}"/>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A895BC5-288A-5EA3-68D1-DAE71F0FF084}"/>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logo for a health company&#10;&#10;Description automatically generated">
            <a:extLst>
              <a:ext uri="{FF2B5EF4-FFF2-40B4-BE49-F238E27FC236}">
                <a16:creationId xmlns:a16="http://schemas.microsoft.com/office/drawing/2014/main" id="{426691B0-AC14-7B12-B33B-AC2FEC8C3B6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279" t="22572" r="12369" b="19811"/>
          <a:stretch>
            <a:fillRect/>
          </a:stretch>
        </p:blipFill>
        <p:spPr>
          <a:xfrm>
            <a:off x="7976937" y="469849"/>
            <a:ext cx="1407696" cy="618422"/>
          </a:xfrm>
          <a:prstGeom prst="rect">
            <a:avLst/>
          </a:prstGeom>
        </p:spPr>
      </p:pic>
    </p:spTree>
    <p:extLst>
      <p:ext uri="{BB962C8B-B14F-4D97-AF65-F5344CB8AC3E}">
        <p14:creationId xmlns:p14="http://schemas.microsoft.com/office/powerpoint/2010/main" val="2070521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7BCCD-7CEB-0FD7-4304-218FD61AB0E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D66178A-204A-FB00-E277-9C25D643F78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A7ADBF0-70C2-A953-7776-6FB1D49DC935}"/>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Surgery Recovery Program - Goldfinch Health</a:t>
            </a:r>
          </a:p>
        </p:txBody>
      </p:sp>
      <p:sp>
        <p:nvSpPr>
          <p:cNvPr id="12" name="TextBox 11">
            <a:extLst>
              <a:ext uri="{FF2B5EF4-FFF2-40B4-BE49-F238E27FC236}">
                <a16:creationId xmlns:a16="http://schemas.microsoft.com/office/drawing/2014/main" id="{CEB1E9D8-8B45-9C1F-C1D3-5D980D78CD29}"/>
              </a:ext>
            </a:extLst>
          </p:cNvPr>
          <p:cNvSpPr txBox="1"/>
          <p:nvPr/>
        </p:nvSpPr>
        <p:spPr>
          <a:xfrm>
            <a:off x="347551" y="1374773"/>
            <a:ext cx="5748450" cy="48628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Goldfinch Health</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Goldfinch Health is surgical recovery program available to employees enrolled in either of the IBC medical plans at </a:t>
            </a:r>
            <a:r>
              <a:rPr lang="en-US" sz="1600" b="1">
                <a:solidFill>
                  <a:srgbClr val="0D5257"/>
                </a:solidFill>
                <a:latin typeface="Franklin Gothic Book"/>
                <a:cs typeface="Arial"/>
              </a:rPr>
              <a:t>no cost</a:t>
            </a:r>
            <a:endParaRPr lang="en-US" sz="1600">
              <a:solidFill>
                <a:srgbClr val="0D5257"/>
              </a:solidFill>
              <a:latin typeface="Franklin Gothic Book"/>
              <a:cs typeface="Arial"/>
            </a:endParaRP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If you or family member need surgery, Goldfinch Health provides access to nurse navigators who provide personalized guidance before, during, and after your procedure</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The Goldfinch team can help you to: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Understand your options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Connect you with high-quality surgical facilities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Share recovery strategies that are proven to reduce pain, speed healing, and minimize the need for opioids</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learn more,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goldfinchhealth.com </a:t>
            </a:r>
            <a:endParaRPr lang="en-US" sz="1600" b="1">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07F13F0C-3037-A75A-5987-03BD5F2B7EF5}"/>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62590AC-F1FF-7742-1D8C-7512EF08B09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7E6250A1-978E-3194-80A6-0D5719F2C056}"/>
              </a:ext>
            </a:extLst>
          </p:cNvPr>
          <p:cNvPicPr>
            <a:picLocks noChangeAspect="1"/>
          </p:cNvPicPr>
          <p:nvPr/>
        </p:nvPicPr>
        <p:blipFill>
          <a:blip r:embed="rId4"/>
          <a:stretch>
            <a:fillRect/>
          </a:stretch>
        </p:blipFill>
        <p:spPr>
          <a:xfrm>
            <a:off x="8622502" y="490293"/>
            <a:ext cx="857362" cy="534699"/>
          </a:xfrm>
          <a:prstGeom prst="rect">
            <a:avLst/>
          </a:prstGeom>
        </p:spPr>
      </p:pic>
      <p:pic>
        <p:nvPicPr>
          <p:cNvPr id="9" name="Picture 8" descr="Surgeon using digital tablet in operating room">
            <a:extLst>
              <a:ext uri="{FF2B5EF4-FFF2-40B4-BE49-F238E27FC236}">
                <a16:creationId xmlns:a16="http://schemas.microsoft.com/office/drawing/2014/main" id="{6CFB825B-A26C-5285-B974-A1C178B418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4372" y="1770316"/>
            <a:ext cx="4973622" cy="3317367"/>
          </a:xfrm>
          <a:prstGeom prst="rect">
            <a:avLst/>
          </a:prstGeom>
        </p:spPr>
      </p:pic>
    </p:spTree>
    <p:extLst>
      <p:ext uri="{BB962C8B-B14F-4D97-AF65-F5344CB8AC3E}">
        <p14:creationId xmlns:p14="http://schemas.microsoft.com/office/powerpoint/2010/main" val="519600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CD6FC-F362-CD38-AE8D-62247577F946}"/>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C894D38-3837-0167-2303-C4B0C6EA2AC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6B829B6-F8FD-E359-7CEA-5AB56F40340B}"/>
              </a:ext>
            </a:extLst>
          </p:cNvPr>
          <p:cNvSpPr txBox="1"/>
          <p:nvPr/>
        </p:nvSpPr>
        <p:spPr>
          <a:xfrm>
            <a:off x="419045" y="469849"/>
            <a:ext cx="8472292"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Dental Benefits </a:t>
            </a:r>
          </a:p>
        </p:txBody>
      </p:sp>
      <p:pic>
        <p:nvPicPr>
          <p:cNvPr id="7" name="Picture 6" descr="About Devereux - Devereux Advanced Behavioral Health">
            <a:extLst>
              <a:ext uri="{FF2B5EF4-FFF2-40B4-BE49-F238E27FC236}">
                <a16:creationId xmlns:a16="http://schemas.microsoft.com/office/drawing/2014/main" id="{79E3C482-95FD-697C-E785-7E44D6EA4CA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E69B79ED-8359-181C-162A-4A0148C8BC4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descr="Tooth and a dental mirror">
            <a:extLst>
              <a:ext uri="{FF2B5EF4-FFF2-40B4-BE49-F238E27FC236}">
                <a16:creationId xmlns:a16="http://schemas.microsoft.com/office/drawing/2014/main" id="{A4F53FBD-0A08-4734-69A6-D9215E6453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1223" y="1209910"/>
            <a:ext cx="7449553" cy="4966369"/>
          </a:xfrm>
          <a:prstGeom prst="rect">
            <a:avLst/>
          </a:prstGeom>
        </p:spPr>
      </p:pic>
    </p:spTree>
    <p:extLst>
      <p:ext uri="{BB962C8B-B14F-4D97-AF65-F5344CB8AC3E}">
        <p14:creationId xmlns:p14="http://schemas.microsoft.com/office/powerpoint/2010/main" val="319988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99BD0-5582-6E72-FA4C-17BA09E9778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02D2FF4-74F1-E706-35F3-CD90193FA46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F2A06AB-3E43-C83F-8C55-76B91E267008}"/>
              </a:ext>
            </a:extLst>
          </p:cNvPr>
          <p:cNvSpPr txBox="1"/>
          <p:nvPr/>
        </p:nvSpPr>
        <p:spPr>
          <a:xfrm>
            <a:off x="347549" y="56357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Dental Plan Types</a:t>
            </a:r>
          </a:p>
        </p:txBody>
      </p:sp>
      <p:sp>
        <p:nvSpPr>
          <p:cNvPr id="12" name="TextBox 11">
            <a:extLst>
              <a:ext uri="{FF2B5EF4-FFF2-40B4-BE49-F238E27FC236}">
                <a16:creationId xmlns:a16="http://schemas.microsoft.com/office/drawing/2014/main" id="{DC693278-64CB-CC30-5C75-A5F8DD041A7F}"/>
              </a:ext>
            </a:extLst>
          </p:cNvPr>
          <p:cNvSpPr txBox="1"/>
          <p:nvPr/>
        </p:nvSpPr>
        <p:spPr>
          <a:xfrm>
            <a:off x="412955" y="1563012"/>
            <a:ext cx="11431495" cy="11541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spcBef>
                <a:spcPts val="600"/>
              </a:spcBef>
              <a:spcAft>
                <a:spcPts val="600"/>
              </a:spcAft>
              <a:buClr>
                <a:srgbClr val="0D5257"/>
              </a:buClr>
              <a:buSzPct val="100000"/>
              <a:buFont typeface="Wingdings" panose="05000000000000000000" pitchFamily="2" charset="2"/>
              <a:buChar char="§"/>
              <a:tabLst/>
              <a:defRPr/>
            </a:pPr>
            <a:r>
              <a:rPr lang="en-US" sz="1600">
                <a:latin typeface="Franklin Gothic Book"/>
              </a:rPr>
              <a:t>Devereux employees have the option to enroll in either of the two DPPO plans, DDPO Plan A and DPPO Plan B, or the DHMO plan administered by </a:t>
            </a:r>
            <a:r>
              <a:rPr lang="en-US" sz="1600" b="1">
                <a:solidFill>
                  <a:srgbClr val="0D5257"/>
                </a:solidFill>
                <a:latin typeface="Franklin Gothic Book"/>
              </a:rPr>
              <a:t>Cigna</a:t>
            </a:r>
            <a:r>
              <a:rPr lang="en-US" sz="1600">
                <a:latin typeface="Franklin Gothic Book"/>
              </a:rPr>
              <a:t>. </a:t>
            </a:r>
            <a:endParaRPr kumimoji="0" lang="en-US" sz="1600" i="0" strike="noStrike" kern="1200" cap="none" spc="0" normalizeH="0" baseline="0" noProof="0">
              <a:ln>
                <a:noFill/>
              </a:ln>
              <a:effectLst/>
              <a:uLnTx/>
              <a:uFillTx/>
              <a:latin typeface="Franklin Gothic Book"/>
              <a:ea typeface="+mn-ea"/>
              <a:cs typeface="+mn-cs"/>
            </a:endParaRPr>
          </a:p>
          <a:p>
            <a:pPr marL="1200150" lvl="2" indent="-285750">
              <a:buClr>
                <a:srgbClr val="0D5257"/>
              </a:buClr>
              <a:buFont typeface="Courier New" panose="02070309020205020404" pitchFamily="49" charset="0"/>
              <a:buChar char="o"/>
              <a:defRPr/>
            </a:pPr>
            <a:endParaRPr kumimoji="0" lang="en-US" sz="1600" i="0" strike="noStrike" kern="1200" cap="none" spc="0" normalizeH="0" baseline="0" noProof="0">
              <a:ln>
                <a:noFill/>
              </a:ln>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C67A93A5-37BC-BC7F-C94E-4CF08C11B20A}"/>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8DC9EA5-05E9-1B8B-46FE-A8E71FCCAB1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58BC6C95-5133-C330-61C1-D36CE36C99B1}"/>
              </a:ext>
            </a:extLst>
          </p:cNvPr>
          <p:cNvSpPr txBox="1"/>
          <p:nvPr/>
        </p:nvSpPr>
        <p:spPr>
          <a:xfrm>
            <a:off x="627647" y="2140093"/>
            <a:ext cx="10936706" cy="338554"/>
          </a:xfrm>
          <a:prstGeom prst="rect">
            <a:avLst/>
          </a:prstGeom>
          <a:noFill/>
        </p:spPr>
        <p:txBody>
          <a:bodyPr wrap="square" rtlCol="0">
            <a:spAutoFit/>
          </a:bodyPr>
          <a:lstStyle/>
          <a:p>
            <a:pPr algn="ctr"/>
            <a:r>
              <a:rPr lang="en-US" sz="1600" b="1" u="sng">
                <a:solidFill>
                  <a:srgbClr val="0D5257"/>
                </a:solidFill>
                <a:latin typeface="Franklin Gothic Book" panose="020B0503020102020204" pitchFamily="34" charset="0"/>
              </a:rPr>
              <a:t>DPPO vs. DHMO</a:t>
            </a:r>
          </a:p>
        </p:txBody>
      </p:sp>
      <p:graphicFrame>
        <p:nvGraphicFramePr>
          <p:cNvPr id="10" name="Table 9">
            <a:extLst>
              <a:ext uri="{FF2B5EF4-FFF2-40B4-BE49-F238E27FC236}">
                <a16:creationId xmlns:a16="http://schemas.microsoft.com/office/drawing/2014/main" id="{AE8728F4-DCB0-8BCE-2017-282E0E0A98B5}"/>
              </a:ext>
            </a:extLst>
          </p:cNvPr>
          <p:cNvGraphicFramePr>
            <a:graphicFrameLocks noGrp="1"/>
          </p:cNvGraphicFramePr>
          <p:nvPr/>
        </p:nvGraphicFramePr>
        <p:xfrm>
          <a:off x="1023257" y="2674719"/>
          <a:ext cx="10047514" cy="2169160"/>
        </p:xfrm>
        <a:graphic>
          <a:graphicData uri="http://schemas.openxmlformats.org/drawingml/2006/table">
            <a:tbl>
              <a:tblPr firstRow="1" bandRow="1">
                <a:tableStyleId>{5C22544A-7EE6-4342-B048-85BDC9FD1C3A}</a:tableStyleId>
              </a:tblPr>
              <a:tblGrid>
                <a:gridCol w="5023757">
                  <a:extLst>
                    <a:ext uri="{9D8B030D-6E8A-4147-A177-3AD203B41FA5}">
                      <a16:colId xmlns:a16="http://schemas.microsoft.com/office/drawing/2014/main" val="1247219701"/>
                    </a:ext>
                  </a:extLst>
                </a:gridCol>
                <a:gridCol w="5023757">
                  <a:extLst>
                    <a:ext uri="{9D8B030D-6E8A-4147-A177-3AD203B41FA5}">
                      <a16:colId xmlns:a16="http://schemas.microsoft.com/office/drawing/2014/main" val="1447744592"/>
                    </a:ext>
                  </a:extLst>
                </a:gridCol>
              </a:tblGrid>
              <a:tr h="370840">
                <a:tc>
                  <a:txBody>
                    <a:bodyPr/>
                    <a:lstStyle/>
                    <a:p>
                      <a:pPr algn="ctr"/>
                      <a:r>
                        <a:rPr lang="en-US" sz="1600">
                          <a:latin typeface="Franklin Gothic Book" panose="020B0503020102020204" pitchFamily="34" charset="0"/>
                        </a:rPr>
                        <a:t>DPPO</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DHMO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3858433684"/>
                  </a:ext>
                </a:extLst>
              </a:tr>
              <a:tr h="370840">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Employees have the flexibility to see dentists anywhere, both in and out-of-network</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Higher premiums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Deductibles and Annual Maximums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Services are covered at a percentage (e.g., fillings are covered at 80%, and you pay the remaining 20%)</a:t>
                      </a:r>
                    </a:p>
                    <a:p>
                      <a:pPr marL="285750" indent="-285750">
                        <a:buClr>
                          <a:srgbClr val="0D5257"/>
                        </a:buClr>
                        <a:buFont typeface="Wingdings" panose="05000000000000000000" pitchFamily="2" charset="2"/>
                        <a:buChar char="§"/>
                      </a:pPr>
                      <a:endParaRPr lang="en-US" sz="160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Employees must choose a primary dentist within the Cigna network</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Once a primary dentist is selected, they will coordinate any referrals to specialists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Lower premiums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No Deductibles or Annual Maximums</a:t>
                      </a:r>
                    </a:p>
                    <a:p>
                      <a:endParaRPr lang="en-US" sz="160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17516164"/>
                  </a:ext>
                </a:extLst>
              </a:tr>
            </a:tbl>
          </a:graphicData>
        </a:graphic>
      </p:graphicFrame>
      <p:pic>
        <p:nvPicPr>
          <p:cNvPr id="4" name="Picture 3" descr="A logo with a tree and text&#10;&#10;Description automatically generated">
            <a:extLst>
              <a:ext uri="{FF2B5EF4-FFF2-40B4-BE49-F238E27FC236}">
                <a16:creationId xmlns:a16="http://schemas.microsoft.com/office/drawing/2014/main" id="{5D8A2AF1-6927-B772-6455-3EB3F5D797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0412" y="330118"/>
            <a:ext cx="1459450" cy="788628"/>
          </a:xfrm>
          <a:prstGeom prst="rect">
            <a:avLst/>
          </a:prstGeom>
        </p:spPr>
      </p:pic>
    </p:spTree>
    <p:extLst>
      <p:ext uri="{BB962C8B-B14F-4D97-AF65-F5344CB8AC3E}">
        <p14:creationId xmlns:p14="http://schemas.microsoft.com/office/powerpoint/2010/main" val="3871045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1160C-3D05-8B7A-0A94-BD36387D429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7029B38-2019-73FE-DD34-45AF37EC2A88}"/>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3FA96C1-1D05-B708-2C5E-840284BB9ED9}"/>
              </a:ext>
            </a:extLst>
          </p:cNvPr>
          <p:cNvSpPr txBox="1"/>
          <p:nvPr/>
        </p:nvSpPr>
        <p:spPr>
          <a:xfrm>
            <a:off x="331304" y="535670"/>
            <a:ext cx="3798244"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Dental Plan Options</a:t>
            </a:r>
          </a:p>
        </p:txBody>
      </p:sp>
      <p:pic>
        <p:nvPicPr>
          <p:cNvPr id="7" name="Picture 6" descr="About Devereux - Devereux Advanced Behavioral Health">
            <a:extLst>
              <a:ext uri="{FF2B5EF4-FFF2-40B4-BE49-F238E27FC236}">
                <a16:creationId xmlns:a16="http://schemas.microsoft.com/office/drawing/2014/main" id="{F92A4F2D-DB44-C437-6214-A0789210ED04}"/>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CD8A7A05-FEFF-AC3E-3E3B-EE9D6BD6C269}"/>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descr="A logo with a tree and text&#10;&#10;Description automatically generated">
            <a:extLst>
              <a:ext uri="{FF2B5EF4-FFF2-40B4-BE49-F238E27FC236}">
                <a16:creationId xmlns:a16="http://schemas.microsoft.com/office/drawing/2014/main" id="{AF0CA790-1B0B-5412-5E65-83BF6B9A99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graphicFrame>
        <p:nvGraphicFramePr>
          <p:cNvPr id="10" name="Table 9">
            <a:extLst>
              <a:ext uri="{FF2B5EF4-FFF2-40B4-BE49-F238E27FC236}">
                <a16:creationId xmlns:a16="http://schemas.microsoft.com/office/drawing/2014/main" id="{668F206A-DCE7-0373-5425-A91A66446F56}"/>
              </a:ext>
            </a:extLst>
          </p:cNvPr>
          <p:cNvGraphicFramePr>
            <a:graphicFrameLocks noGrp="1"/>
          </p:cNvGraphicFramePr>
          <p:nvPr>
            <p:extLst>
              <p:ext uri="{D42A27DB-BD31-4B8C-83A1-F6EECF244321}">
                <p14:modId xmlns:p14="http://schemas.microsoft.com/office/powerpoint/2010/main" val="417703095"/>
              </p:ext>
            </p:extLst>
          </p:nvPr>
        </p:nvGraphicFramePr>
        <p:xfrm>
          <a:off x="412955" y="1343712"/>
          <a:ext cx="11092542" cy="4825993"/>
        </p:xfrm>
        <a:graphic>
          <a:graphicData uri="http://schemas.openxmlformats.org/drawingml/2006/table">
            <a:tbl>
              <a:tblPr/>
              <a:tblGrid>
                <a:gridCol w="4253320">
                  <a:extLst>
                    <a:ext uri="{9D8B030D-6E8A-4147-A177-3AD203B41FA5}">
                      <a16:colId xmlns:a16="http://schemas.microsoft.com/office/drawing/2014/main" val="2263884041"/>
                    </a:ext>
                  </a:extLst>
                </a:gridCol>
                <a:gridCol w="1178210">
                  <a:extLst>
                    <a:ext uri="{9D8B030D-6E8A-4147-A177-3AD203B41FA5}">
                      <a16:colId xmlns:a16="http://schemas.microsoft.com/office/drawing/2014/main" val="4263342459"/>
                    </a:ext>
                  </a:extLst>
                </a:gridCol>
                <a:gridCol w="1411042">
                  <a:extLst>
                    <a:ext uri="{9D8B030D-6E8A-4147-A177-3AD203B41FA5}">
                      <a16:colId xmlns:a16="http://schemas.microsoft.com/office/drawing/2014/main" val="1936163742"/>
                    </a:ext>
                  </a:extLst>
                </a:gridCol>
                <a:gridCol w="1034571">
                  <a:extLst>
                    <a:ext uri="{9D8B030D-6E8A-4147-A177-3AD203B41FA5}">
                      <a16:colId xmlns:a16="http://schemas.microsoft.com/office/drawing/2014/main" val="1087704568"/>
                    </a:ext>
                  </a:extLst>
                </a:gridCol>
                <a:gridCol w="1507801">
                  <a:extLst>
                    <a:ext uri="{9D8B030D-6E8A-4147-A177-3AD203B41FA5}">
                      <a16:colId xmlns:a16="http://schemas.microsoft.com/office/drawing/2014/main" val="1193545439"/>
                    </a:ext>
                  </a:extLst>
                </a:gridCol>
                <a:gridCol w="1707598">
                  <a:extLst>
                    <a:ext uri="{9D8B030D-6E8A-4147-A177-3AD203B41FA5}">
                      <a16:colId xmlns:a16="http://schemas.microsoft.com/office/drawing/2014/main" val="629846981"/>
                    </a:ext>
                  </a:extLst>
                </a:gridCol>
              </a:tblGrid>
              <a:tr h="310622">
                <a:tc>
                  <a:txBody>
                    <a:bodyPr/>
                    <a:lstStyle/>
                    <a:p>
                      <a:pPr marR="40640" indent="0" algn="l" rtl="0">
                        <a:lnSpc>
                          <a:spcPct val="119000"/>
                        </a:lnSpc>
                        <a:spcBef>
                          <a:spcPts val="0"/>
                        </a:spcBef>
                        <a:spcAft>
                          <a:spcPts val="0"/>
                        </a:spcAft>
                      </a:pPr>
                      <a:r>
                        <a:rPr lang="en-US" sz="1600" kern="1400" cap="all">
                          <a:ln>
                            <a:noFill/>
                          </a:ln>
                          <a:solidFill>
                            <a:srgbClr val="0D5257"/>
                          </a:solidFill>
                          <a:effectLst/>
                          <a:latin typeface="Franklin Gothic Book" panose="020B0503020102020204" pitchFamily="34" charset="0"/>
                        </a:rPr>
                        <a:t>Dental plans</a:t>
                      </a:r>
                      <a:endParaRPr lang="en-US" sz="1050" kern="1400">
                        <a:ln>
                          <a:noFill/>
                        </a:ln>
                        <a:solidFill>
                          <a:srgbClr val="0D5257"/>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gridSpan="2">
                  <a:txBody>
                    <a:bodyPr/>
                    <a:lstStyle/>
                    <a:p>
                      <a:pPr marR="40640" indent="0" algn="ctr" rtl="0">
                        <a:lnSpc>
                          <a:spcPct val="119000"/>
                        </a:lnSpc>
                        <a:spcBef>
                          <a:spcPts val="0"/>
                        </a:spcBef>
                        <a:spcAft>
                          <a:spcPts val="0"/>
                        </a:spcAft>
                      </a:pPr>
                      <a:r>
                        <a:rPr lang="en-US" sz="1600" kern="1400" cap="all">
                          <a:ln>
                            <a:noFill/>
                          </a:ln>
                          <a:solidFill>
                            <a:srgbClr val="0D5257"/>
                          </a:solidFill>
                          <a:effectLst/>
                          <a:latin typeface="Franklin Gothic Book"/>
                        </a:rPr>
                        <a:t>PPO plan A </a:t>
                      </a:r>
                      <a:endParaRPr lang="en-US" sz="1050" kern="1400">
                        <a:ln>
                          <a:noFill/>
                        </a:ln>
                        <a:solidFill>
                          <a:srgbClr val="0D5257"/>
                        </a:solidFill>
                        <a:effectLst/>
                        <a:latin typeface="Franklin Gothic Book" panose="020B0503020102020204" pitchFamily="34" charset="0"/>
                      </a:endParaRPr>
                    </a:p>
                  </a:txBody>
                  <a:tcPr marL="8496" marR="8496" marT="8496"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600" kern="1400" cap="all">
                          <a:ln>
                            <a:noFill/>
                          </a:ln>
                          <a:solidFill>
                            <a:srgbClr val="0D5257"/>
                          </a:solidFill>
                          <a:effectLst/>
                          <a:latin typeface="Franklin Gothic Book"/>
                        </a:rPr>
                        <a:t>PPO plan B  </a:t>
                      </a:r>
                      <a:endParaRPr lang="en-US" sz="1050" kern="1400">
                        <a:ln>
                          <a:noFill/>
                        </a:ln>
                        <a:solidFill>
                          <a:srgbClr val="0D5257"/>
                        </a:solidFill>
                        <a:effectLst/>
                        <a:latin typeface="Franklin Gothic Book" panose="020B0503020102020204" pitchFamily="34" charset="0"/>
                      </a:endParaRPr>
                    </a:p>
                  </a:txBody>
                  <a:tcPr marL="8496" marR="8496" marT="8496"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a:txBody>
                    <a:bodyPr/>
                    <a:lstStyle/>
                    <a:p>
                      <a:pPr marR="40640" indent="0" algn="ctr" rtl="0">
                        <a:lnSpc>
                          <a:spcPct val="119000"/>
                        </a:lnSpc>
                        <a:spcBef>
                          <a:spcPts val="0"/>
                        </a:spcBef>
                        <a:spcAft>
                          <a:spcPts val="0"/>
                        </a:spcAft>
                      </a:pPr>
                      <a:r>
                        <a:rPr lang="en-US" sz="1600" kern="1400" cap="all">
                          <a:ln>
                            <a:noFill/>
                          </a:ln>
                          <a:solidFill>
                            <a:srgbClr val="0D5257"/>
                          </a:solidFill>
                          <a:effectLst/>
                          <a:latin typeface="Franklin Gothic Book"/>
                        </a:rPr>
                        <a:t> Dhmo</a:t>
                      </a:r>
                      <a:endParaRPr lang="en-US" sz="1050" kern="1400">
                        <a:ln>
                          <a:noFill/>
                        </a:ln>
                        <a:solidFill>
                          <a:srgbClr val="0D5257"/>
                        </a:solidFill>
                        <a:effectLst/>
                        <a:latin typeface="Franklin Gothic Book"/>
                      </a:endParaRPr>
                    </a:p>
                  </a:txBody>
                  <a:tcPr marL="8496" marR="8496" marT="8496"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437251810"/>
                  </a:ext>
                </a:extLst>
              </a:tr>
              <a:tr h="360593">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NETWORK</a:t>
                      </a:r>
                      <a:endParaRPr lang="en-US" sz="1200" b="1" kern="1400">
                        <a:ln>
                          <a:noFill/>
                        </a:ln>
                        <a:solidFill>
                          <a:srgbClr val="EB1D36"/>
                        </a:solidFill>
                        <a:effectLst/>
                        <a:latin typeface="Franklin Gothic Book"/>
                      </a:endParaRPr>
                    </a:p>
                  </a:txBody>
                  <a:tcPr marL="32624" marR="32624" marT="0" marB="0" anchor="ctr">
                    <a:lnL w="12700" cap="flat" cmpd="sng" algn="ctr">
                      <a:solidFill>
                        <a:schemeClr val="tx1"/>
                      </a:solidFill>
                      <a:prstDash val="solid"/>
                      <a:round/>
                      <a:headEnd type="none" w="med" len="med"/>
                      <a:tailEnd type="none" w="med" len="med"/>
                    </a:lnL>
                    <a:lnR>
                      <a:noFill/>
                    </a:lnR>
                    <a:lnT>
                      <a:noFill/>
                    </a:lnT>
                    <a:lnB>
                      <a:noFill/>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Advantage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Providers</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Premier Providers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&amp; out-of-network</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Advantage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Providers</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Premier Providers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&amp; out-of-network</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IN-NETWORK ONLY</a:t>
                      </a:r>
                      <a:endParaRPr lang="en-US" sz="1200" b="1"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a:noFill/>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3451322997"/>
                  </a:ext>
                </a:extLst>
              </a:tr>
              <a:tr h="274395">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panose="020B0503020102020204" pitchFamily="34" charset="0"/>
                        </a:rPr>
                        <a:t>Calendar year deductible </a:t>
                      </a:r>
                      <a:r>
                        <a:rPr lang="en-US" sz="1050" b="1" kern="1400">
                          <a:ln>
                            <a:noFill/>
                          </a:ln>
                          <a:solidFill>
                            <a:srgbClr val="333333"/>
                          </a:solidFill>
                          <a:effectLst/>
                          <a:latin typeface="Franklin Gothic Book" panose="020B0503020102020204" pitchFamily="34" charset="0"/>
                        </a:rPr>
                        <a:t>(Individual/Family)</a:t>
                      </a:r>
                      <a:endParaRPr lang="en-US" sz="1050" b="1"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a:noFill/>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$50 / $150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$75 / $225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No deductible</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3843117962"/>
                  </a:ext>
                </a:extLst>
              </a:tr>
              <a:tr h="437539">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Calendar Year Maximum </a:t>
                      </a:r>
                      <a:r>
                        <a:rPr lang="en-US" sz="1050" b="1" kern="1400">
                          <a:ln>
                            <a:noFill/>
                          </a:ln>
                          <a:solidFill>
                            <a:srgbClr val="333333"/>
                          </a:solidFill>
                          <a:effectLst/>
                          <a:latin typeface="Franklin Gothic Book"/>
                        </a:rPr>
                        <a:t>(Per patient)</a:t>
                      </a:r>
                      <a:endParaRPr lang="en-US" sz="1050" b="1" kern="1400">
                        <a:ln>
                          <a:noFill/>
                        </a:ln>
                        <a:solidFill>
                          <a:srgbClr val="EB1D36"/>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$2,000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 </a:t>
                      </a:r>
                      <a:endParaRPr lang="en-US" sz="1050" kern="1400">
                        <a:ln>
                          <a:noFill/>
                        </a:ln>
                        <a:solidFill>
                          <a:srgbClr val="EB1D36"/>
                        </a:solidFill>
                        <a:effectLst/>
                        <a:latin typeface="Franklin Gothic Book" panose="020B0503020102020204" pitchFamily="34" charset="0"/>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$2,000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 </a:t>
                      </a:r>
                      <a:endParaRPr lang="en-US" sz="1050" kern="1400">
                        <a:ln>
                          <a:noFill/>
                        </a:ln>
                        <a:solidFill>
                          <a:srgbClr val="EB1D36"/>
                        </a:solidFill>
                        <a:effectLst/>
                        <a:latin typeface="Franklin Gothic Book" panose="020B0503020102020204" pitchFamily="34" charset="0"/>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No yearly maximum</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1250741615"/>
                  </a:ext>
                </a:extLst>
              </a:tr>
              <a:tr h="744102">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panose="020B0503020102020204" pitchFamily="34" charset="0"/>
                        </a:rPr>
                        <a:t>Preventive &amp; Diagnostic Services</a:t>
                      </a:r>
                      <a:endParaRPr lang="en-US" sz="1050" b="1"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b="1" kern="1400">
                          <a:ln>
                            <a:noFill/>
                          </a:ln>
                          <a:solidFill>
                            <a:srgbClr val="333333"/>
                          </a:solidFill>
                          <a:effectLst/>
                          <a:latin typeface="Franklin Gothic Book" panose="020B0503020102020204" pitchFamily="34" charset="0"/>
                        </a:rPr>
                        <a:t>Exams, Cleanings, Bitewing X-rays (each twice in a calendar year)</a:t>
                      </a:r>
                      <a:endParaRPr lang="en-US" sz="1050" b="1"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b="1" kern="1400">
                          <a:ln>
                            <a:noFill/>
                          </a:ln>
                          <a:solidFill>
                            <a:srgbClr val="333333"/>
                          </a:solidFill>
                          <a:effectLst/>
                          <a:latin typeface="Franklin Gothic Book" panose="020B0503020102020204" pitchFamily="34" charset="0"/>
                        </a:rPr>
                        <a:t>Fluoride Treatment (once in a calendar year, children to age 19)</a:t>
                      </a:r>
                      <a:endParaRPr lang="en-US" sz="1050" b="1"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100% covered</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3382673905"/>
                  </a:ext>
                </a:extLst>
              </a:tr>
              <a:tr h="594708">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Basic Services </a:t>
                      </a:r>
                      <a:endParaRPr lang="en-US" sz="1050" b="1"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b="1" kern="1400">
                          <a:ln>
                            <a:noFill/>
                          </a:ln>
                          <a:solidFill>
                            <a:srgbClr val="333333"/>
                          </a:solidFill>
                          <a:effectLst/>
                          <a:latin typeface="Franklin Gothic Book"/>
                        </a:rPr>
                        <a:t>Fillings, Extractions, Endodontics (root canal), Periodontics, Oral Surgery </a:t>
                      </a:r>
                      <a:endParaRPr lang="en-US" sz="1050" b="1"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b="1" kern="1400">
                          <a:ln>
                            <a:noFill/>
                          </a:ln>
                          <a:solidFill>
                            <a:srgbClr val="333333"/>
                          </a:solidFill>
                          <a:effectLst/>
                          <a:latin typeface="Franklin Gothic Book"/>
                        </a:rPr>
                        <a:t>Sealants</a:t>
                      </a:r>
                      <a:endParaRPr lang="en-US" sz="1050" b="1" kern="1400">
                        <a:ln>
                          <a:noFill/>
                        </a:ln>
                        <a:solidFill>
                          <a:srgbClr val="EB1D36"/>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 </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Plan pays 70%</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600"/>
                        </a:spcAft>
                      </a:pPr>
                      <a:r>
                        <a:rPr lang="en-US" sz="1050" kern="1400">
                          <a:ln>
                            <a:noFill/>
                          </a:ln>
                          <a:solidFill>
                            <a:srgbClr val="000000"/>
                          </a:solidFill>
                          <a:effectLst/>
                          <a:latin typeface="Franklin Gothic Book" panose="020B0503020102020204" pitchFamily="34" charset="0"/>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 </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Plan pays 50%</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600"/>
                        </a:spcAft>
                      </a:pPr>
                      <a:r>
                        <a:rPr lang="en-US" sz="1050" kern="1400">
                          <a:ln>
                            <a:noFill/>
                          </a:ln>
                          <a:solidFill>
                            <a:srgbClr val="000000"/>
                          </a:solidFill>
                          <a:effectLst/>
                          <a:latin typeface="Franklin Gothic Book" panose="020B0503020102020204" pitchFamily="34" charset="0"/>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Plan pays 90%</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959521272"/>
                  </a:ext>
                </a:extLst>
              </a:tr>
              <a:tr h="445317">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panose="020B0503020102020204" pitchFamily="34" charset="0"/>
                        </a:rPr>
                        <a:t>Major Services </a:t>
                      </a:r>
                      <a:endParaRPr lang="en-US" sz="1050" b="1"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b="1" kern="1400">
                          <a:ln>
                            <a:noFill/>
                          </a:ln>
                          <a:solidFill>
                            <a:srgbClr val="333333"/>
                          </a:solidFill>
                          <a:effectLst/>
                          <a:latin typeface="Franklin Gothic Book" panose="020B0503020102020204" pitchFamily="34" charset="0"/>
                        </a:rPr>
                        <a:t>Crowns, Gold Restorations, Bridgework, Full and Partial Dentures</a:t>
                      </a:r>
                      <a:endParaRPr lang="en-US" sz="1050" b="1"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60%</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Plan pays 60%</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3802363274"/>
                  </a:ext>
                </a:extLst>
              </a:tr>
              <a:tr h="320597">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Orthodontia </a:t>
                      </a:r>
                      <a:r>
                        <a:rPr lang="en-US" sz="1050" b="1" kern="1400" cap="all">
                          <a:ln>
                            <a:noFill/>
                          </a:ln>
                          <a:solidFill>
                            <a:srgbClr val="000000"/>
                          </a:solidFill>
                          <a:effectLst/>
                          <a:latin typeface="Franklin Gothic Book"/>
                        </a:rPr>
                        <a:t>Benefits </a:t>
                      </a:r>
                      <a:r>
                        <a:rPr lang="en-US" sz="1050" b="1" kern="1400" cap="all">
                          <a:ln>
                            <a:noFill/>
                          </a:ln>
                          <a:solidFill>
                            <a:srgbClr val="0D5257"/>
                          </a:solidFill>
                          <a:effectLst/>
                          <a:latin typeface="Franklin Gothic Book"/>
                        </a:rPr>
                        <a:t>(CHILDREN UP TO AGE 19)</a:t>
                      </a:r>
                      <a:endParaRPr lang="en-US" sz="1050" b="1" kern="1400">
                        <a:ln>
                          <a:noFill/>
                        </a:ln>
                        <a:solidFill>
                          <a:srgbClr val="0D5257"/>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050" kern="1400" noProof="0">
                          <a:ln>
                            <a:noFill/>
                          </a:ln>
                          <a:solidFill>
                            <a:srgbClr val="333333"/>
                          </a:solidFill>
                          <a:effectLst/>
                          <a:latin typeface="Franklin Gothic Book"/>
                        </a:rPr>
                        <a:t>Separate</a:t>
                      </a:r>
                      <a:r>
                        <a:rPr lang="fr-FR" sz="1050" kern="1400">
                          <a:ln>
                            <a:noFill/>
                          </a:ln>
                          <a:solidFill>
                            <a:srgbClr val="333333"/>
                          </a:solidFill>
                          <a:effectLst/>
                          <a:latin typeface="Franklin Gothic Book"/>
                        </a:rPr>
                        <a:t> </a:t>
                      </a:r>
                      <a:r>
                        <a:rPr lang="en-US" sz="1050" kern="1400" noProof="1">
                          <a:ln>
                            <a:noFill/>
                          </a:ln>
                          <a:solidFill>
                            <a:srgbClr val="333333"/>
                          </a:solidFill>
                          <a:effectLst/>
                          <a:latin typeface="Franklin Gothic Book"/>
                        </a:rPr>
                        <a:t>Deductible</a:t>
                      </a:r>
                      <a:r>
                        <a:rPr lang="fr-FR" sz="1050" kern="1400">
                          <a:ln>
                            <a:noFill/>
                          </a:ln>
                          <a:solidFill>
                            <a:srgbClr val="333333"/>
                          </a:solidFill>
                          <a:effectLst/>
                          <a:latin typeface="Franklin Gothic Book"/>
                        </a:rPr>
                        <a:t>: $50; </a:t>
                      </a:r>
                      <a:r>
                        <a:rPr lang="fr-FR" sz="1050" kern="1400">
                          <a:ln>
                            <a:noFill/>
                          </a:ln>
                          <a:solidFill>
                            <a:srgbClr val="000000"/>
                          </a:solidFill>
                          <a:effectLst/>
                          <a:latin typeface="Franklin Gothic Book"/>
                        </a:rPr>
                        <a:t>Plan pays 50%</a:t>
                      </a:r>
                      <a:endParaRPr lang="fr-FR" sz="1050" kern="1400">
                        <a:ln>
                          <a:noFill/>
                        </a:ln>
                        <a:solidFill>
                          <a:srgbClr val="EB1D36"/>
                        </a:solidFill>
                        <a:effectLst/>
                        <a:latin typeface="Franklin Gothic Book"/>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0"/>
                        </a:spcAft>
                      </a:pPr>
                      <a:r>
                        <a:rPr lang="fr-FR" sz="1050" kern="1400">
                          <a:ln>
                            <a:noFill/>
                          </a:ln>
                          <a:solidFill>
                            <a:srgbClr val="333333"/>
                          </a:solidFill>
                          <a:effectLst/>
                          <a:latin typeface="Franklin Gothic Book"/>
                        </a:rPr>
                        <a:t>Separate Deductible: $75</a:t>
                      </a:r>
                      <a:r>
                        <a:rPr lang="fr-FR" sz="1050" kern="1400">
                          <a:ln>
                            <a:noFill/>
                          </a:ln>
                          <a:solidFill>
                            <a:srgbClr val="000000"/>
                          </a:solidFill>
                          <a:effectLst/>
                          <a:latin typeface="Franklin Gothic Book"/>
                        </a:rPr>
                        <a:t>; Plan pays 50%</a:t>
                      </a:r>
                      <a:endParaRPr lang="fr-FR"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2644646322"/>
                  </a:ext>
                </a:extLst>
              </a:tr>
              <a:tr h="320597">
                <a:tc>
                  <a:txBody>
                    <a:bodyPr/>
                    <a:lstStyle/>
                    <a:p>
                      <a:pPr marR="0" indent="0" algn="l" rtl="0">
                        <a:lnSpc>
                          <a:spcPct val="119000"/>
                        </a:lnSpc>
                        <a:spcBef>
                          <a:spcPts val="0"/>
                        </a:spcBef>
                        <a:spcAft>
                          <a:spcPts val="0"/>
                        </a:spcAft>
                      </a:pPr>
                      <a:r>
                        <a:rPr lang="en-US" sz="1050" b="1" kern="1400" cap="all">
                          <a:ln>
                            <a:noFill/>
                          </a:ln>
                          <a:solidFill>
                            <a:srgbClr val="000000"/>
                          </a:solidFill>
                          <a:effectLst/>
                          <a:latin typeface="Franklin Gothic Book"/>
                        </a:rPr>
                        <a:t>Orthodontia Benefits </a:t>
                      </a:r>
                      <a:r>
                        <a:rPr lang="en-US" sz="1050" b="1" kern="1400" cap="all">
                          <a:ln>
                            <a:noFill/>
                          </a:ln>
                          <a:solidFill>
                            <a:srgbClr val="0D5257"/>
                          </a:solidFill>
                          <a:effectLst/>
                          <a:latin typeface="Franklin Gothic Book"/>
                        </a:rPr>
                        <a:t>(Adults)</a:t>
                      </a:r>
                      <a:endParaRPr lang="en-US" sz="1050" b="1" kern="1400">
                        <a:ln>
                          <a:noFill/>
                        </a:ln>
                        <a:solidFill>
                          <a:srgbClr val="0D5257"/>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fr-FR" sz="1050" kern="1400">
                          <a:ln>
                            <a:noFill/>
                          </a:ln>
                          <a:solidFill>
                            <a:srgbClr val="333333"/>
                          </a:solidFill>
                          <a:effectLst/>
                          <a:latin typeface="Franklin Gothic Book"/>
                        </a:rPr>
                        <a:t>Separate Deductible: $50; </a:t>
                      </a:r>
                      <a:r>
                        <a:rPr lang="fr-FR" sz="1050" kern="1400">
                          <a:ln>
                            <a:noFill/>
                          </a:ln>
                          <a:solidFill>
                            <a:srgbClr val="000000"/>
                          </a:solidFill>
                          <a:effectLst/>
                          <a:latin typeface="Franklin Gothic Book"/>
                        </a:rPr>
                        <a:t>Plan pays 50% </a:t>
                      </a:r>
                      <a:endParaRPr lang="fr-FR"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0"/>
                        </a:spcAft>
                      </a:pPr>
                      <a:r>
                        <a:rPr lang="fr-FR" sz="1050" kern="1400">
                          <a:ln>
                            <a:noFill/>
                          </a:ln>
                          <a:solidFill>
                            <a:srgbClr val="333333"/>
                          </a:solidFill>
                          <a:effectLst/>
                          <a:latin typeface="Franklin Gothic Book"/>
                        </a:rPr>
                        <a:t>Separate Deductible: $75</a:t>
                      </a:r>
                      <a:r>
                        <a:rPr lang="fr-FR" sz="1050" kern="1400">
                          <a:ln>
                            <a:noFill/>
                          </a:ln>
                          <a:solidFill>
                            <a:srgbClr val="000000"/>
                          </a:solidFill>
                          <a:effectLst/>
                          <a:latin typeface="Franklin Gothic Book"/>
                        </a:rPr>
                        <a:t>; Plan pays 50%</a:t>
                      </a:r>
                      <a:endParaRPr lang="fr-FR"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1988609738"/>
                  </a:ext>
                </a:extLst>
              </a:tr>
              <a:tr h="237712">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Implants</a:t>
                      </a:r>
                      <a:endParaRPr lang="en-US" sz="1050" b="1" kern="1400">
                        <a:ln>
                          <a:noFill/>
                        </a:ln>
                        <a:solidFill>
                          <a:srgbClr val="EB1D36"/>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60%</a:t>
                      </a:r>
                      <a:endParaRPr lang="en-US" sz="1050" kern="1400">
                        <a:ln>
                          <a:noFill/>
                        </a:ln>
                        <a:solidFill>
                          <a:srgbClr val="EB1D36"/>
                        </a:solidFill>
                        <a:effectLst/>
                        <a:latin typeface="Franklin Gothic Book" panose="020B0503020102020204" pitchFamily="34" charset="0"/>
                      </a:endParaRPr>
                    </a:p>
                  </a:txBody>
                  <a:tcPr marL="8496" marR="8496" marT="8496"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panose="020B0503020102020204" pitchFamily="34" charset="0"/>
                      </a:endParaRPr>
                    </a:p>
                  </a:txBody>
                  <a:tcPr marL="8496" marR="8496" marT="8496"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N/A</a:t>
                      </a:r>
                      <a:endParaRPr lang="en-US" sz="1050" kern="1400">
                        <a:ln>
                          <a:noFill/>
                        </a:ln>
                        <a:solidFill>
                          <a:srgbClr val="EB1D36"/>
                        </a:solidFill>
                        <a:effectLst/>
                        <a:latin typeface="Franklin Gothic Book"/>
                      </a:endParaRPr>
                    </a:p>
                  </a:txBody>
                  <a:tcPr marL="8496" marR="8496" marT="8496"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27318302"/>
                  </a:ext>
                </a:extLst>
              </a:tr>
              <a:tr h="646628">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panose="020B0503020102020204" pitchFamily="34" charset="0"/>
                        </a:rPr>
                        <a:t>Orthodontia Lifetime Maximum </a:t>
                      </a:r>
                      <a:r>
                        <a:rPr lang="en-US" sz="1050" b="1" kern="1400">
                          <a:ln>
                            <a:noFill/>
                          </a:ln>
                          <a:solidFill>
                            <a:srgbClr val="333333"/>
                          </a:solidFill>
                          <a:effectLst/>
                          <a:latin typeface="Franklin Gothic Book" panose="020B0503020102020204" pitchFamily="34" charset="0"/>
                        </a:rPr>
                        <a:t>(per patient)</a:t>
                      </a:r>
                      <a:endParaRPr lang="en-US" sz="1050" b="1"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$1,500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a:t>
                      </a:r>
                      <a:endParaRPr lang="en-US" sz="1050" kern="1400">
                        <a:ln>
                          <a:noFill/>
                        </a:ln>
                        <a:solidFill>
                          <a:srgbClr val="EB1D36"/>
                        </a:solidFill>
                        <a:effectLst/>
                        <a:latin typeface="Franklin Gothic Book"/>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$750</a:t>
                      </a:r>
                      <a:endParaRPr lang="en-US" sz="1050" kern="1400">
                        <a:ln>
                          <a:noFill/>
                        </a:ln>
                        <a:solidFill>
                          <a:srgbClr val="EB1D36"/>
                        </a:solidFill>
                        <a:effectLst/>
                        <a:latin typeface="Franklin Gothic Book"/>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90000"/>
                        </a:lnSpc>
                        <a:spcBef>
                          <a:spcPts val="0"/>
                        </a:spcBef>
                        <a:spcAft>
                          <a:spcPts val="0"/>
                        </a:spcAft>
                      </a:pPr>
                      <a:r>
                        <a:rPr lang="en-US" sz="1050" kern="1400">
                          <a:ln>
                            <a:noFill/>
                          </a:ln>
                          <a:solidFill>
                            <a:srgbClr val="000000"/>
                          </a:solidFill>
                          <a:effectLst/>
                          <a:latin typeface="Franklin Gothic Book" panose="020B0503020102020204" pitchFamily="34" charset="0"/>
                        </a:rPr>
                        <a:t>24 months of comprehensive orthodontic treatment plus 24 months of retention</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extLst>
                  <a:ext uri="{0D108BD9-81ED-4DB2-BD59-A6C34878D82A}">
                    <a16:rowId xmlns:a16="http://schemas.microsoft.com/office/drawing/2014/main" val="3060499010"/>
                  </a:ext>
                </a:extLst>
              </a:tr>
            </a:tbl>
          </a:graphicData>
        </a:graphic>
      </p:graphicFrame>
    </p:spTree>
    <p:extLst>
      <p:ext uri="{BB962C8B-B14F-4D97-AF65-F5344CB8AC3E}">
        <p14:creationId xmlns:p14="http://schemas.microsoft.com/office/powerpoint/2010/main" val="2902314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CB58C-664F-1691-70EE-C2F34E258F6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B01D5E5-D92D-E0A2-069B-9FE182EC5AA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D974ADB-723A-4A3E-31CF-1C0F77A6F76B}"/>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a:rPr>
              <a:t>2027 </a:t>
            </a:r>
            <a:r>
              <a:rPr lang="en-US" sz="3600" b="1">
                <a:solidFill>
                  <a:srgbClr val="0D5257"/>
                </a:solidFill>
                <a:latin typeface="Franklin Gothic Medium Cond"/>
              </a:rPr>
              <a:t>Dental</a:t>
            </a:r>
            <a:r>
              <a:rPr kumimoji="0" lang="en-US" sz="3600" b="1" i="0" u="none" strike="noStrike" kern="1200" cap="none" spc="0" normalizeH="0" baseline="0" noProof="0">
                <a:ln>
                  <a:noFill/>
                </a:ln>
                <a:solidFill>
                  <a:srgbClr val="0D5257"/>
                </a:solidFill>
                <a:effectLst/>
                <a:uLnTx/>
                <a:uFillTx/>
                <a:latin typeface="Franklin Gothic Medium Cond"/>
              </a:rPr>
              <a:t> Plan Employee Contributions</a:t>
            </a:r>
          </a:p>
        </p:txBody>
      </p:sp>
      <p:pic>
        <p:nvPicPr>
          <p:cNvPr id="7" name="Picture 6" descr="About Devereux - Devereux Advanced Behavioral Health">
            <a:extLst>
              <a:ext uri="{FF2B5EF4-FFF2-40B4-BE49-F238E27FC236}">
                <a16:creationId xmlns:a16="http://schemas.microsoft.com/office/drawing/2014/main" id="{674B5F01-C706-51AC-7230-383A9EDC839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6B1B23F-62F5-EFB0-B444-321AE7ABDAA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4ADF3B08-BA3C-5EE5-B5E4-1FB456848CD2}"/>
              </a:ext>
            </a:extLst>
          </p:cNvPr>
          <p:cNvGraphicFramePr>
            <a:graphicFrameLocks noGrp="1"/>
          </p:cNvGraphicFramePr>
          <p:nvPr>
            <p:extLst>
              <p:ext uri="{D42A27DB-BD31-4B8C-83A1-F6EECF244321}">
                <p14:modId xmlns:p14="http://schemas.microsoft.com/office/powerpoint/2010/main" val="1107639626"/>
              </p:ext>
            </p:extLst>
          </p:nvPr>
        </p:nvGraphicFramePr>
        <p:xfrm>
          <a:off x="1721208" y="1908307"/>
          <a:ext cx="8954726" cy="3850633"/>
        </p:xfrm>
        <a:graphic>
          <a:graphicData uri="http://schemas.openxmlformats.org/drawingml/2006/table">
            <a:tbl>
              <a:tblPr firstRow="1" bandRow="1">
                <a:tableStyleId>{5C22544A-7EE6-4342-B048-85BDC9FD1C3A}</a:tableStyleId>
              </a:tblPr>
              <a:tblGrid>
                <a:gridCol w="2865512">
                  <a:extLst>
                    <a:ext uri="{9D8B030D-6E8A-4147-A177-3AD203B41FA5}">
                      <a16:colId xmlns:a16="http://schemas.microsoft.com/office/drawing/2014/main" val="3832103281"/>
                    </a:ext>
                  </a:extLst>
                </a:gridCol>
                <a:gridCol w="2865512">
                  <a:extLst>
                    <a:ext uri="{9D8B030D-6E8A-4147-A177-3AD203B41FA5}">
                      <a16:colId xmlns:a16="http://schemas.microsoft.com/office/drawing/2014/main" val="4028524274"/>
                    </a:ext>
                  </a:extLst>
                </a:gridCol>
                <a:gridCol w="3223702">
                  <a:extLst>
                    <a:ext uri="{9D8B030D-6E8A-4147-A177-3AD203B41FA5}">
                      <a16:colId xmlns:a16="http://schemas.microsoft.com/office/drawing/2014/main" val="3847410051"/>
                    </a:ext>
                  </a:extLst>
                </a:gridCol>
              </a:tblGrid>
              <a:tr h="370840">
                <a:tc>
                  <a:txBody>
                    <a:bodyPr/>
                    <a:lstStyle/>
                    <a:p>
                      <a:pPr algn="ctr"/>
                      <a:r>
                        <a:rPr lang="en-US" sz="1600" b="1">
                          <a:solidFill>
                            <a:schemeClr val="bg1"/>
                          </a:solidFill>
                          <a:latin typeface="Franklin Gothic Book"/>
                        </a:rPr>
                        <a:t>Plan</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a:rPr>
                        <a:t>Coverage Tier</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a:rPr>
                        <a:t>2027 Bi-Weekly Contributions</a:t>
                      </a:r>
                    </a:p>
                  </a:txBody>
                  <a:tcPr anchor="ctr">
                    <a:lnR w="12700">
                      <a:solidFill>
                        <a:schemeClr val="tx1"/>
                      </a:solidFill>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4273338972"/>
                  </a:ext>
                </a:extLst>
              </a:tr>
              <a:tr h="370840">
                <a:tc rowSpan="4">
                  <a:txBody>
                    <a:bodyPr/>
                    <a:lstStyle/>
                    <a:p>
                      <a:pPr lvl="0" algn="l">
                        <a:buNone/>
                      </a:pPr>
                      <a:r>
                        <a:rPr lang="en-US" sz="1600" b="1">
                          <a:solidFill>
                            <a:schemeClr val="bg1"/>
                          </a:solidFill>
                          <a:latin typeface="Franklin Gothic Book"/>
                        </a:rPr>
                        <a:t>DHMO Plan</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r>
                        <a:rPr lang="en-US" sz="1400" b="1">
                          <a:latin typeface="Franklin Gothic Book"/>
                        </a:rPr>
                        <a:t>Single</a:t>
                      </a:r>
                    </a:p>
                  </a:txBody>
                  <a:tcPr anchor="ctr">
                    <a:solidFill>
                      <a:schemeClr val="bg1">
                        <a:lumMod val="95000"/>
                      </a:schemeClr>
                    </a:solidFill>
                  </a:tcPr>
                </a:tc>
                <a:tc>
                  <a:txBody>
                    <a:bodyPr/>
                    <a:lstStyle/>
                    <a:p>
                      <a:pPr algn="ctr"/>
                      <a:r>
                        <a:rPr lang="en-US" sz="1400">
                          <a:latin typeface="Franklin Gothic Book"/>
                        </a:rPr>
                        <a:t>$6.46</a:t>
                      </a:r>
                    </a:p>
                  </a:txBody>
                  <a:tcPr anchor="ctr">
                    <a:lnR w="12700">
                      <a:solidFill>
                        <a:schemeClr val="tx1"/>
                      </a:solidFill>
                    </a:lnR>
                    <a:solidFill>
                      <a:schemeClr val="bg1">
                        <a:lumMod val="95000"/>
                      </a:schemeClr>
                    </a:solidFill>
                  </a:tcPr>
                </a:tc>
                <a:extLst>
                  <a:ext uri="{0D108BD9-81ED-4DB2-BD59-A6C34878D82A}">
                    <a16:rowId xmlns:a16="http://schemas.microsoft.com/office/drawing/2014/main" val="1580679195"/>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pPr lvl="0">
                        <a:buNone/>
                      </a:pPr>
                      <a:r>
                        <a:rPr lang="en-US" sz="1400" b="1">
                          <a:latin typeface="Franklin Gothic Book"/>
                        </a:rPr>
                        <a:t>2-Person (Employee/Child)</a:t>
                      </a:r>
                    </a:p>
                  </a:txBody>
                  <a:tcPr anchor="ctr">
                    <a:solidFill>
                      <a:schemeClr val="bg1">
                        <a:lumMod val="85000"/>
                      </a:schemeClr>
                    </a:solidFill>
                  </a:tcPr>
                </a:tc>
                <a:tc>
                  <a:txBody>
                    <a:bodyPr/>
                    <a:lstStyle/>
                    <a:p>
                      <a:pPr algn="ctr"/>
                      <a:r>
                        <a:rPr lang="en-US" sz="1400">
                          <a:latin typeface="Franklin Gothic Book"/>
                        </a:rPr>
                        <a:t>$11.54</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303290561"/>
                  </a:ext>
                </a:extLst>
              </a:tr>
              <a:tr h="370840">
                <a:tc vMerge="1">
                  <a:txBody>
                    <a:bodyPr/>
                    <a:lstStyle/>
                    <a:p>
                      <a:endParaRPr lang="en-US" sz="1400">
                        <a:latin typeface="Franklin Gothic Book" panose="020B0503020102020204" pitchFamily="34" charset="0"/>
                      </a:endParaRPr>
                    </a:p>
                  </a:txBody>
                  <a:tcPr>
                    <a:solidFill>
                      <a:schemeClr val="bg1">
                        <a:lumMod val="95000"/>
                      </a:schemeClr>
                    </a:solidFill>
                  </a:tcPr>
                </a:tc>
                <a:tc>
                  <a:txBody>
                    <a:bodyPr/>
                    <a:lstStyle/>
                    <a:p>
                      <a:pPr lvl="0">
                        <a:buNone/>
                      </a:pPr>
                      <a:r>
                        <a:rPr lang="en-US" sz="1400" b="1">
                          <a:latin typeface="Franklin Gothic Book"/>
                        </a:rPr>
                        <a:t>2-Person (Employee Child/Dependent)</a:t>
                      </a:r>
                      <a:endParaRPr lang="en-US"/>
                    </a:p>
                  </a:txBody>
                  <a:tcPr anchor="ctr">
                    <a:solidFill>
                      <a:schemeClr val="bg1">
                        <a:lumMod val="95000"/>
                      </a:schemeClr>
                    </a:solidFill>
                  </a:tcPr>
                </a:tc>
                <a:tc>
                  <a:txBody>
                    <a:bodyPr/>
                    <a:lstStyle/>
                    <a:p>
                      <a:pPr algn="ctr"/>
                      <a:r>
                        <a:rPr lang="en-US" sz="1400">
                          <a:latin typeface="Franklin Gothic Book"/>
                        </a:rPr>
                        <a:t>$11.54</a:t>
                      </a:r>
                    </a:p>
                  </a:txBody>
                  <a:tcPr anchor="ctr">
                    <a:lnR w="12700">
                      <a:solidFill>
                        <a:schemeClr val="tx1"/>
                      </a:solidFill>
                    </a:lnR>
                    <a:solidFill>
                      <a:schemeClr val="bg1">
                        <a:lumMod val="95000"/>
                      </a:schemeClr>
                    </a:solidFill>
                  </a:tcPr>
                </a:tc>
                <a:extLst>
                  <a:ext uri="{0D108BD9-81ED-4DB2-BD59-A6C34878D82A}">
                    <a16:rowId xmlns:a16="http://schemas.microsoft.com/office/drawing/2014/main" val="1372225846"/>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r>
                        <a:rPr lang="en-US" sz="1400" b="1">
                          <a:latin typeface="Franklin Gothic Book"/>
                        </a:rPr>
                        <a:t>Family</a:t>
                      </a:r>
                    </a:p>
                  </a:txBody>
                  <a:tcPr anchor="ctr">
                    <a:solidFill>
                      <a:schemeClr val="bg1">
                        <a:lumMod val="85000"/>
                      </a:schemeClr>
                    </a:solidFill>
                  </a:tcPr>
                </a:tc>
                <a:tc>
                  <a:txBody>
                    <a:bodyPr/>
                    <a:lstStyle/>
                    <a:p>
                      <a:pPr algn="ctr"/>
                      <a:r>
                        <a:rPr lang="en-US" sz="1400">
                          <a:latin typeface="Franklin Gothic Book"/>
                        </a:rPr>
                        <a:t>$15.23</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1037112140"/>
                  </a:ext>
                </a:extLst>
              </a:tr>
              <a:tr h="181840">
                <a:tc gridSpan="3">
                  <a:txBody>
                    <a:bodyPr/>
                    <a:lstStyle/>
                    <a:p>
                      <a:pPr lvl="0" algn="l">
                        <a:buNone/>
                      </a:pPr>
                      <a:endParaRPr lang="en-US" sz="600" b="1">
                        <a:solidFill>
                          <a:schemeClr val="bg1"/>
                        </a:solidFill>
                        <a:latin typeface="Franklin Gothic Book"/>
                      </a:endParaRPr>
                    </a:p>
                  </a:txBody>
                  <a:tcPr anchor="ctr">
                    <a:lnL w="12700">
                      <a:solidFill>
                        <a:schemeClr val="tx1"/>
                      </a:solidFill>
                    </a:lnL>
                    <a:lnR w="12700">
                      <a:solidFill>
                        <a:schemeClr val="tx1"/>
                      </a:solidFill>
                    </a:lnR>
                    <a:solidFill>
                      <a:srgbClr val="0D5257"/>
                    </a:solidFill>
                  </a:tcPr>
                </a:tc>
                <a:tc hMerge="1">
                  <a:txBody>
                    <a:bodyPr/>
                    <a:lstStyle/>
                    <a:p>
                      <a:endParaRPr lang="en-US"/>
                    </a:p>
                  </a:txBody>
                  <a:tcPr anchor="ctr">
                    <a:solidFill>
                      <a:schemeClr val="bg1">
                        <a:lumMod val="85000"/>
                      </a:schemeClr>
                    </a:solidFill>
                  </a:tcPr>
                </a:tc>
                <a:tc hMerge="1">
                  <a:txBody>
                    <a:bodyPr/>
                    <a:lstStyle/>
                    <a:p>
                      <a:endParaRPr lang="en-US"/>
                    </a:p>
                  </a:txBody>
                  <a:tcPr anchor="ctr">
                    <a:lnR w="12700">
                      <a:solidFill>
                        <a:schemeClr val="tx1"/>
                      </a:solidFill>
                    </a:lnR>
                    <a:solidFill>
                      <a:schemeClr val="bg1">
                        <a:lumMod val="85000"/>
                      </a:schemeClr>
                    </a:solidFill>
                  </a:tcPr>
                </a:tc>
                <a:extLst>
                  <a:ext uri="{0D108BD9-81ED-4DB2-BD59-A6C34878D82A}">
                    <a16:rowId xmlns:a16="http://schemas.microsoft.com/office/drawing/2014/main" val="1209920314"/>
                  </a:ext>
                </a:extLst>
              </a:tr>
              <a:tr h="370839">
                <a:tc rowSpan="2">
                  <a:txBody>
                    <a:bodyPr/>
                    <a:lstStyle/>
                    <a:p>
                      <a:pPr lvl="0" algn="l">
                        <a:buNone/>
                      </a:pPr>
                      <a:r>
                        <a:rPr lang="en-US" sz="1600" b="1">
                          <a:solidFill>
                            <a:schemeClr val="bg1"/>
                          </a:solidFill>
                          <a:latin typeface="Franklin Gothic Book"/>
                        </a:rPr>
                        <a:t>DPPO Plan A</a:t>
                      </a:r>
                    </a:p>
                  </a:txBody>
                  <a:tcPr anchor="ctr">
                    <a:lnL w="12700">
                      <a:solidFill>
                        <a:schemeClr val="tx1"/>
                      </a:solidFill>
                    </a:lnL>
                    <a:solidFill>
                      <a:srgbClr val="127178"/>
                    </a:solidFill>
                  </a:tcPr>
                </a:tc>
                <a:tc>
                  <a:txBody>
                    <a:bodyPr/>
                    <a:lstStyle/>
                    <a:p>
                      <a:pPr lvl="0">
                        <a:buNone/>
                      </a:pPr>
                      <a:r>
                        <a:rPr lang="en-US" sz="1400" b="1">
                          <a:latin typeface="Franklin Gothic Book"/>
                        </a:rPr>
                        <a:t>Single</a:t>
                      </a:r>
                    </a:p>
                  </a:txBody>
                  <a:tcPr anchor="ctr">
                    <a:solidFill>
                      <a:schemeClr val="bg1">
                        <a:lumMod val="85000"/>
                      </a:schemeClr>
                    </a:solidFill>
                  </a:tcPr>
                </a:tc>
                <a:tc>
                  <a:txBody>
                    <a:bodyPr/>
                    <a:lstStyle/>
                    <a:p>
                      <a:pPr lvl="0" algn="ctr">
                        <a:buNone/>
                      </a:pPr>
                      <a:r>
                        <a:rPr lang="en-US" sz="1400">
                          <a:latin typeface="Franklin Gothic Book"/>
                        </a:rPr>
                        <a:t>$12.92</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2466209880"/>
                  </a:ext>
                </a:extLst>
              </a:tr>
              <a:tr h="370838">
                <a:tc vMerge="1">
                  <a:txBody>
                    <a:bodyPr/>
                    <a:lstStyle/>
                    <a:p>
                      <a:endParaRPr lang="en-US"/>
                    </a:p>
                  </a:txBody>
                  <a:tcPr anchor="ctr">
                    <a:lnL w="12700">
                      <a:solidFill>
                        <a:schemeClr val="tx1"/>
                      </a:solidFill>
                    </a:lnL>
                    <a:solidFill>
                      <a:srgbClr val="127178"/>
                    </a:solidFill>
                  </a:tcPr>
                </a:tc>
                <a:tc>
                  <a:txBody>
                    <a:bodyPr/>
                    <a:lstStyle/>
                    <a:p>
                      <a:pPr lvl="0">
                        <a:buNone/>
                      </a:pPr>
                      <a:r>
                        <a:rPr lang="en-US" sz="1400" b="1">
                          <a:latin typeface="Franklin Gothic Book"/>
                        </a:rPr>
                        <a:t>2-Person/Family</a:t>
                      </a:r>
                    </a:p>
                  </a:txBody>
                  <a:tcPr anchor="ctr">
                    <a:solidFill>
                      <a:schemeClr val="bg1">
                        <a:lumMod val="95000"/>
                      </a:schemeClr>
                    </a:solidFill>
                  </a:tcPr>
                </a:tc>
                <a:tc>
                  <a:txBody>
                    <a:bodyPr/>
                    <a:lstStyle/>
                    <a:p>
                      <a:pPr lvl="0" algn="ctr">
                        <a:buNone/>
                      </a:pPr>
                      <a:r>
                        <a:rPr lang="en-US" sz="1400">
                          <a:latin typeface="Franklin Gothic Book"/>
                        </a:rPr>
                        <a:t>$25.38</a:t>
                      </a:r>
                    </a:p>
                  </a:txBody>
                  <a:tcPr anchor="ctr">
                    <a:lnR w="12700">
                      <a:solidFill>
                        <a:schemeClr val="tx1"/>
                      </a:solidFill>
                    </a:lnR>
                    <a:solidFill>
                      <a:schemeClr val="bg1">
                        <a:lumMod val="95000"/>
                      </a:schemeClr>
                    </a:solidFill>
                  </a:tcPr>
                </a:tc>
                <a:extLst>
                  <a:ext uri="{0D108BD9-81ED-4DB2-BD59-A6C34878D82A}">
                    <a16:rowId xmlns:a16="http://schemas.microsoft.com/office/drawing/2014/main" val="3984173931"/>
                  </a:ext>
                </a:extLst>
              </a:tr>
              <a:tr h="181840">
                <a:tc gridSpan="3">
                  <a:txBody>
                    <a:bodyPr/>
                    <a:lstStyle/>
                    <a:p>
                      <a:pPr lvl="0" algn="l">
                        <a:buNone/>
                      </a:pPr>
                      <a:endParaRPr lang="en-US" sz="600" b="0">
                        <a:solidFill>
                          <a:schemeClr val="bg1"/>
                        </a:solidFill>
                        <a:latin typeface="Franklin Gothic Book"/>
                      </a:endParaRPr>
                    </a:p>
                  </a:txBody>
                  <a:tcPr anchor="ctr">
                    <a:lnL w="12700">
                      <a:solidFill>
                        <a:schemeClr val="tx1"/>
                      </a:solidFill>
                    </a:lnL>
                    <a:lnR w="12700">
                      <a:solidFill>
                        <a:schemeClr val="tx1"/>
                      </a:solidFill>
                    </a:lnR>
                    <a:lnB w="12700">
                      <a:solidFill>
                        <a:schemeClr val="tx1"/>
                      </a:solidFill>
                    </a:lnB>
                    <a:solidFill>
                      <a:srgbClr val="0D5257"/>
                    </a:solidFill>
                  </a:tcPr>
                </a:tc>
                <a:tc hMerge="1">
                  <a:txBody>
                    <a:bodyPr/>
                    <a:lstStyle/>
                    <a:p>
                      <a:endParaRPr lang="en-US"/>
                    </a:p>
                  </a:txBody>
                  <a:tcPr anchor="ctr">
                    <a:solidFill>
                      <a:schemeClr val="bg1">
                        <a:lumMod val="85000"/>
                      </a:schemeClr>
                    </a:solidFill>
                  </a:tcPr>
                </a:tc>
                <a:tc hMerge="1">
                  <a:txBody>
                    <a:bodyPr/>
                    <a:lstStyle/>
                    <a:p>
                      <a:endParaRPr lang="en-US"/>
                    </a:p>
                  </a:txBody>
                  <a:tcPr anchor="ctr">
                    <a:lnR w="12700">
                      <a:solidFill>
                        <a:schemeClr val="tx1"/>
                      </a:solidFill>
                    </a:lnR>
                    <a:solidFill>
                      <a:schemeClr val="bg1">
                        <a:lumMod val="85000"/>
                      </a:schemeClr>
                    </a:solidFill>
                  </a:tcPr>
                </a:tc>
                <a:extLst>
                  <a:ext uri="{0D108BD9-81ED-4DB2-BD59-A6C34878D82A}">
                    <a16:rowId xmlns:a16="http://schemas.microsoft.com/office/drawing/2014/main" val="2082845650"/>
                  </a:ext>
                </a:extLst>
              </a:tr>
              <a:tr h="370838">
                <a:tc rowSpan="2">
                  <a:txBody>
                    <a:bodyPr/>
                    <a:lstStyle/>
                    <a:p>
                      <a:pPr lvl="0" algn="l">
                        <a:buNone/>
                      </a:pPr>
                      <a:r>
                        <a:rPr lang="en-US" sz="1600" b="1">
                          <a:solidFill>
                            <a:schemeClr val="bg1"/>
                          </a:solidFill>
                          <a:latin typeface="Franklin Gothic Book"/>
                        </a:rPr>
                        <a:t>DPPO Plan B</a:t>
                      </a:r>
                    </a:p>
                  </a:txBody>
                  <a:tcPr anchor="ctr">
                    <a:lnL w="12700">
                      <a:solidFill>
                        <a:schemeClr val="tx1"/>
                      </a:solidFill>
                    </a:lnL>
                    <a:lnT w="12700" cap="flat" cmpd="sng" algn="ctr">
                      <a:solidFill>
                        <a:schemeClr val="tx1"/>
                      </a:solidFill>
                      <a:prstDash val="solid"/>
                      <a:round/>
                      <a:headEnd type="none" w="med" len="med"/>
                      <a:tailEnd type="none" w="med" len="med"/>
                    </a:lnT>
                    <a:lnB w="12700">
                      <a:solidFill>
                        <a:schemeClr val="tx1"/>
                      </a:solidFill>
                    </a:lnB>
                    <a:solidFill>
                      <a:srgbClr val="127178"/>
                    </a:solidFill>
                  </a:tcPr>
                </a:tc>
                <a:tc>
                  <a:txBody>
                    <a:bodyPr/>
                    <a:lstStyle/>
                    <a:p>
                      <a:pPr lvl="0">
                        <a:buNone/>
                      </a:pPr>
                      <a:r>
                        <a:rPr lang="en-US" sz="1400" b="1">
                          <a:latin typeface="Franklin Gothic Book"/>
                        </a:rPr>
                        <a:t>Single</a:t>
                      </a:r>
                    </a:p>
                  </a:txBody>
                  <a:tcPr anchor="ctr">
                    <a:solidFill>
                      <a:schemeClr val="bg1">
                        <a:lumMod val="85000"/>
                      </a:schemeClr>
                    </a:solidFill>
                  </a:tcPr>
                </a:tc>
                <a:tc>
                  <a:txBody>
                    <a:bodyPr/>
                    <a:lstStyle/>
                    <a:p>
                      <a:pPr lvl="0" algn="ctr">
                        <a:buNone/>
                      </a:pPr>
                      <a:r>
                        <a:rPr lang="en-US" sz="1400">
                          <a:latin typeface="Franklin Gothic Book"/>
                        </a:rPr>
                        <a:t>$11.08</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3000075032"/>
                  </a:ext>
                </a:extLst>
              </a:tr>
              <a:tr h="370838">
                <a:tc vMerge="1">
                  <a:txBody>
                    <a:bodyPr/>
                    <a:lstStyle/>
                    <a:p>
                      <a:endParaRPr lang="en-US"/>
                    </a:p>
                  </a:txBody>
                  <a:tcPr anchor="ctr">
                    <a:lnL w="12700">
                      <a:solidFill>
                        <a:schemeClr val="tx1"/>
                      </a:solidFill>
                    </a:lnL>
                    <a:lnB w="12700">
                      <a:solidFill>
                        <a:schemeClr val="tx1"/>
                      </a:solidFill>
                    </a:lnB>
                    <a:solidFill>
                      <a:srgbClr val="127178"/>
                    </a:solidFill>
                  </a:tcPr>
                </a:tc>
                <a:tc>
                  <a:txBody>
                    <a:bodyPr/>
                    <a:lstStyle/>
                    <a:p>
                      <a:pPr lvl="0">
                        <a:buNone/>
                      </a:pPr>
                      <a:r>
                        <a:rPr lang="en-US" sz="1400" b="1">
                          <a:latin typeface="Franklin Gothic Book"/>
                        </a:rPr>
                        <a:t>2-Person/Family</a:t>
                      </a:r>
                    </a:p>
                  </a:txBody>
                  <a:tcPr anchor="ctr">
                    <a:lnB w="12700">
                      <a:solidFill>
                        <a:schemeClr val="tx1"/>
                      </a:solidFill>
                    </a:lnB>
                    <a:solidFill>
                      <a:schemeClr val="bg1">
                        <a:lumMod val="95000"/>
                      </a:schemeClr>
                    </a:solidFill>
                  </a:tcPr>
                </a:tc>
                <a:tc>
                  <a:txBody>
                    <a:bodyPr/>
                    <a:lstStyle/>
                    <a:p>
                      <a:pPr lvl="0" algn="ctr">
                        <a:buNone/>
                      </a:pPr>
                      <a:r>
                        <a:rPr lang="en-US" sz="1400">
                          <a:latin typeface="Franklin Gothic Book"/>
                        </a:rPr>
                        <a:t>$21.23</a:t>
                      </a:r>
                    </a:p>
                  </a:txBody>
                  <a:tcPr anchor="ctr">
                    <a:lnR w="12700">
                      <a:solidFill>
                        <a:schemeClr val="tx1"/>
                      </a:solidFill>
                    </a:lnR>
                    <a:lnB w="12700">
                      <a:solidFill>
                        <a:schemeClr val="tx1"/>
                      </a:solidFill>
                    </a:lnB>
                    <a:solidFill>
                      <a:schemeClr val="bg1">
                        <a:lumMod val="95000"/>
                      </a:schemeClr>
                    </a:solidFill>
                  </a:tcPr>
                </a:tc>
                <a:extLst>
                  <a:ext uri="{0D108BD9-81ED-4DB2-BD59-A6C34878D82A}">
                    <a16:rowId xmlns:a16="http://schemas.microsoft.com/office/drawing/2014/main" val="3469194654"/>
                  </a:ext>
                </a:extLst>
              </a:tr>
            </a:tbl>
          </a:graphicData>
        </a:graphic>
      </p:graphicFrame>
    </p:spTree>
    <p:extLst>
      <p:ext uri="{BB962C8B-B14F-4D97-AF65-F5344CB8AC3E}">
        <p14:creationId xmlns:p14="http://schemas.microsoft.com/office/powerpoint/2010/main" val="4055860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99C9B-6055-FA0F-D507-75333AB81CAE}"/>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18DAFDA5-1D7A-D80A-4A9C-15AB6469C89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F3F806B-93E1-27EF-4C5E-747E41813A0E}"/>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Special HealthCare Needs Program</a:t>
            </a:r>
          </a:p>
        </p:txBody>
      </p:sp>
      <p:sp>
        <p:nvSpPr>
          <p:cNvPr id="12" name="TextBox 11">
            <a:extLst>
              <a:ext uri="{FF2B5EF4-FFF2-40B4-BE49-F238E27FC236}">
                <a16:creationId xmlns:a16="http://schemas.microsoft.com/office/drawing/2014/main" id="{216D675A-71E2-BA77-5426-A0FB91B831D4}"/>
              </a:ext>
            </a:extLst>
          </p:cNvPr>
          <p:cNvSpPr txBox="1"/>
          <p:nvPr/>
        </p:nvSpPr>
        <p:spPr>
          <a:xfrm>
            <a:off x="347550" y="1374773"/>
            <a:ext cx="11623579" cy="24314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Special HealthCare Needs Program</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The Dental Special HealthCare Needs Program accommodates employees and their dependents with any physical, developmental, metal, sensory, behavioral, cognitive or emotional impairment or limiting condition that requires medical management, healthcare intervention and/or the use of specialized services.</a:t>
            </a:r>
          </a:p>
          <a:p>
            <a:pPr>
              <a:spcBef>
                <a:spcPts val="600"/>
              </a:spcBef>
              <a:spcAft>
                <a:spcPts val="600"/>
              </a:spcAft>
              <a:buClr>
                <a:srgbClr val="0D5257"/>
              </a:buClr>
            </a:pPr>
            <a:r>
              <a:rPr lang="en-US" sz="1600" b="1">
                <a:solidFill>
                  <a:srgbClr val="0D5257"/>
                </a:solidFill>
                <a:latin typeface="Franklin Gothic Book"/>
                <a:cs typeface="Arial"/>
              </a:rPr>
              <a:t>How to Enroll</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enroll in the Special HealthCare Needs Program, contact </a:t>
            </a:r>
            <a:r>
              <a:rPr lang="en-US" sz="1600" b="1">
                <a:solidFill>
                  <a:srgbClr val="0D5257"/>
                </a:solidFill>
                <a:latin typeface="Franklin Gothic Book"/>
                <a:cs typeface="Arial"/>
              </a:rPr>
              <a:t>Cigna</a:t>
            </a:r>
            <a:r>
              <a:rPr lang="en-US" sz="1600">
                <a:latin typeface="Franklin Gothic Book"/>
                <a:cs typeface="Arial"/>
              </a:rPr>
              <a:t> at </a:t>
            </a:r>
            <a:r>
              <a:rPr lang="en-US" sz="1600" b="1">
                <a:solidFill>
                  <a:srgbClr val="0D5257"/>
                </a:solidFill>
                <a:latin typeface="Franklin Gothic Book"/>
                <a:cs typeface="Arial"/>
              </a:rPr>
              <a:t>800-882-4462</a:t>
            </a:r>
            <a:r>
              <a:rPr lang="en-US" sz="1600">
                <a:latin typeface="Franklin Gothic Book"/>
                <a:cs typeface="Arial"/>
              </a:rPr>
              <a:t> and complete an enrollment form.</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Once enrolled, you will receive a welcome letter and can begin using enhanced benefits.</a:t>
            </a:r>
          </a:p>
        </p:txBody>
      </p:sp>
      <p:pic>
        <p:nvPicPr>
          <p:cNvPr id="7" name="Picture 6" descr="About Devereux - Devereux Advanced Behavioral Health">
            <a:extLst>
              <a:ext uri="{FF2B5EF4-FFF2-40B4-BE49-F238E27FC236}">
                <a16:creationId xmlns:a16="http://schemas.microsoft.com/office/drawing/2014/main" id="{3B2B3E7F-8670-8074-99ED-A19012735A81}"/>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5A5EDFC-0A1D-CD32-4EE8-FEDE78EE1E7C}"/>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logo with a tree and text&#10;&#10;Description automatically generated">
            <a:extLst>
              <a:ext uri="{FF2B5EF4-FFF2-40B4-BE49-F238E27FC236}">
                <a16:creationId xmlns:a16="http://schemas.microsoft.com/office/drawing/2014/main" id="{465652B3-8D71-CF27-5CE7-A88CC927CB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graphicFrame>
        <p:nvGraphicFramePr>
          <p:cNvPr id="15" name="Table 14">
            <a:extLst>
              <a:ext uri="{FF2B5EF4-FFF2-40B4-BE49-F238E27FC236}">
                <a16:creationId xmlns:a16="http://schemas.microsoft.com/office/drawing/2014/main" id="{8CC6AE11-8FC8-E9E0-F2E0-D30C81A47BF1}"/>
              </a:ext>
            </a:extLst>
          </p:cNvPr>
          <p:cNvGraphicFramePr>
            <a:graphicFrameLocks noGrp="1"/>
          </p:cNvGraphicFramePr>
          <p:nvPr>
            <p:extLst>
              <p:ext uri="{D42A27DB-BD31-4B8C-83A1-F6EECF244321}">
                <p14:modId xmlns:p14="http://schemas.microsoft.com/office/powerpoint/2010/main" val="1826676072"/>
              </p:ext>
            </p:extLst>
          </p:nvPr>
        </p:nvGraphicFramePr>
        <p:xfrm>
          <a:off x="997233" y="3806208"/>
          <a:ext cx="10400661" cy="2621280"/>
        </p:xfrm>
        <a:graphic>
          <a:graphicData uri="http://schemas.openxmlformats.org/drawingml/2006/table">
            <a:tbl>
              <a:tblPr firstRow="1" bandRow="1">
                <a:tableStyleId>{5C22544A-7EE6-4342-B048-85BDC9FD1C3A}</a:tableStyleId>
              </a:tblPr>
              <a:tblGrid>
                <a:gridCol w="3466887">
                  <a:extLst>
                    <a:ext uri="{9D8B030D-6E8A-4147-A177-3AD203B41FA5}">
                      <a16:colId xmlns:a16="http://schemas.microsoft.com/office/drawing/2014/main" val="1505203749"/>
                    </a:ext>
                  </a:extLst>
                </a:gridCol>
                <a:gridCol w="3466887">
                  <a:extLst>
                    <a:ext uri="{9D8B030D-6E8A-4147-A177-3AD203B41FA5}">
                      <a16:colId xmlns:a16="http://schemas.microsoft.com/office/drawing/2014/main" val="3298865910"/>
                    </a:ext>
                  </a:extLst>
                </a:gridCol>
                <a:gridCol w="3466887">
                  <a:extLst>
                    <a:ext uri="{9D8B030D-6E8A-4147-A177-3AD203B41FA5}">
                      <a16:colId xmlns:a16="http://schemas.microsoft.com/office/drawing/2014/main" val="115161937"/>
                    </a:ext>
                  </a:extLst>
                </a:gridCol>
              </a:tblGrid>
              <a:tr h="334205">
                <a:tc>
                  <a:txBody>
                    <a:bodyPr/>
                    <a:lstStyle/>
                    <a:p>
                      <a:pPr algn="ctr"/>
                      <a:r>
                        <a:rPr lang="en-US" sz="1600">
                          <a:solidFill>
                            <a:schemeClr val="bg1"/>
                          </a:solidFill>
                          <a:latin typeface="Franklin Gothic Book" panose="020B0503020102020204" pitchFamily="34" charset="0"/>
                        </a:rPr>
                        <a:t>Dental Service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Codes</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Enhancement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435808996"/>
                  </a:ext>
                </a:extLst>
              </a:tr>
              <a:tr h="334205">
                <a:tc>
                  <a:txBody>
                    <a:bodyPr/>
                    <a:lstStyle/>
                    <a:p>
                      <a:r>
                        <a:rPr lang="en-US" sz="1600" b="1">
                          <a:latin typeface="Franklin Gothic Book" panose="020B0503020102020204" pitchFamily="34" charset="0"/>
                        </a:rPr>
                        <a:t>Exams</a:t>
                      </a:r>
                    </a:p>
                  </a:txBody>
                  <a:tcPr>
                    <a:lnL w="12700" cap="flat" cmpd="sng" algn="ctr">
                      <a:solidFill>
                        <a:schemeClr val="tx1"/>
                      </a:solidFill>
                      <a:prstDash val="solid"/>
                      <a:round/>
                      <a:headEnd type="none" w="med" len="med"/>
                      <a:tailEnd type="none" w="med" len="med"/>
                    </a:lnL>
                    <a:solidFill>
                      <a:schemeClr val="bg1">
                        <a:lumMod val="95000"/>
                      </a:schemeClr>
                    </a:solidFill>
                  </a:tcPr>
                </a:tc>
                <a:tc>
                  <a:txBody>
                    <a:bodyPr/>
                    <a:lstStyle/>
                    <a:p>
                      <a:r>
                        <a:rPr lang="en-US" sz="1400">
                          <a:latin typeface="Franklin Gothic Book" panose="020B0503020102020204" pitchFamily="34" charset="0"/>
                        </a:rPr>
                        <a:t>D0120, D0145, D0150, D0180</a:t>
                      </a:r>
                    </a:p>
                  </a:txBody>
                  <a:tcPr anchor="ctr">
                    <a:solidFill>
                      <a:schemeClr val="bg1">
                        <a:lumMod val="95000"/>
                      </a:schemeClr>
                    </a:solidFill>
                  </a:tcPr>
                </a:tc>
                <a:tc>
                  <a:txBody>
                    <a:bodyPr/>
                    <a:lstStyle/>
                    <a:p>
                      <a:r>
                        <a:rPr lang="en-US" sz="1400">
                          <a:latin typeface="Franklin Gothic Book" panose="020B0503020102020204" pitchFamily="34" charset="0"/>
                        </a:rPr>
                        <a:t>One (1) Additional Benefit Per Year</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625056578"/>
                  </a:ext>
                </a:extLst>
              </a:tr>
              <a:tr h="334205">
                <a:tc>
                  <a:txBody>
                    <a:bodyPr/>
                    <a:lstStyle/>
                    <a:p>
                      <a:r>
                        <a:rPr lang="en-US" sz="1600" b="1">
                          <a:latin typeface="Franklin Gothic Book" panose="020B0503020102020204" pitchFamily="34" charset="0"/>
                        </a:rPr>
                        <a:t>Cleanings</a:t>
                      </a: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r>
                        <a:rPr lang="en-US" sz="1400">
                          <a:latin typeface="Franklin Gothic Book" panose="020B0503020102020204" pitchFamily="34" charset="0"/>
                        </a:rPr>
                        <a:t>D1110, D1120, D4346, D4910</a:t>
                      </a:r>
                    </a:p>
                  </a:txBody>
                  <a:tcPr anchor="ctr">
                    <a:solidFill>
                      <a:schemeClr val="bg1">
                        <a:lumMod val="85000"/>
                      </a:schemeClr>
                    </a:solidFill>
                  </a:tcPr>
                </a:tc>
                <a:tc>
                  <a:txBody>
                    <a:bodyPr/>
                    <a:lstStyle/>
                    <a:p>
                      <a:r>
                        <a:rPr lang="en-US" sz="1400">
                          <a:latin typeface="Franklin Gothic Book" panose="020B0503020102020204" pitchFamily="34" charset="0"/>
                        </a:rPr>
                        <a:t>One (1) Additional Benefit Per Year</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255482587"/>
                  </a:ext>
                </a:extLst>
              </a:tr>
              <a:tr h="466971">
                <a:tc>
                  <a:txBody>
                    <a:bodyPr/>
                    <a:lstStyle/>
                    <a:p>
                      <a:r>
                        <a:rPr lang="en-US" sz="1600" b="1">
                          <a:latin typeface="Franklin Gothic Book" panose="020B0503020102020204" pitchFamily="34" charset="0"/>
                        </a:rPr>
                        <a:t>Fluoride</a:t>
                      </a:r>
                    </a:p>
                  </a:txBody>
                  <a:tcPr>
                    <a:lnL w="12700" cap="flat" cmpd="sng" algn="ctr">
                      <a:solidFill>
                        <a:schemeClr val="tx1"/>
                      </a:solidFill>
                      <a:prstDash val="solid"/>
                      <a:round/>
                      <a:headEnd type="none" w="med" len="med"/>
                      <a:tailEnd type="none" w="med" len="med"/>
                    </a:lnL>
                    <a:solidFill>
                      <a:schemeClr val="bg1">
                        <a:lumMod val="95000"/>
                      </a:schemeClr>
                    </a:solidFill>
                  </a:tcPr>
                </a:tc>
                <a:tc>
                  <a:txBody>
                    <a:bodyPr/>
                    <a:lstStyle/>
                    <a:p>
                      <a:r>
                        <a:rPr lang="en-US" sz="1400">
                          <a:latin typeface="Franklin Gothic Book" panose="020B0503020102020204" pitchFamily="34" charset="0"/>
                        </a:rPr>
                        <a:t>D1206, D1208</a:t>
                      </a:r>
                    </a:p>
                  </a:txBody>
                  <a:tcPr anchor="ctr">
                    <a:solidFill>
                      <a:schemeClr val="bg1">
                        <a:lumMod val="95000"/>
                      </a:schemeClr>
                    </a:solidFill>
                  </a:tcPr>
                </a:tc>
                <a:tc>
                  <a:txBody>
                    <a:bodyPr/>
                    <a:lstStyle/>
                    <a:p>
                      <a:r>
                        <a:rPr lang="en-US" sz="1400">
                          <a:latin typeface="Franklin Gothic Book" panose="020B0503020102020204" pitchFamily="34" charset="0"/>
                        </a:rPr>
                        <a:t>Remove Age Limitation Once Per Benefit Year</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252681008"/>
                  </a:ext>
                </a:extLst>
              </a:tr>
              <a:tr h="466971">
                <a:tc>
                  <a:txBody>
                    <a:bodyPr/>
                    <a:lstStyle/>
                    <a:p>
                      <a:r>
                        <a:rPr lang="en-US" sz="1600" b="1">
                          <a:latin typeface="Franklin Gothic Book" panose="020B0503020102020204" pitchFamily="34" charset="0"/>
                        </a:rPr>
                        <a:t>General Anesthesia/IV Sedation</a:t>
                      </a: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r>
                        <a:rPr lang="en-US" sz="1400">
                          <a:latin typeface="Franklin Gothic Book" panose="020B0503020102020204" pitchFamily="34" charset="0"/>
                        </a:rPr>
                        <a:t>D9222, D9223, D9239, D9243</a:t>
                      </a:r>
                    </a:p>
                  </a:txBody>
                  <a:tcPr anchor="ctr">
                    <a:solidFill>
                      <a:schemeClr val="bg1">
                        <a:lumMod val="85000"/>
                      </a:schemeClr>
                    </a:solidFill>
                  </a:tcPr>
                </a:tc>
                <a:tc>
                  <a:txBody>
                    <a:bodyPr/>
                    <a:lstStyle/>
                    <a:p>
                      <a:r>
                        <a:rPr lang="en-US" sz="1400">
                          <a:latin typeface="Franklin Gothic Book" panose="020B0503020102020204" pitchFamily="34" charset="0"/>
                        </a:rPr>
                        <a:t>Covered when Completed in Conjunction with a Covered Service</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340616936"/>
                  </a:ext>
                </a:extLst>
              </a:tr>
              <a:tr h="466971">
                <a:tc>
                  <a:txBody>
                    <a:bodyPr/>
                    <a:lstStyle/>
                    <a:p>
                      <a:r>
                        <a:rPr lang="en-US" sz="1600" b="1">
                          <a:latin typeface="Franklin Gothic Book" panose="020B0503020102020204" pitchFamily="34" charset="0"/>
                        </a:rPr>
                        <a:t>Dental Case Management – Patients with Special HealthCare Needs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400">
                          <a:latin typeface="Franklin Gothic Book" panose="020B0503020102020204" pitchFamily="34" charset="0"/>
                        </a:rPr>
                        <a:t>D9997</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400">
                          <a:latin typeface="Franklin Gothic Book" panose="020B0503020102020204" pitchFamily="34" charset="0"/>
                        </a:rPr>
                        <a:t>Covered up to Four (4) Per Benefit Year</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67574093"/>
                  </a:ext>
                </a:extLst>
              </a:tr>
            </a:tbl>
          </a:graphicData>
        </a:graphic>
      </p:graphicFrame>
    </p:spTree>
    <p:extLst>
      <p:ext uri="{BB962C8B-B14F-4D97-AF65-F5344CB8AC3E}">
        <p14:creationId xmlns:p14="http://schemas.microsoft.com/office/powerpoint/2010/main" val="2576466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6C9B6-AAE2-1897-7E87-8FD8B35A853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0BC6B07-8C90-1298-FDCE-B3D7E6096C5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45A1F9B-198B-C178-E5E2-5DEC1B8043F3}"/>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At-Home Dental Screening - SmartScan</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09B01B29-3CE9-770D-05FE-07A86D12B045}"/>
              </a:ext>
            </a:extLst>
          </p:cNvPr>
          <p:cNvSpPr txBox="1"/>
          <p:nvPr/>
        </p:nvSpPr>
        <p:spPr>
          <a:xfrm>
            <a:off x="347551" y="1374773"/>
            <a:ext cx="7434374"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SmartScan</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SmartScan is an at-home dental screening tool available to Cigna members at </a:t>
            </a:r>
            <a:r>
              <a:rPr lang="en-US" sz="1600" b="1">
                <a:solidFill>
                  <a:srgbClr val="0D5257"/>
                </a:solidFill>
                <a:latin typeface="Franklin Gothic Book"/>
                <a:cs typeface="Arial"/>
              </a:rPr>
              <a:t>no additional cost!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Using your smartphone, you can take guided photos of your teeth and gums and receive a professional assessment from a Cigna dentist within </a:t>
            </a:r>
            <a:r>
              <a:rPr lang="en-US" sz="1600" b="1">
                <a:solidFill>
                  <a:srgbClr val="0D5257"/>
                </a:solidFill>
                <a:latin typeface="Franklin Gothic Book"/>
                <a:cs typeface="Arial"/>
              </a:rPr>
              <a:t>minutes</a:t>
            </a:r>
            <a:r>
              <a:rPr lang="en-US" sz="1600">
                <a:latin typeface="Franklin Gothic Book"/>
                <a:cs typeface="Arial"/>
              </a:rPr>
              <a: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After your photos are reviewed, you will receive a report indicating your oral health status alone with tips for improvement.</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If your results highlight a concern, you may schedule a virtual dental appointment or be referred to an in-network provider.</a:t>
            </a:r>
          </a:p>
          <a:p>
            <a:pPr marL="285750" indent="-285750">
              <a:spcBef>
                <a:spcPts val="600"/>
              </a:spcBef>
              <a:spcAft>
                <a:spcPts val="600"/>
              </a:spcAft>
              <a:buClr>
                <a:srgbClr val="0D5257"/>
              </a:buClr>
              <a:buFont typeface="Wingdings" panose="05000000000000000000" pitchFamily="2" charset="2"/>
              <a:buChar char="§"/>
            </a:pPr>
            <a:r>
              <a:rPr lang="en-US" sz="1600" b="1" i="1">
                <a:solidFill>
                  <a:srgbClr val="0D5257"/>
                </a:solidFill>
                <a:latin typeface="Franklin Gothic Book"/>
                <a:cs typeface="Arial"/>
              </a:rPr>
              <a:t>Note that SmartScan does not replace a full dental exam or x-rays performed in a dental office, which remain essential for comprehensive oral health care.</a:t>
            </a:r>
          </a:p>
          <a:p>
            <a:pPr>
              <a:spcBef>
                <a:spcPts val="600"/>
              </a:spcBef>
              <a:spcAft>
                <a:spcPts val="600"/>
              </a:spcAft>
              <a:buClr>
                <a:srgbClr val="0D5257"/>
              </a:buClr>
            </a:pPr>
            <a:r>
              <a:rPr lang="en-US" sz="1600" b="1">
                <a:solidFill>
                  <a:srgbClr val="0D5257"/>
                </a:solidFill>
                <a:latin typeface="Franklin Gothic Book"/>
                <a:cs typeface="Arial"/>
              </a:rPr>
              <a:t>How to Get Started</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use SmartScan, log in or register at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myCigna.com </a:t>
            </a:r>
            <a:endParaRPr lang="en-US" sz="1600" b="1">
              <a:solidFill>
                <a:srgbClr val="0D5257"/>
              </a:solidFill>
              <a:latin typeface="Franklin Gothic Book"/>
              <a:cs typeface="Arial"/>
            </a:endParaRP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Select</a:t>
            </a:r>
            <a:r>
              <a:rPr lang="en-US" sz="1600">
                <a:solidFill>
                  <a:srgbClr val="0D5257"/>
                </a:solidFill>
                <a:latin typeface="Franklin Gothic Book"/>
                <a:cs typeface="Arial"/>
              </a:rPr>
              <a:t> </a:t>
            </a:r>
            <a:r>
              <a:rPr lang="en-US" sz="1600" b="1">
                <a:solidFill>
                  <a:srgbClr val="0D5257"/>
                </a:solidFill>
                <a:latin typeface="Franklin Gothic Book"/>
                <a:cs typeface="Arial"/>
              </a:rPr>
              <a:t>“Talk to a Doctor,”</a:t>
            </a:r>
            <a:r>
              <a:rPr lang="en-US" sz="1600">
                <a:solidFill>
                  <a:srgbClr val="0D5257"/>
                </a:solidFill>
                <a:latin typeface="Franklin Gothic Book"/>
                <a:cs typeface="Arial"/>
              </a:rPr>
              <a:t> </a:t>
            </a:r>
            <a:r>
              <a:rPr lang="en-US" sz="1600">
                <a:latin typeface="Franklin Gothic Book"/>
                <a:cs typeface="Arial"/>
              </a:rPr>
              <a:t>choose</a:t>
            </a:r>
            <a:r>
              <a:rPr lang="en-US" sz="1600">
                <a:solidFill>
                  <a:srgbClr val="0D5257"/>
                </a:solidFill>
                <a:latin typeface="Franklin Gothic Book"/>
                <a:cs typeface="Arial"/>
              </a:rPr>
              <a:t> </a:t>
            </a:r>
            <a:r>
              <a:rPr lang="en-US" sz="1600" b="1">
                <a:solidFill>
                  <a:srgbClr val="0D5257"/>
                </a:solidFill>
                <a:latin typeface="Franklin Gothic Book"/>
                <a:cs typeface="Arial"/>
              </a:rPr>
              <a:t>“Dental Virtual Care,” </a:t>
            </a:r>
            <a:r>
              <a:rPr lang="en-US" sz="1600">
                <a:latin typeface="Franklin Gothic Book"/>
                <a:cs typeface="Arial"/>
              </a:rPr>
              <a:t>and then select </a:t>
            </a:r>
            <a:r>
              <a:rPr lang="en-US" sz="1600" b="1">
                <a:solidFill>
                  <a:srgbClr val="0D5257"/>
                </a:solidFill>
                <a:latin typeface="Franklin Gothic Book"/>
                <a:cs typeface="Arial"/>
              </a:rPr>
              <a:t>“Connect.”</a:t>
            </a:r>
          </a:p>
        </p:txBody>
      </p:sp>
      <p:pic>
        <p:nvPicPr>
          <p:cNvPr id="7" name="Picture 6" descr="About Devereux - Devereux Advanced Behavioral Health">
            <a:extLst>
              <a:ext uri="{FF2B5EF4-FFF2-40B4-BE49-F238E27FC236}">
                <a16:creationId xmlns:a16="http://schemas.microsoft.com/office/drawing/2014/main" id="{A8309392-6A09-DD34-74BA-60B27F2286C4}"/>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CE787E27-8D61-A18C-6007-ED1B74C1167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9" name="Picture 8" descr="Person taking photo with smartphone">
            <a:extLst>
              <a:ext uri="{FF2B5EF4-FFF2-40B4-BE49-F238E27FC236}">
                <a16:creationId xmlns:a16="http://schemas.microsoft.com/office/drawing/2014/main" id="{F7A3F816-53EB-3486-E8D8-02520F5864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1668" y="2167131"/>
            <a:ext cx="3462781" cy="2566206"/>
          </a:xfrm>
          <a:prstGeom prst="rect">
            <a:avLst/>
          </a:prstGeom>
        </p:spPr>
      </p:pic>
      <p:pic>
        <p:nvPicPr>
          <p:cNvPr id="3" name="Picture 2" descr="A logo with a tree and text&#10;&#10;Description automatically generated">
            <a:extLst>
              <a:ext uri="{FF2B5EF4-FFF2-40B4-BE49-F238E27FC236}">
                <a16:creationId xmlns:a16="http://schemas.microsoft.com/office/drawing/2014/main" id="{252C6FE6-4775-2B35-BEEC-1E5FCCC143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spTree>
    <p:extLst>
      <p:ext uri="{BB962C8B-B14F-4D97-AF65-F5344CB8AC3E}">
        <p14:creationId xmlns:p14="http://schemas.microsoft.com/office/powerpoint/2010/main" val="2196446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ADB8-9429-64C2-6E82-103956303C5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4B0A7042-64C8-F672-AF18-59DA02377A5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350C965-12DD-CCE7-17A7-CDD24E65DA86}"/>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Dental Virtual Care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2F500926-B882-43A9-BFE4-25258A57376D}"/>
              </a:ext>
            </a:extLst>
          </p:cNvPr>
          <p:cNvSpPr txBox="1"/>
          <p:nvPr/>
        </p:nvSpPr>
        <p:spPr>
          <a:xfrm>
            <a:off x="347551" y="1374773"/>
            <a:ext cx="5853224" cy="47705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Cigna Healthcare Dental Virtual Care</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Dental virtual care provides </a:t>
            </a:r>
            <a:r>
              <a:rPr lang="en-US" sz="1600" b="1">
                <a:solidFill>
                  <a:srgbClr val="0D5257"/>
                </a:solidFill>
                <a:latin typeface="Franklin Gothic Book"/>
                <a:cs typeface="Arial"/>
              </a:rPr>
              <a:t>24/7</a:t>
            </a:r>
            <a:r>
              <a:rPr lang="en-US" sz="1600">
                <a:latin typeface="Franklin Gothic Book"/>
                <a:cs typeface="Arial"/>
              </a:rPr>
              <a:t> access to licensed dental professionals from your home</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Utilize virtual care If you have an </a:t>
            </a:r>
            <a:r>
              <a:rPr lang="en-US" sz="1600" b="1">
                <a:solidFill>
                  <a:srgbClr val="0D5257"/>
                </a:solidFill>
                <a:latin typeface="Franklin Gothic Book"/>
                <a:cs typeface="Arial"/>
              </a:rPr>
              <a:t>urgent</a:t>
            </a:r>
            <a:r>
              <a:rPr lang="en-US" sz="1600">
                <a:latin typeface="Franklin Gothic Book"/>
                <a:cs typeface="Arial"/>
              </a:rPr>
              <a:t> dental issue such as</a:t>
            </a:r>
            <a:r>
              <a:rPr lang="en-US" sz="1600" b="1">
                <a:solidFill>
                  <a:srgbClr val="0D5257"/>
                </a:solidFill>
                <a:latin typeface="Franklin Gothic Book"/>
                <a:cs typeface="Arial"/>
              </a:rPr>
              <a:t>: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Chipped tooth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Toothache</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Oral infection </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The dentist will assess your condition, offer guidance, prescribe medications, and refer you to an in-network dentist for an in-person visit as needed</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Virtual consults are processed at the </a:t>
            </a:r>
            <a:r>
              <a:rPr lang="en-US" sz="1600" b="1">
                <a:solidFill>
                  <a:srgbClr val="0D5257"/>
                </a:solidFill>
                <a:latin typeface="Franklin Gothic Book"/>
                <a:cs typeface="Arial"/>
              </a:rPr>
              <a:t>in-network</a:t>
            </a:r>
            <a:r>
              <a:rPr lang="en-US" sz="1600">
                <a:latin typeface="Franklin Gothic Book"/>
                <a:cs typeface="Arial"/>
              </a:rPr>
              <a:t> level with no copays or coinsurance required</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For more information,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myCigna.com </a:t>
            </a:r>
            <a:endParaRPr lang="en-US" sz="1600" b="1">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9EDED249-F4FA-5EBA-8E65-E08DD6631020}"/>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6F27171-B3E0-5051-A96A-95EF18752E4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logo with a tree and text&#10;&#10;Description automatically generated">
            <a:extLst>
              <a:ext uri="{FF2B5EF4-FFF2-40B4-BE49-F238E27FC236}">
                <a16:creationId xmlns:a16="http://schemas.microsoft.com/office/drawing/2014/main" id="{D34C0A39-BA29-69E6-2D39-4ACCD86E65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pic>
        <p:nvPicPr>
          <p:cNvPr id="4" name="Picture 3" descr="Teen girl smiling while using laptop">
            <a:extLst>
              <a:ext uri="{FF2B5EF4-FFF2-40B4-BE49-F238E27FC236}">
                <a16:creationId xmlns:a16="http://schemas.microsoft.com/office/drawing/2014/main" id="{C887C0B0-E364-2558-D3D3-4C4A4BBDD0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1877" y="1716729"/>
            <a:ext cx="5136371" cy="3424541"/>
          </a:xfrm>
          <a:prstGeom prst="rect">
            <a:avLst/>
          </a:prstGeom>
        </p:spPr>
      </p:pic>
    </p:spTree>
    <p:extLst>
      <p:ext uri="{BB962C8B-B14F-4D97-AF65-F5344CB8AC3E}">
        <p14:creationId xmlns:p14="http://schemas.microsoft.com/office/powerpoint/2010/main" val="1768913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822F8-07A6-E2D3-D865-63CA900362B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2764286-1552-72C6-D668-A7EACFC404E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A823F63-8300-CF82-4D1C-C56A3DFA4676}"/>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Flexible Spending &amp; Health Savings Accounts</a:t>
            </a:r>
          </a:p>
        </p:txBody>
      </p:sp>
      <p:pic>
        <p:nvPicPr>
          <p:cNvPr id="7" name="Picture 6" descr="About Devereux - Devereux Advanced Behavioral Health">
            <a:extLst>
              <a:ext uri="{FF2B5EF4-FFF2-40B4-BE49-F238E27FC236}">
                <a16:creationId xmlns:a16="http://schemas.microsoft.com/office/drawing/2014/main" id="{B7E03C42-D503-E999-FB92-1FA363D884C8}"/>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70ECD65-0FDD-DB87-10AD-4585F18D7704}"/>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Piggy bank illustration">
            <a:extLst>
              <a:ext uri="{FF2B5EF4-FFF2-40B4-BE49-F238E27FC236}">
                <a16:creationId xmlns:a16="http://schemas.microsoft.com/office/drawing/2014/main" id="{A4B13C09-7F9C-412E-7A88-8B857C07C7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9340" y="1511024"/>
            <a:ext cx="6933320" cy="4623794"/>
          </a:xfrm>
          <a:prstGeom prst="rect">
            <a:avLst/>
          </a:prstGeom>
        </p:spPr>
      </p:pic>
    </p:spTree>
    <p:extLst>
      <p:ext uri="{BB962C8B-B14F-4D97-AF65-F5344CB8AC3E}">
        <p14:creationId xmlns:p14="http://schemas.microsoft.com/office/powerpoint/2010/main" val="1524568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B52BE-A06D-2947-58D3-E8F4C8B435B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F8BD326-43BF-2D66-4C84-31D0502CDD0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46684B8-18D1-2B4D-19FA-88CDED156A54}"/>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a typeface="+mn-ea"/>
                <a:cs typeface="+mn-cs"/>
              </a:rPr>
              <a:t>Flexible Spending Accounts</a:t>
            </a:r>
          </a:p>
        </p:txBody>
      </p:sp>
      <p:pic>
        <p:nvPicPr>
          <p:cNvPr id="7" name="Picture 6" descr="About Devereux - Devereux Advanced Behavioral Health">
            <a:extLst>
              <a:ext uri="{FF2B5EF4-FFF2-40B4-BE49-F238E27FC236}">
                <a16:creationId xmlns:a16="http://schemas.microsoft.com/office/drawing/2014/main" id="{FEDE666F-4C49-F22B-AEE4-73F9A4323EE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2585E2A-4BDC-F1E2-BADF-B8E6366704CA}"/>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close-up of a company logo&#10;&#10;Description automatically generated">
            <a:extLst>
              <a:ext uri="{FF2B5EF4-FFF2-40B4-BE49-F238E27FC236}">
                <a16:creationId xmlns:a16="http://schemas.microsoft.com/office/drawing/2014/main" id="{62A1826D-014C-C6D8-4DE4-E17E8D759583}"/>
              </a:ext>
            </a:extLst>
          </p:cNvPr>
          <p:cNvPicPr>
            <a:picLocks noChangeAspect="1"/>
          </p:cNvPicPr>
          <p:nvPr/>
        </p:nvPicPr>
        <p:blipFill>
          <a:blip r:embed="rId3" cstate="print">
            <a:extLst>
              <a:ext uri="{28A0092B-C50C-407E-A947-70E740481C1C}">
                <a14:useLocalDpi xmlns:a14="http://schemas.microsoft.com/office/drawing/2010/main" val="0"/>
              </a:ext>
            </a:extLst>
          </a:blip>
          <a:srcRect l="6189" t="9990" r="8475" b="14290"/>
          <a:stretch>
            <a:fillRect/>
          </a:stretch>
        </p:blipFill>
        <p:spPr>
          <a:xfrm>
            <a:off x="8430902" y="406373"/>
            <a:ext cx="1008373" cy="904924"/>
          </a:xfrm>
          <a:prstGeom prst="rect">
            <a:avLst/>
          </a:prstGeom>
        </p:spPr>
      </p:pic>
      <p:sp>
        <p:nvSpPr>
          <p:cNvPr id="2" name="Content Placeholder 2">
            <a:extLst>
              <a:ext uri="{FF2B5EF4-FFF2-40B4-BE49-F238E27FC236}">
                <a16:creationId xmlns:a16="http://schemas.microsoft.com/office/drawing/2014/main" id="{D8651769-92A5-F7A3-0BE3-184683734FE5}"/>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marR="0" lvl="0" indent="0" algn="l" defTabSz="914400" rtl="0" eaLnBrk="1" fontAlgn="auto" latinLnBrk="0" hangingPunct="1">
              <a:lnSpc>
                <a:spcPct val="90000"/>
              </a:lnSpc>
              <a:spcBef>
                <a:spcPts val="600"/>
              </a:spcBef>
              <a:spcAft>
                <a:spcPts val="600"/>
              </a:spcAft>
              <a:buClr>
                <a:srgbClr val="117158"/>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Flexible Spending Accounts </a:t>
            </a:r>
          </a:p>
          <a:p>
            <a:pPr marL="356870" marR="0" lvl="0"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Devereux offers Flexible Spending Accounts (FSAs) through Employe Benefits Corporation.</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An FSA allows you to put aside set money on a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pre-tax basis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to help pay for eligible expenses.</a:t>
            </a:r>
          </a:p>
          <a:p>
            <a:pPr marL="1212215" marR="0" lvl="2" indent="-28575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There are two available FSAs that you may enroll in:</a:t>
            </a:r>
            <a:r>
              <a:rPr kumimoji="0" lang="en-US" sz="1800" b="0" i="0" u="none" strike="noStrike" kern="1200" cap="none" spc="-5" normalizeH="0" baseline="0" noProof="0">
                <a:ln>
                  <a:noFill/>
                </a:ln>
                <a:solidFill>
                  <a:prstClr val="black"/>
                </a:solidFill>
                <a:effectLst/>
                <a:uLnTx/>
                <a:uFillTx/>
                <a:latin typeface="Franklin Gothic Book"/>
                <a:ea typeface="+mn-ea"/>
                <a:cs typeface="Calibri"/>
              </a:rPr>
              <a:t> </a:t>
            </a:r>
          </a:p>
          <a:p>
            <a:pPr marL="1728470" marR="0" lvl="3"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Healthcare FSA (HCFSA)</a:t>
            </a:r>
          </a:p>
          <a:p>
            <a:pPr marL="1728470" marR="0" lvl="3"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Dependent Care FSA (DCFSA)</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‘Use-it-or-Lose-it’ Rule</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If you do not use the available funds in your FSA by the end of the plan year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December 31, 2027</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any remaining funds will be </a:t>
            </a:r>
            <a:r>
              <a:rPr kumimoji="0" lang="en-US" sz="1600" b="1" i="0" u="sng" strike="noStrike" kern="1200" cap="none" spc="-5" normalizeH="0" baseline="0" noProof="0">
                <a:ln>
                  <a:noFill/>
                </a:ln>
                <a:solidFill>
                  <a:srgbClr val="0D5257"/>
                </a:solidFill>
                <a:effectLst/>
                <a:uLnTx/>
                <a:uFillTx/>
                <a:latin typeface="Franklin Gothic Book"/>
                <a:ea typeface="+mn-ea"/>
                <a:cs typeface="Calibri"/>
              </a:rPr>
              <a:t>forfeited</a:t>
            </a:r>
            <a:r>
              <a:rPr kumimoji="0" lang="en-US" sz="1600" b="0" i="0" u="none" strike="noStrike" kern="1200" cap="none" spc="-5" normalizeH="0" baseline="0" noProof="0">
                <a:ln>
                  <a:noFill/>
                </a:ln>
                <a:solidFill>
                  <a:srgbClr val="0D5257"/>
                </a:solidFill>
                <a:effectLst/>
                <a:uLnTx/>
                <a:uFillTx/>
                <a:latin typeface="Franklin Gothic Book"/>
                <a:ea typeface="+mn-ea"/>
                <a:cs typeface="Calibri"/>
              </a:rPr>
              <a:t>. </a:t>
            </a:r>
          </a:p>
          <a:p>
            <a:pPr marL="755015" marR="0" lvl="1"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Devereux allows you to carry up to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$700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PROJECTED AMOUNT FOR 2027</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of unused HCFSA funds into the following plan year</a:t>
            </a:r>
            <a:endParaRPr kumimoji="0" lang="en-US" sz="1600" b="0" i="0" u="none" strike="noStrike" kern="1200" cap="none" spc="0" normalizeH="0" baseline="0" noProof="0">
              <a:ln>
                <a:noFill/>
              </a:ln>
              <a:solidFill>
                <a:prstClr val="black"/>
              </a:solidFill>
              <a:effectLst/>
              <a:uLnTx/>
              <a:uFillTx/>
              <a:latin typeface="Franklin Gothic Book"/>
              <a:ea typeface="+mn-ea"/>
              <a:cs typeface="Calibri"/>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4" name="TextBox 3">
            <a:extLst>
              <a:ext uri="{FF2B5EF4-FFF2-40B4-BE49-F238E27FC236}">
                <a16:creationId xmlns:a16="http://schemas.microsoft.com/office/drawing/2014/main" id="{EF61993E-A135-B52B-0B1E-801C64932ECF}"/>
              </a:ext>
            </a:extLst>
          </p:cNvPr>
          <p:cNvSpPr txBox="1"/>
          <p:nvPr/>
        </p:nvSpPr>
        <p:spPr>
          <a:xfrm>
            <a:off x="6887921" y="4633825"/>
            <a:ext cx="4510151" cy="1754326"/>
          </a:xfrm>
          <a:prstGeom prst="rect">
            <a:avLst/>
          </a:prstGeom>
          <a:solidFill>
            <a:srgbClr val="0D5257"/>
          </a:solidFill>
          <a:ln>
            <a:solidFill>
              <a:srgbClr val="0D5257"/>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IMPORTANT NOTE:</a:t>
            </a:r>
            <a:r>
              <a:rPr kumimoji="0" lang="en-US" sz="1800" b="0"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 </a:t>
            </a:r>
            <a:r>
              <a:rPr kumimoji="0" lang="en-US" sz="1800" b="1"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If you </a:t>
            </a:r>
            <a:r>
              <a:rPr kumimoji="0" lang="en-US" sz="1600" b="1"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do</a:t>
            </a:r>
            <a:r>
              <a:rPr kumimoji="0" lang="en-US" sz="1800" b="1" i="0" u="none" strike="noStrike" kern="1200" cap="none" spc="0" normalizeH="0" baseline="0" noProof="0">
                <a:ln>
                  <a:noFill/>
                </a:ln>
                <a:solidFill>
                  <a:prstClr val="white"/>
                </a:solidFill>
                <a:effectLst/>
                <a:uLnTx/>
                <a:uFillTx/>
                <a:latin typeface="Franklin Gothic Book" panose="020B0503020102020204" pitchFamily="34" charset="0"/>
                <a:ea typeface="+mn-ea"/>
                <a:cs typeface="+mn-cs"/>
              </a:rPr>
              <a:t> not enroll in the Flexible Spending Account for 2027 and have rollover money from the previous year, that money becomes a limited flexible spending account and may be used only for vision and dental expenses. </a:t>
            </a:r>
          </a:p>
        </p:txBody>
      </p:sp>
      <p:sp>
        <p:nvSpPr>
          <p:cNvPr id="17" name="TextBox 16">
            <a:extLst>
              <a:ext uri="{FF2B5EF4-FFF2-40B4-BE49-F238E27FC236}">
                <a16:creationId xmlns:a16="http://schemas.microsoft.com/office/drawing/2014/main" id="{C205C13D-BAA8-544D-737F-EE8AE9B0DEC7}"/>
              </a:ext>
            </a:extLst>
          </p:cNvPr>
          <p:cNvSpPr txBox="1"/>
          <p:nvPr/>
        </p:nvSpPr>
        <p:spPr>
          <a:xfrm>
            <a:off x="6096000" y="1476160"/>
            <a:ext cx="6093994" cy="3064942"/>
          </a:xfrm>
          <a:prstGeom prst="rect">
            <a:avLst/>
          </a:prstGeom>
          <a:noFill/>
        </p:spPr>
        <p:txBody>
          <a:bodyPr wrap="square">
            <a:spAutoFit/>
          </a:bodyPr>
          <a:lstStyle/>
          <a:p>
            <a:pPr marL="12065" marR="0" lvl="0" indent="0" algn="l" defTabSz="914400" rtl="0" eaLnBrk="1" fontAlgn="auto" latinLnBrk="0" hangingPunct="1">
              <a:lnSpc>
                <a:spcPct val="100000"/>
              </a:lnSpc>
              <a:spcBef>
                <a:spcPts val="585"/>
              </a:spcBef>
              <a:spcAft>
                <a:spcPts val="0"/>
              </a:spcAft>
              <a:buClr>
                <a:srgbClr val="117158"/>
              </a:buClr>
              <a:buSzTx/>
              <a:buFontTx/>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Additional FSA Reminders</a:t>
            </a:r>
          </a:p>
          <a:p>
            <a:pPr marL="356870" marR="0" lvl="0" indent="-344805" algn="l" defTabSz="914400" rtl="0" eaLnBrk="1" fontAlgn="auto" latinLnBrk="0" hangingPunct="1">
              <a:lnSpc>
                <a:spcPct val="100000"/>
              </a:lnSpc>
              <a:spcBef>
                <a:spcPts val="585"/>
              </a:spcBef>
              <a:spcAft>
                <a:spcPts val="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Accounts </a:t>
            </a:r>
            <a:r>
              <a:rPr kumimoji="0" lang="en-US" sz="1600" b="0" i="0" u="none" strike="noStrike" kern="1200" cap="none" spc="-15" normalizeH="0" baseline="0" noProof="0">
                <a:ln>
                  <a:noFill/>
                </a:ln>
                <a:solidFill>
                  <a:prstClr val="black"/>
                </a:solidFill>
                <a:effectLst/>
                <a:uLnTx/>
                <a:uFillTx/>
                <a:latin typeface="Franklin Gothic Book"/>
                <a:ea typeface="+mn-ea"/>
                <a:cs typeface="Calibri"/>
              </a:rPr>
              <a:t>are </a:t>
            </a:r>
            <a:r>
              <a:rPr kumimoji="0" lang="en-US" sz="1600" b="1" i="0" u="none" strike="noStrike" kern="1200" cap="all" spc="0" normalizeH="0" baseline="0" noProof="0">
                <a:ln>
                  <a:noFill/>
                </a:ln>
                <a:solidFill>
                  <a:srgbClr val="0D5257"/>
                </a:solidFill>
                <a:effectLst/>
                <a:uLnTx/>
                <a:uFillTx/>
                <a:latin typeface="Franklin Gothic Book"/>
                <a:ea typeface="+mn-ea"/>
                <a:cs typeface="+mn-cs"/>
              </a:rPr>
              <a:t>Separate;</a:t>
            </a:r>
            <a:r>
              <a:rPr kumimoji="0" lang="en-US" sz="1600" b="0" i="0" u="none" strike="noStrike" kern="1200" cap="none" spc="-35" normalizeH="0" baseline="0" noProof="0">
                <a:ln>
                  <a:noFill/>
                </a:ln>
                <a:solidFill>
                  <a:prstClr val="black"/>
                </a:solidFill>
                <a:effectLst/>
                <a:uLnTx/>
                <a:uFillTx/>
                <a:latin typeface="Franklin Gothic Book"/>
                <a:ea typeface="+mn-ea"/>
                <a:cs typeface="Calibri"/>
              </a:rPr>
              <a:t> you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cannot </a:t>
            </a:r>
            <a:r>
              <a:rPr kumimoji="0" lang="en-US" sz="1600" b="0" i="0" u="none" strike="noStrike" kern="1200" cap="none" spc="-15" normalizeH="0" baseline="0" noProof="0">
                <a:ln>
                  <a:noFill/>
                </a:ln>
                <a:solidFill>
                  <a:prstClr val="black"/>
                </a:solidFill>
                <a:effectLst/>
                <a:uLnTx/>
                <a:uFillTx/>
                <a:latin typeface="Franklin Gothic Book"/>
                <a:ea typeface="+mn-ea"/>
                <a:cs typeface="Calibri"/>
              </a:rPr>
              <a:t>transfer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money </a:t>
            </a:r>
            <a:r>
              <a:rPr kumimoji="0" lang="en-US" sz="1600" b="0" i="0" u="none" strike="noStrike" kern="1200" cap="none" spc="-15" normalizeH="0" baseline="0" noProof="0">
                <a:ln>
                  <a:noFill/>
                </a:ln>
                <a:solidFill>
                  <a:prstClr val="black"/>
                </a:solidFill>
                <a:effectLst/>
                <a:uLnTx/>
                <a:uFillTx/>
                <a:latin typeface="Franklin Gothic Book"/>
                <a:ea typeface="+mn-ea"/>
                <a:cs typeface="Calibri"/>
              </a:rPr>
              <a:t>from </a:t>
            </a:r>
            <a:r>
              <a:rPr kumimoji="0" lang="en-US" sz="1600" b="0" i="0" u="none" strike="noStrike" kern="1200" cap="none" spc="0" normalizeH="0" baseline="0" noProof="0">
                <a:ln>
                  <a:noFill/>
                </a:ln>
                <a:solidFill>
                  <a:prstClr val="black"/>
                </a:solidFill>
                <a:effectLst/>
                <a:uLnTx/>
                <a:uFillTx/>
                <a:latin typeface="Franklin Gothic Book"/>
                <a:ea typeface="+mn-ea"/>
                <a:cs typeface="Calibri"/>
              </a:rPr>
              <a:t>one </a:t>
            </a:r>
            <a:r>
              <a:rPr kumimoji="0" lang="en-US" sz="1600" b="0" i="0" u="none" strike="noStrike" kern="1200" cap="none" spc="-15" normalizeH="0" baseline="0" noProof="0">
                <a:ln>
                  <a:noFill/>
                </a:ln>
                <a:solidFill>
                  <a:prstClr val="black"/>
                </a:solidFill>
                <a:effectLst/>
                <a:uLnTx/>
                <a:uFillTx/>
                <a:latin typeface="Franklin Gothic Book"/>
                <a:ea typeface="+mn-ea"/>
                <a:cs typeface="Calibri"/>
              </a:rPr>
              <a:t>to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the</a:t>
            </a:r>
            <a:r>
              <a:rPr kumimoji="0" lang="en-US" sz="1600" b="0" i="0" u="none" strike="noStrike" kern="1200" cap="none" spc="100" normalizeH="0" baseline="0" noProof="0">
                <a:ln>
                  <a:noFill/>
                </a:ln>
                <a:solidFill>
                  <a:prstClr val="black"/>
                </a:solidFill>
                <a:effectLst/>
                <a:uLnTx/>
                <a:uFillTx/>
                <a:latin typeface="Franklin Gothic Book"/>
                <a:ea typeface="+mn-ea"/>
                <a:cs typeface="Calibri"/>
              </a:rPr>
              <a:t> </a:t>
            </a:r>
            <a:r>
              <a:rPr kumimoji="0" lang="en-US" sz="1600" b="0" i="0" u="none" strike="noStrike" kern="1200" cap="none" spc="-40" normalizeH="0" baseline="0" noProof="0">
                <a:ln>
                  <a:noFill/>
                </a:ln>
                <a:solidFill>
                  <a:prstClr val="black"/>
                </a:solidFill>
                <a:effectLst/>
                <a:uLnTx/>
                <a:uFillTx/>
                <a:latin typeface="Franklin Gothic Book"/>
                <a:ea typeface="+mn-ea"/>
                <a:cs typeface="Calibri"/>
              </a:rPr>
              <a:t>other.</a:t>
            </a:r>
            <a:endParaRPr kumimoji="0" lang="en-US" sz="1600" b="0" i="0" u="none" strike="noStrike" kern="1200" cap="none" spc="0" normalizeH="0" baseline="0" noProof="0">
              <a:ln>
                <a:noFill/>
              </a:ln>
              <a:solidFill>
                <a:prstClr val="black"/>
              </a:solidFill>
              <a:effectLst/>
              <a:uLnTx/>
              <a:uFillTx/>
              <a:latin typeface="Franklin Gothic Book"/>
              <a:ea typeface="+mn-ea"/>
              <a:cs typeface="Calibri"/>
            </a:endParaRPr>
          </a:p>
          <a:p>
            <a:pPr marL="356870" marR="5080" lvl="0" indent="-344805" algn="l" defTabSz="914400" rtl="0" eaLnBrk="1" fontAlgn="auto" latinLnBrk="0" hangingPunct="1">
              <a:lnSpc>
                <a:spcPts val="2390"/>
              </a:lnSpc>
              <a:spcBef>
                <a:spcPts val="680"/>
              </a:spcBef>
              <a:spcAft>
                <a:spcPts val="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Calibri"/>
              </a:rPr>
              <a:t>You cannot change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your election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until the </a:t>
            </a:r>
            <a:r>
              <a:rPr kumimoji="0" lang="en-US" sz="1600" b="0" i="0" u="none" strike="noStrike" kern="1200" cap="none" spc="-15" normalizeH="0" baseline="0" noProof="0">
                <a:ln>
                  <a:noFill/>
                </a:ln>
                <a:solidFill>
                  <a:prstClr val="black"/>
                </a:solidFill>
                <a:effectLst/>
                <a:uLnTx/>
                <a:uFillTx/>
                <a:latin typeface="Franklin Gothic Book"/>
                <a:ea typeface="+mn-ea"/>
                <a:cs typeface="Calibri"/>
              </a:rPr>
              <a:t>next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enrollment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period (unless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you </a:t>
            </a:r>
            <a:r>
              <a:rPr kumimoji="0" lang="en-US" sz="1600" b="0" i="0" u="none" strike="noStrike" kern="1200" cap="none" spc="-20" normalizeH="0" baseline="0" noProof="0">
                <a:ln>
                  <a:noFill/>
                </a:ln>
                <a:solidFill>
                  <a:prstClr val="black"/>
                </a:solidFill>
                <a:effectLst/>
                <a:uLnTx/>
                <a:uFillTx/>
                <a:latin typeface="Franklin Gothic Book"/>
                <a:ea typeface="+mn-ea"/>
                <a:cs typeface="Calibri"/>
              </a:rPr>
              <a:t>have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 </a:t>
            </a:r>
            <a:r>
              <a:rPr kumimoji="0" lang="en-US" sz="1600" b="0" i="0" u="none" strike="noStrike" kern="1200" cap="none" spc="0" normalizeH="0" baseline="0" noProof="0">
                <a:ln>
                  <a:noFill/>
                </a:ln>
                <a:solidFill>
                  <a:prstClr val="black"/>
                </a:solidFill>
                <a:effectLst/>
                <a:uLnTx/>
                <a:uFillTx/>
                <a:latin typeface="Franklin Gothic Book"/>
                <a:ea typeface="+mn-ea"/>
                <a:cs typeface="Calibri"/>
              </a:rPr>
              <a:t>change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in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family</a:t>
            </a:r>
            <a:r>
              <a:rPr kumimoji="0" lang="en-US" sz="1600" b="0" i="0" u="none" strike="noStrike" kern="1200" cap="none" spc="-20" normalizeH="0" baseline="0" noProof="0">
                <a:ln>
                  <a:noFill/>
                </a:ln>
                <a:solidFill>
                  <a:prstClr val="black"/>
                </a:solidFill>
                <a:effectLst/>
                <a:uLnTx/>
                <a:uFillTx/>
                <a:latin typeface="Franklin Gothic Book"/>
                <a:ea typeface="+mn-ea"/>
                <a:cs typeface="Calibri"/>
              </a:rPr>
              <a:t>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status called a </a:t>
            </a:r>
            <a:r>
              <a:rPr kumimoji="0" lang="en-US" sz="1600" b="1" i="0" u="none" strike="noStrike" kern="1200" cap="none" spc="-10" normalizeH="0" baseline="0" noProof="0">
                <a:ln>
                  <a:noFill/>
                </a:ln>
                <a:solidFill>
                  <a:srgbClr val="0D5257"/>
                </a:solidFill>
                <a:effectLst/>
                <a:uLnTx/>
                <a:uFillTx/>
                <a:latin typeface="Franklin Gothic Book"/>
                <a:ea typeface="+mn-ea"/>
                <a:cs typeface="Calibri"/>
              </a:rPr>
              <a:t>qualified family status change</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a:t>
            </a:r>
            <a:endParaRPr kumimoji="0" lang="en-US" sz="1600" b="0" i="0" u="none" strike="noStrike" kern="1200" cap="none" spc="0" normalizeH="0" baseline="0" noProof="0">
              <a:ln>
                <a:noFill/>
              </a:ln>
              <a:solidFill>
                <a:prstClr val="black"/>
              </a:solidFill>
              <a:effectLst/>
              <a:uLnTx/>
              <a:uFillTx/>
              <a:latin typeface="Franklin Gothic Book"/>
              <a:ea typeface="+mn-ea"/>
              <a:cs typeface="Calibri"/>
            </a:endParaRPr>
          </a:p>
          <a:p>
            <a:pPr marL="356870" marR="0" lvl="0" indent="-344805" algn="l" defTabSz="914400" rtl="0" eaLnBrk="1" fontAlgn="auto" latinLnBrk="0" hangingPunct="1">
              <a:lnSpc>
                <a:spcPct val="100000"/>
              </a:lnSpc>
              <a:spcBef>
                <a:spcPts val="505"/>
              </a:spcBef>
              <a:spcAft>
                <a:spcPts val="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You </a:t>
            </a:r>
            <a:r>
              <a:rPr kumimoji="0" lang="en-US" sz="1600" b="1" i="0" u="sng" strike="noStrike" kern="1200" cap="none" spc="-10" normalizeH="0" baseline="0" noProof="0">
                <a:ln>
                  <a:noFill/>
                </a:ln>
                <a:solidFill>
                  <a:srgbClr val="0D5257"/>
                </a:solidFill>
                <a:effectLst/>
                <a:uLnTx/>
                <a:uFillTx/>
                <a:latin typeface="Franklin Gothic Book"/>
                <a:ea typeface="+mn-ea"/>
                <a:cs typeface="Calibri"/>
              </a:rPr>
              <a:t>must</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 re-enroll every year if you wish to participate in an FSA (enrollment won’t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continue</a:t>
            </a:r>
            <a:r>
              <a:rPr kumimoji="0" lang="en-US" sz="1600" b="0" i="0" u="none" strike="noStrike" kern="1200" cap="none" spc="110" normalizeH="0" baseline="0" noProof="0">
                <a:ln>
                  <a:noFill/>
                </a:ln>
                <a:solidFill>
                  <a:prstClr val="black"/>
                </a:solidFill>
                <a:effectLst/>
                <a:uLnTx/>
                <a:uFillTx/>
                <a:latin typeface="Franklin Gothic Book"/>
                <a:ea typeface="+mn-ea"/>
                <a:cs typeface="Calibri"/>
              </a:rPr>
              <a:t>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automatically).</a:t>
            </a:r>
            <a:endParaRPr kumimoji="0" lang="en-US" sz="1600" b="0" i="0" u="none" strike="noStrike" kern="1200" cap="none" spc="0" normalizeH="0" baseline="0" noProof="0">
              <a:ln>
                <a:noFill/>
              </a:ln>
              <a:solidFill>
                <a:prstClr val="black"/>
              </a:solidFill>
              <a:effectLst/>
              <a:uLnTx/>
              <a:uFillTx/>
              <a:latin typeface="Franklin Gothic Book"/>
              <a:ea typeface="+mn-ea"/>
              <a:cs typeface="Calibri"/>
            </a:endParaRPr>
          </a:p>
          <a:p>
            <a:pPr marL="356870" marR="0" lvl="0" indent="-344805" algn="l" defTabSz="914400" rtl="0" eaLnBrk="1" fontAlgn="auto" latinLnBrk="0" hangingPunct="1">
              <a:lnSpc>
                <a:spcPct val="100000"/>
              </a:lnSpc>
              <a:spcBef>
                <a:spcPts val="509"/>
              </a:spcBef>
              <a:spcAft>
                <a:spcPts val="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20" normalizeH="0" baseline="0" noProof="0">
                <a:ln>
                  <a:noFill/>
                </a:ln>
                <a:solidFill>
                  <a:prstClr val="black"/>
                </a:solidFill>
                <a:effectLst/>
                <a:uLnTx/>
                <a:uFillTx/>
                <a:latin typeface="Franklin Gothic Book"/>
                <a:ea typeface="+mn-ea"/>
                <a:cs typeface="Calibri"/>
              </a:rPr>
              <a:t>Be sure to save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your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receipts </a:t>
            </a:r>
            <a:r>
              <a:rPr kumimoji="0" lang="en-US" sz="1600" b="0" i="0" u="none" strike="noStrike" kern="1200" cap="none" spc="-15" normalizeH="0" baseline="0" noProof="0">
                <a:ln>
                  <a:noFill/>
                </a:ln>
                <a:solidFill>
                  <a:prstClr val="black"/>
                </a:solidFill>
                <a:effectLst/>
                <a:uLnTx/>
                <a:uFillTx/>
                <a:latin typeface="Franklin Gothic Book"/>
                <a:ea typeface="+mn-ea"/>
                <a:cs typeface="Calibri"/>
              </a:rPr>
              <a:t>of eligible expenses for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claim</a:t>
            </a:r>
            <a:r>
              <a:rPr kumimoji="0" lang="en-US" sz="1600" b="0" i="0" u="none" strike="noStrike" kern="1200" cap="none" spc="70" normalizeH="0" baseline="0" noProof="0">
                <a:ln>
                  <a:noFill/>
                </a:ln>
                <a:solidFill>
                  <a:prstClr val="black"/>
                </a:solidFill>
                <a:effectLst/>
                <a:uLnTx/>
                <a:uFillTx/>
                <a:latin typeface="Franklin Gothic Book"/>
                <a:ea typeface="+mn-ea"/>
                <a:cs typeface="Calibri"/>
              </a:rPr>
              <a:t> </a:t>
            </a:r>
            <a:r>
              <a:rPr kumimoji="0" lang="en-US" sz="1600" b="0" i="0" u="none" strike="noStrike" kern="1200" cap="none" spc="-10" normalizeH="0" baseline="0" noProof="0">
                <a:ln>
                  <a:noFill/>
                </a:ln>
                <a:solidFill>
                  <a:prstClr val="black"/>
                </a:solidFill>
                <a:effectLst/>
                <a:uLnTx/>
                <a:uFillTx/>
                <a:latin typeface="Franklin Gothic Book"/>
                <a:ea typeface="+mn-ea"/>
                <a:cs typeface="Calibri"/>
              </a:rPr>
              <a:t>substantiation</a:t>
            </a:r>
            <a:r>
              <a:rPr kumimoji="0" lang="en-US" sz="1800" b="0" i="0" u="none" strike="noStrike" kern="1200" cap="none" spc="-10" normalizeH="0" baseline="0" noProof="0">
                <a:ln>
                  <a:noFill/>
                </a:ln>
                <a:solidFill>
                  <a:prstClr val="black"/>
                </a:solidFill>
                <a:effectLst/>
                <a:uLnTx/>
                <a:uFillTx/>
                <a:latin typeface="Franklin Gothic Book"/>
                <a:ea typeface="+mn-ea"/>
                <a:cs typeface="Calibri"/>
              </a:rPr>
              <a:t>.</a:t>
            </a:r>
            <a:endParaRPr kumimoji="0" lang="en-US" sz="1800" b="0" i="0" u="none" strike="noStrike" kern="1200" cap="none" spc="0" normalizeH="0" baseline="0" noProof="0">
              <a:ln>
                <a:noFill/>
              </a:ln>
              <a:solidFill>
                <a:prstClr val="black"/>
              </a:solidFill>
              <a:effectLst/>
              <a:uLnTx/>
              <a:uFillTx/>
              <a:latin typeface="Franklin Gothic Book"/>
              <a:ea typeface="+mn-ea"/>
              <a:cs typeface="Calibri"/>
            </a:endParaRPr>
          </a:p>
        </p:txBody>
      </p:sp>
    </p:spTree>
    <p:extLst>
      <p:ext uri="{BB962C8B-B14F-4D97-AF65-F5344CB8AC3E}">
        <p14:creationId xmlns:p14="http://schemas.microsoft.com/office/powerpoint/2010/main" val="2858667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482B9-7776-3245-6669-0BAF9A324FF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68C1C344-31D6-EABD-D7B0-187D6DF32AC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A2F73E9-482F-4959-27B2-9E3BCA538141}"/>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a typeface="+mn-ea"/>
                <a:cs typeface="+mn-cs"/>
              </a:rPr>
              <a:t>Flexible Spending Accounts</a:t>
            </a:r>
          </a:p>
        </p:txBody>
      </p:sp>
      <p:pic>
        <p:nvPicPr>
          <p:cNvPr id="7" name="Picture 6" descr="About Devereux - Devereux Advanced Behavioral Health">
            <a:extLst>
              <a:ext uri="{FF2B5EF4-FFF2-40B4-BE49-F238E27FC236}">
                <a16:creationId xmlns:a16="http://schemas.microsoft.com/office/drawing/2014/main" id="{1512D10A-22FA-1A8B-383D-6E0338E96A3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EC2E875-5E5B-EF0F-21C3-411CEB17BBC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close-up of a company logo&#10;&#10;Description automatically generated">
            <a:extLst>
              <a:ext uri="{FF2B5EF4-FFF2-40B4-BE49-F238E27FC236}">
                <a16:creationId xmlns:a16="http://schemas.microsoft.com/office/drawing/2014/main" id="{692AD9ED-5EE5-C254-7796-6D7301E61BD7}"/>
              </a:ext>
            </a:extLst>
          </p:cNvPr>
          <p:cNvPicPr>
            <a:picLocks noChangeAspect="1"/>
          </p:cNvPicPr>
          <p:nvPr/>
        </p:nvPicPr>
        <p:blipFill>
          <a:blip r:embed="rId3" cstate="print">
            <a:extLst>
              <a:ext uri="{28A0092B-C50C-407E-A947-70E740481C1C}">
                <a14:useLocalDpi xmlns:a14="http://schemas.microsoft.com/office/drawing/2010/main" val="0"/>
              </a:ext>
            </a:extLst>
          </a:blip>
          <a:srcRect l="6189" t="9990" r="8475" b="14290"/>
          <a:stretch>
            <a:fillRect/>
          </a:stretch>
        </p:blipFill>
        <p:spPr>
          <a:xfrm>
            <a:off x="8430902" y="406373"/>
            <a:ext cx="1008373" cy="904924"/>
          </a:xfrm>
          <a:prstGeom prst="rect">
            <a:avLst/>
          </a:prstGeom>
        </p:spPr>
      </p:pic>
      <p:graphicFrame>
        <p:nvGraphicFramePr>
          <p:cNvPr id="10" name="Table 9">
            <a:extLst>
              <a:ext uri="{FF2B5EF4-FFF2-40B4-BE49-F238E27FC236}">
                <a16:creationId xmlns:a16="http://schemas.microsoft.com/office/drawing/2014/main" id="{2EC57D64-F4F0-EE32-D4AB-BEF7139BF7FB}"/>
              </a:ext>
            </a:extLst>
          </p:cNvPr>
          <p:cNvGraphicFramePr>
            <a:graphicFrameLocks noGrp="1"/>
          </p:cNvGraphicFramePr>
          <p:nvPr>
            <p:extLst>
              <p:ext uri="{D42A27DB-BD31-4B8C-83A1-F6EECF244321}">
                <p14:modId xmlns:p14="http://schemas.microsoft.com/office/powerpoint/2010/main" val="1379032522"/>
              </p:ext>
            </p:extLst>
          </p:nvPr>
        </p:nvGraphicFramePr>
        <p:xfrm>
          <a:off x="2302119" y="1574741"/>
          <a:ext cx="7587761" cy="4329999"/>
        </p:xfrm>
        <a:graphic>
          <a:graphicData uri="http://schemas.openxmlformats.org/drawingml/2006/table">
            <a:tbl>
              <a:tblPr firstRow="1" bandRow="1">
                <a:tableStyleId>{5C22544A-7EE6-4342-B048-85BDC9FD1C3A}</a:tableStyleId>
              </a:tblPr>
              <a:tblGrid>
                <a:gridCol w="3698631">
                  <a:extLst>
                    <a:ext uri="{9D8B030D-6E8A-4147-A177-3AD203B41FA5}">
                      <a16:colId xmlns:a16="http://schemas.microsoft.com/office/drawing/2014/main" val="1729703364"/>
                    </a:ext>
                  </a:extLst>
                </a:gridCol>
                <a:gridCol w="3889130">
                  <a:extLst>
                    <a:ext uri="{9D8B030D-6E8A-4147-A177-3AD203B41FA5}">
                      <a16:colId xmlns:a16="http://schemas.microsoft.com/office/drawing/2014/main" val="1665610874"/>
                    </a:ext>
                  </a:extLst>
                </a:gridCol>
              </a:tblGrid>
              <a:tr h="641919">
                <a:tc>
                  <a:txBody>
                    <a:bodyPr/>
                    <a:lstStyle/>
                    <a:p>
                      <a:pPr marL="0" marR="0" algn="ctr">
                        <a:lnSpc>
                          <a:spcPct val="107000"/>
                        </a:lnSpc>
                        <a:spcBef>
                          <a:spcPts val="0"/>
                        </a:spcBef>
                        <a:spcAft>
                          <a:spcPts val="0"/>
                        </a:spcAft>
                      </a:pPr>
                      <a:r>
                        <a:rPr lang="en-US" sz="1600">
                          <a:effectLst/>
                          <a:latin typeface="Franklin Gothic Book" panose="020B0503020102020204" pitchFamily="34" charset="0"/>
                        </a:rPr>
                        <a:t>Health Care Flexible Spending Account (HCFSA)*</a:t>
                      </a: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marL="0" marR="0" algn="ctr">
                        <a:lnSpc>
                          <a:spcPct val="107000"/>
                        </a:lnSpc>
                        <a:spcBef>
                          <a:spcPts val="0"/>
                        </a:spcBef>
                        <a:spcAft>
                          <a:spcPts val="0"/>
                        </a:spcAft>
                      </a:pPr>
                      <a:r>
                        <a:rPr lang="en-US" sz="1600">
                          <a:effectLst/>
                          <a:latin typeface="Franklin Gothic Book" panose="020B0503020102020204" pitchFamily="34" charset="0"/>
                        </a:rPr>
                        <a:t>Dependent Care Flexible Spending Account (DCFSA)</a:t>
                      </a: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1019404788"/>
                  </a:ext>
                </a:extLst>
              </a:tr>
              <a:tr h="871231">
                <a:tc>
                  <a:txBody>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en-US" sz="1600" b="1">
                          <a:solidFill>
                            <a:srgbClr val="0D5257"/>
                          </a:solidFill>
                          <a:latin typeface="Franklin Gothic Book" panose="020B0503020102020204" pitchFamily="34" charset="0"/>
                        </a:rPr>
                        <a:t>2027 Contribution:</a:t>
                      </a:r>
                    </a:p>
                    <a:p>
                      <a:pPr marL="0" marR="0" lvl="0" indent="0" algn="l" defTabSz="457200" rtl="0" eaLnBrk="1" fontAlgn="auto" latinLnBrk="0" hangingPunct="1">
                        <a:lnSpc>
                          <a:spcPct val="107000"/>
                        </a:lnSpc>
                        <a:spcBef>
                          <a:spcPts val="0"/>
                        </a:spcBef>
                        <a:spcAft>
                          <a:spcPts val="0"/>
                        </a:spcAft>
                        <a:buClrTx/>
                        <a:buSzTx/>
                        <a:buFontTx/>
                        <a:buNone/>
                        <a:tabLst/>
                        <a:defRPr/>
                      </a:pPr>
                      <a:endParaRPr lang="en-US" sz="1600" b="1">
                        <a:latin typeface="Franklin Gothic Book" panose="020B0503020102020204" pitchFamily="34"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lang="en-US" sz="1600">
                          <a:latin typeface="Franklin Gothic Book" panose="020B0503020102020204" pitchFamily="34" charset="0"/>
                        </a:rPr>
                        <a:t>Maximum of </a:t>
                      </a:r>
                      <a:r>
                        <a:rPr lang="en-US" sz="1600" b="1">
                          <a:solidFill>
                            <a:srgbClr val="0D5257"/>
                          </a:solidFill>
                          <a:latin typeface="Franklin Gothic Book" panose="020B0503020102020204" pitchFamily="34" charset="0"/>
                        </a:rPr>
                        <a:t>$3,500 (PROJECTED)</a:t>
                      </a:r>
                    </a:p>
                    <a:p>
                      <a:pPr marL="0" marR="0">
                        <a:lnSpc>
                          <a:spcPct val="107000"/>
                        </a:lnSpc>
                        <a:spcBef>
                          <a:spcPts val="0"/>
                        </a:spcBef>
                        <a:spcAft>
                          <a:spcPts val="0"/>
                        </a:spcAft>
                      </a:pP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r>
                        <a:rPr lang="en-US" sz="1600" b="1">
                          <a:solidFill>
                            <a:srgbClr val="0D5257"/>
                          </a:solidFill>
                          <a:latin typeface="Franklin Gothic Book" panose="020B0503020102020204" pitchFamily="34" charset="0"/>
                        </a:rPr>
                        <a:t>2027 Contribution: </a:t>
                      </a:r>
                    </a:p>
                    <a:p>
                      <a:endParaRPr lang="en-US" sz="1600">
                        <a:latin typeface="Franklin Gothic Book" panose="020B05030201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600">
                          <a:latin typeface="Franklin Gothic Book" panose="020B0503020102020204" pitchFamily="34" charset="0"/>
                        </a:rPr>
                        <a:t>Maximum of </a:t>
                      </a:r>
                      <a:r>
                        <a:rPr lang="en-US" sz="1600" b="1">
                          <a:solidFill>
                            <a:srgbClr val="0D5257"/>
                          </a:solidFill>
                          <a:latin typeface="Franklin Gothic Book" panose="020B0503020102020204" pitchFamily="34" charset="0"/>
                        </a:rPr>
                        <a:t>$7,500 (PROJECTED)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600">
                        <a:latin typeface="Franklin Gothic Book" panose="020B05030201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a:solidFill>
                            <a:srgbClr val="0D5257"/>
                          </a:solidFill>
                          <a:latin typeface="Franklin Gothic Book" panose="020B0503020102020204" pitchFamily="34" charset="0"/>
                        </a:rPr>
                        <a:t>$3,750 </a:t>
                      </a:r>
                      <a:r>
                        <a:rPr lang="en-US" sz="1600">
                          <a:latin typeface="Franklin Gothic Book" panose="020B0503020102020204" pitchFamily="34" charset="0"/>
                        </a:rPr>
                        <a:t>for married individuals filing separate tax return</a:t>
                      </a:r>
                    </a:p>
                    <a:p>
                      <a:endParaRPr lang="en-US" sz="160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264800472"/>
                  </a:ext>
                </a:extLst>
              </a:tr>
              <a:tr h="563651">
                <a:tc>
                  <a:txBody>
                    <a:bodyPr/>
                    <a:lstStyle/>
                    <a:p>
                      <a:r>
                        <a:rPr lang="en-US" sz="1600" b="1">
                          <a:solidFill>
                            <a:srgbClr val="0D5257"/>
                          </a:solidFill>
                          <a:latin typeface="Franklin Gothic Book" panose="020B0503020102020204" pitchFamily="34" charset="0"/>
                        </a:rPr>
                        <a:t>$700 (PROJECTED) </a:t>
                      </a:r>
                      <a:r>
                        <a:rPr lang="en-US" sz="1600">
                          <a:latin typeface="Franklin Gothic Book" panose="020B0503020102020204" pitchFamily="34" charset="0"/>
                        </a:rPr>
                        <a:t>Carryover limit into 2027</a:t>
                      </a:r>
                    </a:p>
                  </a:txBody>
                  <a:tcPr>
                    <a:lnL w="12700" cap="flat" cmpd="sng" algn="ctr">
                      <a:solidFill>
                        <a:schemeClr val="tx1"/>
                      </a:solidFill>
                      <a:prstDash val="solid"/>
                      <a:round/>
                      <a:headEnd type="none" w="med" len="med"/>
                      <a:tailEnd type="none" w="med" len="med"/>
                    </a:lnL>
                    <a:solidFill>
                      <a:schemeClr val="bg1">
                        <a:lumMod val="95000"/>
                      </a:schemeClr>
                    </a:solidFill>
                  </a:tcPr>
                </a:tc>
                <a:tc>
                  <a:txBody>
                    <a:bodyPr/>
                    <a:lstStyle/>
                    <a:p>
                      <a:r>
                        <a:rPr lang="en-US" sz="1600">
                          <a:latin typeface="Franklin Gothic Book" panose="020B0503020102020204" pitchFamily="34" charset="0"/>
                        </a:rPr>
                        <a:t>No Carry Over</a:t>
                      </a:r>
                    </a:p>
                  </a:txBody>
                  <a:tcP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7023159"/>
                  </a:ext>
                </a:extLst>
              </a:tr>
              <a:tr h="1231616">
                <a:tc>
                  <a:txBody>
                    <a:bodyPr/>
                    <a:lstStyle/>
                    <a:p>
                      <a:pPr marL="0" indent="0">
                        <a:buFontTx/>
                        <a:buNone/>
                      </a:pPr>
                      <a:r>
                        <a:rPr kumimoji="0" lang="en-US" sz="1600" b="1" i="0" u="none" strike="noStrike" kern="1200" cap="all" spc="0" normalizeH="0" baseline="0" noProof="0">
                          <a:ln>
                            <a:noFill/>
                          </a:ln>
                          <a:solidFill>
                            <a:srgbClr val="0D5257"/>
                          </a:solidFill>
                          <a:effectLst/>
                          <a:uLnTx/>
                          <a:uFillTx/>
                          <a:latin typeface="Franklin Gothic Book" panose="020B0503020102020204" pitchFamily="34" charset="0"/>
                          <a:ea typeface="+mj-ea"/>
                          <a:cs typeface="+mj-cs"/>
                        </a:rPr>
                        <a:t>eligible Expenses: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Non-cosmetic dental</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Office Copays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Vision</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Other medical expenses etc.</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all" spc="0" normalizeH="0" baseline="0" noProof="0">
                          <a:ln>
                            <a:noFill/>
                          </a:ln>
                          <a:solidFill>
                            <a:srgbClr val="0D5257"/>
                          </a:solidFill>
                          <a:effectLst/>
                          <a:uLnTx/>
                          <a:uFillTx/>
                          <a:latin typeface="Franklin Gothic Book" panose="020B0503020102020204" pitchFamily="34" charset="0"/>
                          <a:ea typeface="+mn-ea"/>
                          <a:cs typeface="+mn-cs"/>
                        </a:rPr>
                        <a:t>eligible Expenses: </a:t>
                      </a:r>
                      <a:endParaRPr lang="en-US" sz="1600">
                        <a:solidFill>
                          <a:srgbClr val="0D5257"/>
                        </a:solidFill>
                        <a:latin typeface="Franklin Gothic Book" panose="020B0503020102020204" pitchFamily="34" charset="0"/>
                      </a:endParaRP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Au Pair or nanny</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Before &amp; After school care</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Childcare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Eldercare </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50392955"/>
                  </a:ext>
                </a:extLst>
              </a:tr>
            </a:tbl>
          </a:graphicData>
        </a:graphic>
      </p:graphicFrame>
      <p:sp>
        <p:nvSpPr>
          <p:cNvPr id="11" name="TextBox 10">
            <a:extLst>
              <a:ext uri="{FF2B5EF4-FFF2-40B4-BE49-F238E27FC236}">
                <a16:creationId xmlns:a16="http://schemas.microsoft.com/office/drawing/2014/main" id="{1F006B74-6D1D-6CDF-0769-BDCB2EA77950}"/>
              </a:ext>
            </a:extLst>
          </p:cNvPr>
          <p:cNvSpPr txBox="1"/>
          <p:nvPr/>
        </p:nvSpPr>
        <p:spPr>
          <a:xfrm>
            <a:off x="527116" y="6040189"/>
            <a:ext cx="1134089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srgbClr val="0D5257"/>
                </a:solidFill>
                <a:effectLst/>
                <a:uLnTx/>
                <a:uFillTx/>
                <a:latin typeface="Franklin Gothic Book" panose="020B0503020102020204" pitchFamily="34" charset="0"/>
                <a:ea typeface="+mn-ea"/>
                <a:cs typeface="+mn-cs"/>
              </a:rPr>
              <a:t>*Note that employees enrolled in the HDHP medical plan are not eligible to enroll in an HCFSA but may participate in an HSA.  </a:t>
            </a:r>
          </a:p>
        </p:txBody>
      </p:sp>
    </p:spTree>
    <p:extLst>
      <p:ext uri="{BB962C8B-B14F-4D97-AF65-F5344CB8AC3E}">
        <p14:creationId xmlns:p14="http://schemas.microsoft.com/office/powerpoint/2010/main" val="36636880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F2809-5B4D-0712-7E1B-D0E25C47F66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CF8D3A0-A5FF-24AC-3550-B9E525EB113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23B4DAB-CF7B-B111-1EF8-80DEC5F2266C}"/>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a typeface="+mn-ea"/>
                <a:cs typeface="+mn-cs"/>
              </a:rPr>
              <a:t>Commuter Benefits</a:t>
            </a:r>
          </a:p>
        </p:txBody>
      </p:sp>
      <p:pic>
        <p:nvPicPr>
          <p:cNvPr id="7" name="Picture 6" descr="About Devereux - Devereux Advanced Behavioral Health">
            <a:extLst>
              <a:ext uri="{FF2B5EF4-FFF2-40B4-BE49-F238E27FC236}">
                <a16:creationId xmlns:a16="http://schemas.microsoft.com/office/drawing/2014/main" id="{9D692024-5862-6049-090B-AFEE1F608EFB}"/>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C8E3159-515F-D4A6-1074-325327DE13B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D5813FFE-BC23-035C-9951-2EDFE7126E7A}"/>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marR="0" lvl="0" indent="0" algn="l" defTabSz="914400" rtl="0" eaLnBrk="1" fontAlgn="auto" latinLnBrk="0" hangingPunct="1">
              <a:lnSpc>
                <a:spcPct val="90000"/>
              </a:lnSpc>
              <a:spcBef>
                <a:spcPts val="600"/>
              </a:spcBef>
              <a:spcAft>
                <a:spcPts val="600"/>
              </a:spcAft>
              <a:buClr>
                <a:srgbClr val="117158"/>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Commuter Benefits </a:t>
            </a:r>
          </a:p>
          <a:p>
            <a:pPr marL="356870" marR="0" lvl="0"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Devereux offers Commuter Benefits through CommuteEase.</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Commuter benefits allow you to pay for eligible work-related mass transit and parking expenses with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pre-tax</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dollars.</a:t>
            </a:r>
          </a:p>
          <a:p>
            <a:pPr marL="1212215" marR="0" lvl="2" indent="-28575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You may change your pre-tax election amount on a month-to-month basis. </a:t>
            </a:r>
          </a:p>
          <a:p>
            <a:pPr marL="1212215" marR="0" lvl="2" indent="-28575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Contributions are done directly in Employee Benefits Corporation (EBC) member portal and will be available on the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EBC Benefits Card. </a:t>
            </a:r>
            <a:endParaRPr kumimoji="0" lang="en-US" sz="1800" b="1" i="0" u="none" strike="noStrike" kern="1200" cap="none" spc="-5" normalizeH="0" baseline="0" noProof="0">
              <a:ln>
                <a:noFill/>
              </a:ln>
              <a:solidFill>
                <a:srgbClr val="0D5257"/>
              </a:solidFill>
              <a:effectLst/>
              <a:uLnTx/>
              <a:uFillTx/>
              <a:latin typeface="Franklin Gothic Book"/>
              <a:ea typeface="+mn-ea"/>
              <a:cs typeface="Calibri"/>
            </a:endParaRPr>
          </a:p>
          <a:p>
            <a:pPr marL="1728470" marR="0" lvl="3"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Contributions are paid on the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13</a:t>
            </a:r>
            <a:r>
              <a:rPr kumimoji="0" lang="en-US" sz="1600" b="1" i="0" u="none" strike="noStrike" kern="1200" cap="none" spc="-5" normalizeH="0" baseline="30000" noProof="0">
                <a:ln>
                  <a:noFill/>
                </a:ln>
                <a:solidFill>
                  <a:srgbClr val="0D5257"/>
                </a:solidFill>
                <a:effectLst/>
                <a:uLnTx/>
                <a:uFillTx/>
                <a:latin typeface="Franklin Gothic Book"/>
                <a:ea typeface="+mn-ea"/>
                <a:cs typeface="Calibri"/>
              </a:rPr>
              <a:t>th</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of each month for the upcoming month</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pic>
        <p:nvPicPr>
          <p:cNvPr id="9" name="Picture 8" descr="A close-up of a logo&#10;&#10;Description automatically generated">
            <a:extLst>
              <a:ext uri="{FF2B5EF4-FFF2-40B4-BE49-F238E27FC236}">
                <a16:creationId xmlns:a16="http://schemas.microsoft.com/office/drawing/2014/main" id="{76A1A92F-E669-475F-31B4-10279AB7F938}"/>
              </a:ext>
            </a:extLst>
          </p:cNvPr>
          <p:cNvPicPr>
            <a:picLocks noChangeAspect="1"/>
          </p:cNvPicPr>
          <p:nvPr/>
        </p:nvPicPr>
        <p:blipFill>
          <a:blip r:embed="rId3"/>
          <a:stretch>
            <a:fillRect/>
          </a:stretch>
        </p:blipFill>
        <p:spPr>
          <a:xfrm>
            <a:off x="8494294" y="469849"/>
            <a:ext cx="943153" cy="792566"/>
          </a:xfrm>
          <a:prstGeom prst="rect">
            <a:avLst/>
          </a:prstGeom>
        </p:spPr>
      </p:pic>
      <p:sp>
        <p:nvSpPr>
          <p:cNvPr id="11" name="Content Placeholder 2">
            <a:extLst>
              <a:ext uri="{FF2B5EF4-FFF2-40B4-BE49-F238E27FC236}">
                <a16:creationId xmlns:a16="http://schemas.microsoft.com/office/drawing/2014/main" id="{1DF796A7-85C7-7C68-5F29-7196AE818718}"/>
              </a:ext>
            </a:extLst>
          </p:cNvPr>
          <p:cNvSpPr txBox="1">
            <a:spLocks/>
          </p:cNvSpPr>
          <p:nvPr/>
        </p:nvSpPr>
        <p:spPr>
          <a:xfrm>
            <a:off x="6197564"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marR="0" lvl="0" indent="0" algn="l" defTabSz="914400" rtl="0" eaLnBrk="1" fontAlgn="auto" latinLnBrk="0" hangingPunct="1">
              <a:lnSpc>
                <a:spcPct val="90000"/>
              </a:lnSpc>
              <a:spcBef>
                <a:spcPts val="600"/>
              </a:spcBef>
              <a:spcAft>
                <a:spcPts val="600"/>
              </a:spcAft>
              <a:buClr>
                <a:srgbClr val="117158"/>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2027 Contribution Limits </a:t>
            </a:r>
          </a:p>
          <a:p>
            <a:pPr marL="356870" marR="0" lvl="0"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In 2027, Devereux projects you may contribute up to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$350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per month for parking and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$350 (PROJECTED)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per month for transit </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Transit Expenses</a:t>
            </a:r>
          </a:p>
          <a:p>
            <a:pPr marL="1271270" marR="0" lvl="2" indent="-344805"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Mass transit – train, bus, subway, etc.</a:t>
            </a:r>
          </a:p>
          <a:p>
            <a:pPr marL="1271270" marR="0" lvl="2" indent="-344805"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Commuter highway vehicle – vanpool or certain ridesharing services like UberPool or LyftLine</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Parking Expenses</a:t>
            </a:r>
          </a:p>
          <a:p>
            <a:pPr marL="1271270" marR="0" lvl="2" indent="-344805"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Parking expenses incurred at or near your work location</a:t>
            </a:r>
          </a:p>
          <a:p>
            <a:pPr marL="1271270" marR="0" lvl="2" indent="-344805"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Parking expenses incurred near a location from which you commute using mass transit </a:t>
            </a:r>
          </a:p>
          <a:p>
            <a:pPr marL="356870" marR="0" lvl="0"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Any remaining balances at the end of the plan year will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rollover</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into the next year</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pic>
        <p:nvPicPr>
          <p:cNvPr id="14" name="Graphic 13" descr="Car with solid fill">
            <a:extLst>
              <a:ext uri="{FF2B5EF4-FFF2-40B4-BE49-F238E27FC236}">
                <a16:creationId xmlns:a16="http://schemas.microsoft.com/office/drawing/2014/main" id="{5B2D3FDE-A25D-6987-4E8C-22B7C1C2A9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92740" y="5116018"/>
            <a:ext cx="1323474" cy="1149081"/>
          </a:xfrm>
          <a:prstGeom prst="rect">
            <a:avLst/>
          </a:prstGeom>
        </p:spPr>
      </p:pic>
    </p:spTree>
    <p:extLst>
      <p:ext uri="{BB962C8B-B14F-4D97-AF65-F5344CB8AC3E}">
        <p14:creationId xmlns:p14="http://schemas.microsoft.com/office/powerpoint/2010/main" val="24938407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30677-EEBE-CF6B-0364-23113EC4A48C}"/>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C09C73D-AEB2-172B-02D2-866209B4D9B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3278516-4CF2-C974-9CDE-A26051C772B6}"/>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a typeface="+mn-ea"/>
                <a:cs typeface="+mn-cs"/>
              </a:rPr>
              <a:t>Health Savings Account (HSA)</a:t>
            </a:r>
          </a:p>
        </p:txBody>
      </p:sp>
      <p:pic>
        <p:nvPicPr>
          <p:cNvPr id="7" name="Picture 6" descr="About Devereux - Devereux Advanced Behavioral Health">
            <a:extLst>
              <a:ext uri="{FF2B5EF4-FFF2-40B4-BE49-F238E27FC236}">
                <a16:creationId xmlns:a16="http://schemas.microsoft.com/office/drawing/2014/main" id="{3C9E2170-0E21-B6CD-A369-8DE3986BCA6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849F7F2-2207-32D9-9638-7A170AB544B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946BAFAF-B478-B33A-6187-448C84C7C59B}"/>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marR="0" lvl="0" indent="0" algn="l" defTabSz="914400" rtl="0" eaLnBrk="1" fontAlgn="auto" latinLnBrk="0" hangingPunct="1">
              <a:lnSpc>
                <a:spcPct val="90000"/>
              </a:lnSpc>
              <a:spcBef>
                <a:spcPts val="600"/>
              </a:spcBef>
              <a:spcAft>
                <a:spcPts val="600"/>
              </a:spcAft>
              <a:buClr>
                <a:srgbClr val="117158"/>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Health Savings Accounts (HSA)</a:t>
            </a:r>
          </a:p>
          <a:p>
            <a:pPr marL="356870" marR="0" lvl="0"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If you enroll in the HDHP medical plan, you may be eligible to make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pre-tax</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contributions toward an HSA administered by Optum Bank</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An HSA allows you to save money for qualified healthcare expenses </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HSA Advantages</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The money you deposit and withdraw is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tax-free</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Unused funds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rollover</a:t>
            </a:r>
            <a:r>
              <a:rPr kumimoji="0" lang="en-US" sz="1600" b="0" i="0" u="none" strike="noStrike" kern="1200" cap="none" spc="-5" normalizeH="0" baseline="0" noProof="0">
                <a:ln>
                  <a:noFill/>
                </a:ln>
                <a:solidFill>
                  <a:srgbClr val="0D5257"/>
                </a:solidFill>
                <a:effectLst/>
                <a:uLnTx/>
                <a:uFillTx/>
                <a:latin typeface="Franklin Gothic Book"/>
                <a:ea typeface="+mn-ea"/>
                <a:cs typeface="Calibri"/>
              </a:rPr>
              <a:t>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year-after-year.</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An HSA is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portable</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if you leave Devereux or retire, you can take your HSA funds with you.</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Once you meet the required account balance minimum (typically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$2,000</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you will have the option to begin investing in mutual funds at a minimum of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per transaction.</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11" name="Content Placeholder 2">
            <a:extLst>
              <a:ext uri="{FF2B5EF4-FFF2-40B4-BE49-F238E27FC236}">
                <a16:creationId xmlns:a16="http://schemas.microsoft.com/office/drawing/2014/main" id="{EF5EC7D1-95C2-C84C-FBA6-B4E87F52D111}"/>
              </a:ext>
            </a:extLst>
          </p:cNvPr>
          <p:cNvSpPr txBox="1">
            <a:spLocks/>
          </p:cNvSpPr>
          <p:nvPr/>
        </p:nvSpPr>
        <p:spPr>
          <a:xfrm>
            <a:off x="6197564"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marR="0" lvl="0" indent="0" algn="l" defTabSz="914400" rtl="0" eaLnBrk="1" fontAlgn="auto" latinLnBrk="0" hangingPunct="1">
              <a:lnSpc>
                <a:spcPct val="90000"/>
              </a:lnSpc>
              <a:spcBef>
                <a:spcPts val="600"/>
              </a:spcBef>
              <a:spcAft>
                <a:spcPts val="600"/>
              </a:spcAft>
              <a:buClr>
                <a:srgbClr val="117158"/>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2027 Contribution Limits </a:t>
            </a:r>
          </a:p>
          <a:p>
            <a:pPr marL="356870" marR="0" lvl="0" indent="-344805"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The 2027 contribution limits for 2026 are: </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$4,500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for individual coverage</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$9,000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for family coverage</a:t>
            </a:r>
          </a:p>
          <a:p>
            <a:pPr marL="814070" marR="0" lvl="1" indent="-344805"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$1,000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catch-up contribution for those age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55+</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Qualified Medical Expenses</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You can use the funds in your HSA to pay for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qualified healthcare expenses</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like:</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Doctor visits</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Dental care, including extractions and braces</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Vision care, included contact lenses, prescription sunglasses, and LASIK surgery</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Prescription medications</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Chiropractic services and acupuncture</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B737CA90-A197-AFBB-740B-11EAE0F97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2305" y="370807"/>
            <a:ext cx="1714474" cy="670106"/>
          </a:xfrm>
          <a:prstGeom prst="rect">
            <a:avLst/>
          </a:prstGeom>
        </p:spPr>
      </p:pic>
    </p:spTree>
    <p:extLst>
      <p:ext uri="{BB962C8B-B14F-4D97-AF65-F5344CB8AC3E}">
        <p14:creationId xmlns:p14="http://schemas.microsoft.com/office/powerpoint/2010/main" val="798454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77703-A348-4F78-2F5B-54656D83195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EEB733F1-74CE-0DE1-C014-34734583022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57E2740-AB3D-F660-C7F3-D0058A946355}"/>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Financial Security Benefits</a:t>
            </a:r>
          </a:p>
        </p:txBody>
      </p:sp>
      <p:pic>
        <p:nvPicPr>
          <p:cNvPr id="7" name="Picture 6" descr="About Devereux - Devereux Advanced Behavioral Health">
            <a:extLst>
              <a:ext uri="{FF2B5EF4-FFF2-40B4-BE49-F238E27FC236}">
                <a16:creationId xmlns:a16="http://schemas.microsoft.com/office/drawing/2014/main" id="{A42650A0-6E9B-7F42-E708-CB0CE48702C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C8E383B-1037-E678-385F-D01D69069C3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2" name="Picture Placeholder 5">
            <a:extLst>
              <a:ext uri="{FF2B5EF4-FFF2-40B4-BE49-F238E27FC236}">
                <a16:creationId xmlns:a16="http://schemas.microsoft.com/office/drawing/2014/main" id="{E3E2B252-1B06-60B7-DE4E-2897FA88F6A9}"/>
              </a:ext>
            </a:extLst>
          </p:cNvPr>
          <p:cNvPicPr>
            <a:picLocks noChangeAspect="1"/>
          </p:cNvPicPr>
          <p:nvPr/>
        </p:nvPicPr>
        <p:blipFill rotWithShape="1">
          <a:blip r:embed="rId3">
            <a:extLst>
              <a:ext uri="{28A0092B-C50C-407E-A947-70E740481C1C}">
                <a14:useLocalDpi xmlns:a14="http://schemas.microsoft.com/office/drawing/2010/main" val="0"/>
              </a:ext>
            </a:extLst>
          </a:blip>
          <a:srcRect t="10434" r="2" b="10801"/>
          <a:stretch/>
        </p:blipFill>
        <p:spPr>
          <a:xfrm>
            <a:off x="2167217" y="1308952"/>
            <a:ext cx="7857565" cy="4625788"/>
          </a:xfrm>
          <a:prstGeom prst="rect">
            <a:avLst/>
          </a:prstGeom>
          <a:noFill/>
        </p:spPr>
      </p:pic>
    </p:spTree>
    <p:extLst>
      <p:ext uri="{BB962C8B-B14F-4D97-AF65-F5344CB8AC3E}">
        <p14:creationId xmlns:p14="http://schemas.microsoft.com/office/powerpoint/2010/main" val="4256696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9D826-12B8-AC9C-E894-74A9F721B53C}"/>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DD2343D-7C1E-9D4D-C8AB-58FA001FF8FE}"/>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0939548-E044-2BA6-7D01-862AE583960B}"/>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403(b) Retirement Plan</a:t>
            </a:r>
          </a:p>
        </p:txBody>
      </p:sp>
      <p:pic>
        <p:nvPicPr>
          <p:cNvPr id="7" name="Picture 6" descr="About Devereux - Devereux Advanced Behavioral Health">
            <a:extLst>
              <a:ext uri="{FF2B5EF4-FFF2-40B4-BE49-F238E27FC236}">
                <a16:creationId xmlns:a16="http://schemas.microsoft.com/office/drawing/2014/main" id="{796771F8-F325-9DAA-89D8-B1205AC7131F}"/>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2206787-65C0-6796-2706-06179F29C82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A1DDA72-6F8E-1E97-5C80-E610BD18651D}"/>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2027 IRS Contribution Limits</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In 2027, the annual maximum contribution limit is </a:t>
            </a:r>
            <a:r>
              <a:rPr lang="en-US" sz="1600" b="1" spc="-5">
                <a:solidFill>
                  <a:srgbClr val="0D5257"/>
                </a:solidFill>
                <a:latin typeface="Franklin Gothic Book"/>
                <a:cs typeface="Calibri"/>
              </a:rPr>
              <a:t>PROJECTED</a:t>
            </a:r>
            <a:r>
              <a:rPr lang="en-US" sz="1600" spc="-5">
                <a:latin typeface="Franklin Gothic Book"/>
                <a:cs typeface="Calibri"/>
              </a:rPr>
              <a:t> to be </a:t>
            </a:r>
            <a:r>
              <a:rPr lang="en-US" sz="1600" b="1" spc="-5">
                <a:solidFill>
                  <a:srgbClr val="0D5257"/>
                </a:solidFill>
                <a:latin typeface="Franklin Gothic Book"/>
                <a:cs typeface="Calibri"/>
              </a:rPr>
              <a:t>$25,000</a:t>
            </a:r>
            <a:r>
              <a:rPr lang="en-US" sz="1600" spc="-5">
                <a:latin typeface="Franklin Gothic Book"/>
                <a:cs typeface="Calibri"/>
              </a:rPr>
              <a:t>: </a:t>
            </a:r>
            <a:endParaRPr lang="en-US" sz="1200" spc="-5">
              <a:latin typeface="Franklin Gothic Book"/>
              <a:cs typeface="Calibri"/>
            </a:endParaRP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Employees age 50 or over can make a catch-up contribution of up to an additional </a:t>
            </a:r>
            <a:r>
              <a:rPr lang="en-US" sz="1600" b="1" spc="-5">
                <a:solidFill>
                  <a:srgbClr val="0D5257"/>
                </a:solidFill>
                <a:latin typeface="Franklin Gothic Book"/>
                <a:cs typeface="Calibri"/>
              </a:rPr>
              <a:t>$8,000</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Due to the Secure Act 2.0, employees </a:t>
            </a:r>
            <a:r>
              <a:rPr lang="en-US" sz="1600" b="1" spc="-5">
                <a:solidFill>
                  <a:srgbClr val="0D5257"/>
                </a:solidFill>
                <a:latin typeface="Franklin Gothic Book"/>
                <a:cs typeface="Calibri"/>
              </a:rPr>
              <a:t>aged 60-63 </a:t>
            </a:r>
            <a:r>
              <a:rPr lang="en-US" sz="1600" spc="-5">
                <a:latin typeface="Franklin Gothic Book"/>
                <a:cs typeface="Calibri"/>
              </a:rPr>
              <a:t>can make a catch-up contribution of up to the greater of </a:t>
            </a:r>
            <a:r>
              <a:rPr lang="en-US" sz="1600" b="1" spc="-5">
                <a:solidFill>
                  <a:srgbClr val="0D5257"/>
                </a:solidFill>
                <a:latin typeface="Franklin Gothic Book"/>
                <a:cs typeface="Calibri"/>
              </a:rPr>
              <a:t>$11,750 </a:t>
            </a:r>
            <a:r>
              <a:rPr lang="en-US" sz="1600" spc="-5">
                <a:latin typeface="Franklin Gothic Book"/>
                <a:cs typeface="Calibri"/>
              </a:rPr>
              <a:t>or </a:t>
            </a:r>
            <a:r>
              <a:rPr lang="en-US" sz="1600" b="1" spc="-5">
                <a:solidFill>
                  <a:srgbClr val="0D5257"/>
                </a:solidFill>
                <a:latin typeface="Franklin Gothic Book"/>
                <a:cs typeface="Calibri"/>
              </a:rPr>
              <a:t>150%</a:t>
            </a:r>
            <a:r>
              <a:rPr lang="en-US" sz="1600" spc="-5">
                <a:latin typeface="Franklin Gothic Book"/>
                <a:cs typeface="Calibri"/>
              </a:rPr>
              <a:t> of the normal catch-up contribution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Employees </a:t>
            </a:r>
            <a:r>
              <a:rPr lang="en-US" sz="1600" b="1" spc="-5">
                <a:solidFill>
                  <a:srgbClr val="0D5257"/>
                </a:solidFill>
                <a:latin typeface="Franklin Gothic Book"/>
                <a:cs typeface="Calibri"/>
              </a:rPr>
              <a:t>age 50 or over </a:t>
            </a:r>
            <a:r>
              <a:rPr lang="en-US" sz="1600" spc="-5">
                <a:latin typeface="Franklin Gothic Book"/>
                <a:cs typeface="Calibri"/>
              </a:rPr>
              <a:t>with </a:t>
            </a:r>
            <a:r>
              <a:rPr lang="en-US" sz="1600" b="1" spc="-5">
                <a:solidFill>
                  <a:srgbClr val="0D5257"/>
                </a:solidFill>
                <a:latin typeface="Franklin Gothic Book"/>
                <a:cs typeface="Calibri"/>
              </a:rPr>
              <a:t>15 or more years of service</a:t>
            </a:r>
            <a:r>
              <a:rPr lang="en-US" sz="1600" spc="-5">
                <a:latin typeface="Franklin Gothic Book"/>
                <a:cs typeface="Calibri"/>
              </a:rPr>
              <a:t> may contact TIAA about additional catch-up contributions</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Devereux’s Matching Contribution</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Amount varies by center</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Matching contribution is made once per year in </a:t>
            </a:r>
            <a:r>
              <a:rPr lang="en-US" sz="1600" b="1" spc="-5">
                <a:solidFill>
                  <a:srgbClr val="0D5257"/>
                </a:solidFill>
                <a:latin typeface="Franklin Gothic Book"/>
                <a:cs typeface="Calibri"/>
              </a:rPr>
              <a:t>January</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endParaRPr lang="en-US" sz="1600" spc="-5">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sp>
        <p:nvSpPr>
          <p:cNvPr id="11" name="Content Placeholder 2">
            <a:extLst>
              <a:ext uri="{FF2B5EF4-FFF2-40B4-BE49-F238E27FC236}">
                <a16:creationId xmlns:a16="http://schemas.microsoft.com/office/drawing/2014/main" id="{9FD128D3-CAAC-601E-F4D9-C89A7A9AB73E}"/>
              </a:ext>
            </a:extLst>
          </p:cNvPr>
          <p:cNvSpPr txBox="1">
            <a:spLocks/>
          </p:cNvSpPr>
          <p:nvPr/>
        </p:nvSpPr>
        <p:spPr>
          <a:xfrm>
            <a:off x="6197564"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Contact a TIAA Financial Advisor</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If you have questions about your retirement plan, contact a TIAA advisor: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800-842-2252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Monday - Friday, 8AM – 10 PM EST</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You may also contact an advisor at Janney Montgomery Scott</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Devereux’s plan advisors are </a:t>
            </a:r>
            <a:r>
              <a:rPr lang="en-US" sz="1600" b="1" spc="-5">
                <a:solidFill>
                  <a:srgbClr val="0D5257"/>
                </a:solidFill>
                <a:latin typeface="Franklin Gothic Book"/>
                <a:cs typeface="Calibri"/>
              </a:rPr>
              <a:t>Quinn Karpiak</a:t>
            </a:r>
            <a:r>
              <a:rPr lang="en-US" sz="1600" spc="-5">
                <a:latin typeface="Franklin Gothic Book"/>
                <a:cs typeface="Calibri"/>
              </a:rPr>
              <a:t>, </a:t>
            </a:r>
            <a:r>
              <a:rPr lang="en-US" sz="1600" b="1" spc="-5">
                <a:solidFill>
                  <a:srgbClr val="0D5257"/>
                </a:solidFill>
                <a:latin typeface="Franklin Gothic Book"/>
                <a:cs typeface="Calibri"/>
              </a:rPr>
              <a:t>Scott Karpiak</a:t>
            </a:r>
            <a:r>
              <a:rPr lang="en-US" sz="1600" spc="-5">
                <a:latin typeface="Franklin Gothic Book"/>
                <a:cs typeface="Calibri"/>
              </a:rPr>
              <a:t>, and </a:t>
            </a:r>
            <a:r>
              <a:rPr lang="en-US" sz="1600" b="1" spc="-5">
                <a:solidFill>
                  <a:srgbClr val="0D5257"/>
                </a:solidFill>
                <a:latin typeface="Franklin Gothic Book"/>
                <a:cs typeface="Calibri"/>
              </a:rPr>
              <a:t>Greg Dupee</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Call </a:t>
            </a:r>
            <a:r>
              <a:rPr lang="en-US" sz="1600" b="1" spc="-5">
                <a:solidFill>
                  <a:srgbClr val="0D5257"/>
                </a:solidFill>
                <a:latin typeface="Franklin Gothic Book"/>
                <a:cs typeface="Calibri"/>
              </a:rPr>
              <a:t>800-567-2687</a:t>
            </a:r>
            <a:r>
              <a:rPr lang="en-US" sz="1600" b="1" spc="-5">
                <a:latin typeface="Franklin Gothic Book"/>
                <a:cs typeface="Calibri"/>
              </a:rPr>
              <a:t> </a:t>
            </a:r>
            <a:r>
              <a:rPr lang="en-US" sz="1600" spc="-5">
                <a:latin typeface="Franklin Gothic Book"/>
                <a:cs typeface="Calibri"/>
              </a:rPr>
              <a:t>toll free</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Call</a:t>
            </a:r>
            <a:r>
              <a:rPr lang="en-US" sz="1600" b="1" spc="-5">
                <a:latin typeface="Franklin Gothic Book"/>
                <a:cs typeface="Calibri"/>
              </a:rPr>
              <a:t> </a:t>
            </a:r>
            <a:r>
              <a:rPr lang="en-US" sz="1600" b="1" spc="-5">
                <a:solidFill>
                  <a:srgbClr val="0D5257"/>
                </a:solidFill>
                <a:latin typeface="Franklin Gothic Book"/>
                <a:cs typeface="Calibri"/>
              </a:rPr>
              <a:t>direct </a:t>
            </a:r>
            <a:r>
              <a:rPr lang="en-US" sz="1600" spc="-5">
                <a:latin typeface="Franklin Gothic Book"/>
                <a:cs typeface="Calibri"/>
              </a:rPr>
              <a:t>at </a:t>
            </a:r>
            <a:r>
              <a:rPr lang="en-US" sz="1600" b="1" spc="-5">
                <a:solidFill>
                  <a:srgbClr val="0D5257"/>
                </a:solidFill>
                <a:latin typeface="Franklin Gothic Book"/>
                <a:cs typeface="Calibri"/>
              </a:rPr>
              <a:t>215-665-6010</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Email </a:t>
            </a:r>
            <a:r>
              <a:rPr lang="en-US" sz="1600" b="1" spc="-5">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Qkarpiak@janney.com</a:t>
            </a:r>
            <a:endParaRPr lang="en-US" sz="1600" b="1" spc="-5">
              <a:solidFill>
                <a:srgbClr val="0D5257"/>
              </a:solidFill>
              <a:latin typeface="Franklin Gothic Book"/>
              <a:cs typeface="Calibri"/>
            </a:endParaRP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Visit </a:t>
            </a:r>
            <a:r>
              <a:rPr lang="en-US" sz="1600" b="1" spc="-5">
                <a:solidFill>
                  <a:srgbClr val="0D5257"/>
                </a:solidFill>
                <a:latin typeface="Franklin Gothic Book"/>
                <a:cs typeface="Calibri"/>
                <a:hlinkClick r:id="rId4">
                  <a:extLst>
                    <a:ext uri="{A12FA001-AC4F-418D-AE19-62706E023703}">
                      <ahyp:hlinkClr xmlns:ahyp="http://schemas.microsoft.com/office/drawing/2018/hyperlinkcolor" val="tx"/>
                    </a:ext>
                  </a:extLst>
                </a:hlinkClick>
              </a:rPr>
              <a:t>www.tiaa.org/Devereux</a:t>
            </a:r>
            <a:endParaRPr lang="en-US" sz="1600" b="1" spc="-5">
              <a:solidFill>
                <a:srgbClr val="0D5257"/>
              </a:solidFill>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pic>
        <p:nvPicPr>
          <p:cNvPr id="5" name="Picture 4" descr="A blue and black logo&#10;&#10;Description automatically generated">
            <a:extLst>
              <a:ext uri="{FF2B5EF4-FFF2-40B4-BE49-F238E27FC236}">
                <a16:creationId xmlns:a16="http://schemas.microsoft.com/office/drawing/2014/main" id="{50B77ED5-1ED6-E81B-9E6A-6D6996AD28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3812" y="469849"/>
            <a:ext cx="1221606" cy="479746"/>
          </a:xfrm>
          <a:prstGeom prst="rect">
            <a:avLst/>
          </a:prstGeom>
        </p:spPr>
      </p:pic>
      <p:pic>
        <p:nvPicPr>
          <p:cNvPr id="10" name="Graphic 9" descr="Flying Money with solid fill">
            <a:extLst>
              <a:ext uri="{FF2B5EF4-FFF2-40B4-BE49-F238E27FC236}">
                <a16:creationId xmlns:a16="http://schemas.microsoft.com/office/drawing/2014/main" id="{75F494FF-8289-F372-0FA5-5106B6BDF00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01514" y="5407930"/>
            <a:ext cx="914400" cy="914400"/>
          </a:xfrm>
          <a:prstGeom prst="rect">
            <a:avLst/>
          </a:prstGeom>
        </p:spPr>
      </p:pic>
    </p:spTree>
    <p:extLst>
      <p:ext uri="{BB962C8B-B14F-4D97-AF65-F5344CB8AC3E}">
        <p14:creationId xmlns:p14="http://schemas.microsoft.com/office/powerpoint/2010/main" val="20058531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62248-55E0-860C-4C78-54D1917BC59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DA5E2AE-146E-560D-7654-F496FDEB6F3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EFBA9B6-4B8A-5AB2-1866-CF2202D3BB75}"/>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Career Accelerator Program – Devereux ASCEND</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BC06969A-03C8-062D-7A89-E1420816FBEB}"/>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F463B92-2FC7-ED86-1084-6651AA59D945}"/>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0DCFB7D4-1C03-445E-B22C-B362BDA1B1F6}"/>
              </a:ext>
            </a:extLst>
          </p:cNvPr>
          <p:cNvSpPr txBox="1">
            <a:spLocks/>
          </p:cNvSpPr>
          <p:nvPr/>
        </p:nvSpPr>
        <p:spPr>
          <a:xfrm>
            <a:off x="412955" y="1476160"/>
            <a:ext cx="1155817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Devereux ASCEND Career Accelerator Program</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The Devereux ASCEND Career Accelerator Program offers employees multiple career development opportunities:  </a:t>
            </a:r>
            <a:endParaRPr lang="en-US" sz="1200" spc="-5">
              <a:latin typeface="Franklin Gothic Book"/>
              <a:cs typeface="Calibri"/>
            </a:endParaRP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Multi-Track Career Advancement</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Variety of enriching career tracks designed to expand and accelerate advanced opportunities in each role.</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Financial Educational Resources</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Funding up to 100% of the costs of exam fees, training, tuition and study materials to support every career path and life-long service commitment.</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Devereux will also aid in the management of student loan debt.</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Personalized Career Coaching</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Dedicated career coaches to help each person build a personalized career plan that best matches their skills, interests, and opportunities.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Mentoring and Developing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Specialized development options with a focus on individual needs and equity in the organization</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To learn more, visit </a:t>
            </a:r>
            <a:r>
              <a:rPr lang="en-US" sz="1600" b="1" spc="-5">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jobs.devereux.org/ASCEND</a:t>
            </a:r>
            <a:endParaRPr lang="en-US" sz="1600" b="1" spc="-5">
              <a:solidFill>
                <a:srgbClr val="0D5257"/>
              </a:solidFill>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pic>
        <p:nvPicPr>
          <p:cNvPr id="9" name="Picture 8">
            <a:extLst>
              <a:ext uri="{FF2B5EF4-FFF2-40B4-BE49-F238E27FC236}">
                <a16:creationId xmlns:a16="http://schemas.microsoft.com/office/drawing/2014/main" id="{8EE5CFDF-591A-A35B-2E93-9AE4AE032438}"/>
              </a:ext>
            </a:extLst>
          </p:cNvPr>
          <p:cNvPicPr>
            <a:picLocks noChangeAspect="1"/>
          </p:cNvPicPr>
          <p:nvPr/>
        </p:nvPicPr>
        <p:blipFill>
          <a:blip r:embed="rId4"/>
          <a:stretch>
            <a:fillRect/>
          </a:stretch>
        </p:blipFill>
        <p:spPr>
          <a:xfrm>
            <a:off x="9964865" y="1159022"/>
            <a:ext cx="1648178" cy="608171"/>
          </a:xfrm>
          <a:prstGeom prst="rect">
            <a:avLst/>
          </a:prstGeom>
        </p:spPr>
      </p:pic>
    </p:spTree>
    <p:extLst>
      <p:ext uri="{BB962C8B-B14F-4D97-AF65-F5344CB8AC3E}">
        <p14:creationId xmlns:p14="http://schemas.microsoft.com/office/powerpoint/2010/main" val="1346462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A216B-268B-D8F5-1E7F-7AC12CB4440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A29F2C8-DF22-EE73-74E2-4259CBE2A6B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A45C75E-1FC7-F0C1-BEB6-FF21BF61BC73}"/>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Financial Wellness Solution – Balance Wellbeing</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26685B09-74F9-7C8B-EA61-DE3089EFE2E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374854B-CA71-C638-1FCD-A307C44C1C1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E7E04F8-C7A4-BE5E-1CBF-605ADC441F05}"/>
              </a:ext>
            </a:extLst>
          </p:cNvPr>
          <p:cNvSpPr txBox="1">
            <a:spLocks/>
          </p:cNvSpPr>
          <p:nvPr/>
        </p:nvSpPr>
        <p:spPr>
          <a:xfrm>
            <a:off x="412956" y="1476160"/>
            <a:ext cx="7672266"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Balance Wellbeing</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The </a:t>
            </a:r>
            <a:r>
              <a:rPr lang="en-US" sz="1600" b="1" spc="-5">
                <a:solidFill>
                  <a:srgbClr val="0D5257"/>
                </a:solidFill>
                <a:latin typeface="Franklin Gothic Book"/>
                <a:cs typeface="Calibri"/>
              </a:rPr>
              <a:t>Balance Wellbeing Portal </a:t>
            </a:r>
            <a:r>
              <a:rPr lang="en-US" sz="1600" spc="-5">
                <a:latin typeface="Franklin Gothic Book"/>
                <a:cs typeface="Calibri"/>
              </a:rPr>
              <a:t>is a financial wellness resource available to Devereux employees at </a:t>
            </a:r>
            <a:r>
              <a:rPr lang="en-US" sz="1600" b="1" spc="-5">
                <a:solidFill>
                  <a:srgbClr val="0D5257"/>
                </a:solidFill>
                <a:latin typeface="Franklin Gothic Book"/>
                <a:cs typeface="Calibri"/>
              </a:rPr>
              <a:t>no additional cost.</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Utilize Balance Wellbeing to stabilize your financial foundation and learn how to:</a:t>
            </a:r>
            <a:r>
              <a:rPr lang="en-US" sz="1600" spc="-5">
                <a:solidFill>
                  <a:srgbClr val="0D5257"/>
                </a:solidFill>
                <a:latin typeface="Franklin Gothic Book"/>
                <a:cs typeface="Calibri"/>
              </a:rPr>
              <a:t>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Improve money management, budgeting &amp; debt management</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Protect who and what matters most – dependents, spouses/domestic partners, family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Plan for and navigate life goals and events – disability, children, college</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Optimize savings and investments</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Build and transfer wealth</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Ready to Sign up?</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Visit</a:t>
            </a:r>
            <a:r>
              <a:rPr lang="en-US" sz="1600" spc="-5">
                <a:solidFill>
                  <a:srgbClr val="0D5257"/>
                </a:solidFill>
                <a:latin typeface="Franklin Gothic Book"/>
                <a:cs typeface="Calibri"/>
              </a:rPr>
              <a:t> </a:t>
            </a:r>
            <a:r>
              <a:rPr lang="en-US" sz="1600" b="1" spc="-5">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https://app.balancewellbeing.com/sign-up/company</a:t>
            </a:r>
            <a:r>
              <a:rPr lang="en-US" sz="1600" b="1" spc="-5">
                <a:solidFill>
                  <a:srgbClr val="0D5257"/>
                </a:solidFill>
                <a:latin typeface="Franklin Gothic Book"/>
                <a:cs typeface="Calibri"/>
              </a:rPr>
              <a:t> </a:t>
            </a:r>
            <a:r>
              <a:rPr lang="en-US" sz="1600" spc="-5">
                <a:latin typeface="Franklin Gothic Book"/>
                <a:cs typeface="Calibri"/>
              </a:rPr>
              <a:t>and enter code </a:t>
            </a:r>
            <a:r>
              <a:rPr lang="en-US" sz="1600" b="1" spc="-5">
                <a:solidFill>
                  <a:srgbClr val="0D5257"/>
                </a:solidFill>
                <a:latin typeface="Franklin Gothic Book"/>
                <a:cs typeface="Calibri"/>
              </a:rPr>
              <a:t>devereux.</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Create an account and verify your email within</a:t>
            </a:r>
            <a:r>
              <a:rPr lang="en-US" sz="1600" spc="-5">
                <a:solidFill>
                  <a:srgbClr val="0D5257"/>
                </a:solidFill>
                <a:latin typeface="Franklin Gothic Book"/>
                <a:cs typeface="Calibri"/>
              </a:rPr>
              <a:t> </a:t>
            </a:r>
            <a:r>
              <a:rPr lang="en-US" sz="1600" b="1" spc="-5">
                <a:solidFill>
                  <a:srgbClr val="0D5257"/>
                </a:solidFill>
                <a:latin typeface="Franklin Gothic Book"/>
                <a:cs typeface="Calibri"/>
              </a:rPr>
              <a:t>48 hours</a:t>
            </a:r>
            <a:r>
              <a:rPr lang="en-US" sz="1600" spc="-5">
                <a:solidFill>
                  <a:srgbClr val="0D5257"/>
                </a:solidFill>
                <a:latin typeface="Franklin Gothic Book"/>
                <a:cs typeface="Calibri"/>
              </a:rPr>
              <a:t>.</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For more information, visit </a:t>
            </a:r>
            <a:r>
              <a:rPr lang="en-US" sz="1600" b="1" spc="-5">
                <a:solidFill>
                  <a:srgbClr val="0D5257"/>
                </a:solidFill>
                <a:latin typeface="Franklin Gothic Book"/>
                <a:cs typeface="Calibri"/>
                <a:hlinkClick r:id="rId4">
                  <a:extLst>
                    <a:ext uri="{A12FA001-AC4F-418D-AE19-62706E023703}">
                      <ahyp:hlinkClr xmlns:ahyp="http://schemas.microsoft.com/office/drawing/2018/hyperlinkcolor" val="tx"/>
                    </a:ext>
                  </a:extLst>
                </a:hlinkClick>
              </a:rPr>
              <a:t>balancewellbeing.com </a:t>
            </a:r>
            <a:endParaRPr lang="en-US" sz="1600" b="1" spc="-5">
              <a:solidFill>
                <a:srgbClr val="0D5257"/>
              </a:solidFill>
              <a:latin typeface="Franklin Gothic Book"/>
              <a:cs typeface="Calibri"/>
            </a:endParaRP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endParaRPr lang="en-US" sz="1600" spc="-5">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47B1609C-882B-DA7C-141E-074FABFCDF6F}"/>
              </a:ext>
            </a:extLst>
          </p:cNvPr>
          <p:cNvSpPr/>
          <p:nvPr/>
        </p:nvSpPr>
        <p:spPr>
          <a:xfrm>
            <a:off x="8878867" y="479609"/>
            <a:ext cx="632096" cy="646332"/>
          </a:xfrm>
          <a:prstGeom prst="rect">
            <a:avLst/>
          </a:prstGeom>
          <a:blipFill>
            <a:blip r:embed="rId5" cstate="print"/>
            <a:stretch>
              <a:fillRect/>
            </a:stretch>
          </a:blipFill>
        </p:spPr>
        <p:txBody>
          <a:bodyPr wrap="square" lIns="0" tIns="0" rIns="0" bIns="0" rtlCol="0"/>
          <a:lstStyle/>
          <a:p>
            <a:endParaRPr>
              <a:solidFill>
                <a:srgbClr val="000000"/>
              </a:solidFill>
              <a:latin typeface="Arial"/>
            </a:endParaRPr>
          </a:p>
        </p:txBody>
      </p:sp>
      <p:pic>
        <p:nvPicPr>
          <p:cNvPr id="10" name="Graphic 9" descr="Safe with solid fill">
            <a:extLst>
              <a:ext uri="{FF2B5EF4-FFF2-40B4-BE49-F238E27FC236}">
                <a16:creationId xmlns:a16="http://schemas.microsoft.com/office/drawing/2014/main" id="{DF6A10D8-27B4-C8FB-461A-B6D0A2BC6BA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18383" y="2294861"/>
            <a:ext cx="2819114" cy="2819114"/>
          </a:xfrm>
          <a:prstGeom prst="rect">
            <a:avLst/>
          </a:prstGeom>
        </p:spPr>
      </p:pic>
    </p:spTree>
    <p:extLst>
      <p:ext uri="{BB962C8B-B14F-4D97-AF65-F5344CB8AC3E}">
        <p14:creationId xmlns:p14="http://schemas.microsoft.com/office/powerpoint/2010/main" val="810920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2625F-AF40-6C09-9589-46D0BB81C5F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C5F55E4-167D-B395-55F9-ED2F76FBD43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46D8584-45AB-A342-D7CC-D9ADBA33CE43}"/>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Voluntary Benefits</a:t>
            </a:r>
          </a:p>
        </p:txBody>
      </p:sp>
      <p:pic>
        <p:nvPicPr>
          <p:cNvPr id="7" name="Picture 6" descr="About Devereux - Devereux Advanced Behavioral Health">
            <a:extLst>
              <a:ext uri="{FF2B5EF4-FFF2-40B4-BE49-F238E27FC236}">
                <a16:creationId xmlns:a16="http://schemas.microsoft.com/office/drawing/2014/main" id="{E6B773AD-E6C5-4CCE-9314-C5D859859E04}"/>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10494B6-EE38-0B9A-CA23-42394C82AB3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2" name="Picture Placeholder 5" descr="Family lying on bed">
            <a:extLst>
              <a:ext uri="{FF2B5EF4-FFF2-40B4-BE49-F238E27FC236}">
                <a16:creationId xmlns:a16="http://schemas.microsoft.com/office/drawing/2014/main" id="{0A96A8A9-6FA4-8F4A-5F43-4081EA5DC196}"/>
              </a:ext>
            </a:extLst>
          </p:cNvPr>
          <p:cNvPicPr>
            <a:picLocks noChangeAspect="1"/>
          </p:cNvPicPr>
          <p:nvPr/>
        </p:nvPicPr>
        <p:blipFill>
          <a:blip r:embed="rId3">
            <a:extLst>
              <a:ext uri="{28A0092B-C50C-407E-A947-70E740481C1C}">
                <a14:useLocalDpi xmlns:a14="http://schemas.microsoft.com/office/drawing/2010/main" val="0"/>
              </a:ext>
            </a:extLst>
          </a:blip>
          <a:srcRect t="5800" b="5800"/>
          <a:stretch/>
        </p:blipFill>
        <p:spPr>
          <a:xfrm>
            <a:off x="2167217" y="1308952"/>
            <a:ext cx="7857565" cy="4625788"/>
          </a:xfrm>
          <a:prstGeom prst="rect">
            <a:avLst/>
          </a:prstGeom>
          <a:noFill/>
        </p:spPr>
      </p:pic>
    </p:spTree>
    <p:extLst>
      <p:ext uri="{BB962C8B-B14F-4D97-AF65-F5344CB8AC3E}">
        <p14:creationId xmlns:p14="http://schemas.microsoft.com/office/powerpoint/2010/main" val="10259942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9A6A7-77A4-0D9E-3632-2E56E03EE23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B54D02C-63B2-6D86-FBD9-3E70190482BE}"/>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D5E612A-534C-161D-72B9-645F121B6340}"/>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Life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73B864B5-A330-67D2-792E-E15FD02064A3}"/>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DC0DF41-E64B-5E11-52DD-865A0B3CA4D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34632F9-4386-CD42-CA02-CAAEA930F64D}"/>
              </a:ext>
            </a:extLst>
          </p:cNvPr>
          <p:cNvSpPr txBox="1">
            <a:spLocks/>
          </p:cNvSpPr>
          <p:nvPr/>
        </p:nvSpPr>
        <p:spPr>
          <a:xfrm>
            <a:off x="412955" y="1115835"/>
            <a:ext cx="11558174" cy="930156"/>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Life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work </a:t>
            </a:r>
            <a:r>
              <a:rPr lang="en-US" sz="1600" b="1" spc="-5">
                <a:solidFill>
                  <a:srgbClr val="0D5257"/>
                </a:solidFill>
                <a:latin typeface="Franklin Gothic Book"/>
                <a:cs typeface="Calibri"/>
              </a:rPr>
              <a:t>30 or more hours per week</a:t>
            </a:r>
            <a:r>
              <a:rPr lang="en-US" sz="1600" spc="-5">
                <a:latin typeface="Franklin Gothic Book"/>
                <a:cs typeface="Calibri"/>
              </a:rPr>
              <a:t> have the option to elect voluntary life insurance administered by New York Life for themselves and/or their dependents.</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89BB575A-D88F-5528-78E7-B5A140FC1CC6}"/>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graphicFrame>
        <p:nvGraphicFramePr>
          <p:cNvPr id="9" name="Table 8">
            <a:extLst>
              <a:ext uri="{FF2B5EF4-FFF2-40B4-BE49-F238E27FC236}">
                <a16:creationId xmlns:a16="http://schemas.microsoft.com/office/drawing/2014/main" id="{C2C2C942-9071-21D7-A48F-20404E6E2E00}"/>
              </a:ext>
            </a:extLst>
          </p:cNvPr>
          <p:cNvGraphicFramePr>
            <a:graphicFrameLocks noGrp="1"/>
          </p:cNvGraphicFramePr>
          <p:nvPr>
            <p:extLst>
              <p:ext uri="{D42A27DB-BD31-4B8C-83A1-F6EECF244321}">
                <p14:modId xmlns:p14="http://schemas.microsoft.com/office/powerpoint/2010/main" val="248145179"/>
              </p:ext>
            </p:extLst>
          </p:nvPr>
        </p:nvGraphicFramePr>
        <p:xfrm>
          <a:off x="200955" y="2095551"/>
          <a:ext cx="11790090" cy="4292600"/>
        </p:xfrm>
        <a:graphic>
          <a:graphicData uri="http://schemas.openxmlformats.org/drawingml/2006/table">
            <a:tbl>
              <a:tblPr firstRow="1" bandRow="1">
                <a:tableStyleId>{5C22544A-7EE6-4342-B048-85BDC9FD1C3A}</a:tableStyleId>
              </a:tblPr>
              <a:tblGrid>
                <a:gridCol w="2358018">
                  <a:extLst>
                    <a:ext uri="{9D8B030D-6E8A-4147-A177-3AD203B41FA5}">
                      <a16:colId xmlns:a16="http://schemas.microsoft.com/office/drawing/2014/main" val="1667630367"/>
                    </a:ext>
                  </a:extLst>
                </a:gridCol>
                <a:gridCol w="2358018">
                  <a:extLst>
                    <a:ext uri="{9D8B030D-6E8A-4147-A177-3AD203B41FA5}">
                      <a16:colId xmlns:a16="http://schemas.microsoft.com/office/drawing/2014/main" val="1540897922"/>
                    </a:ext>
                  </a:extLst>
                </a:gridCol>
                <a:gridCol w="2358018">
                  <a:extLst>
                    <a:ext uri="{9D8B030D-6E8A-4147-A177-3AD203B41FA5}">
                      <a16:colId xmlns:a16="http://schemas.microsoft.com/office/drawing/2014/main" val="871729181"/>
                    </a:ext>
                  </a:extLst>
                </a:gridCol>
                <a:gridCol w="2358018">
                  <a:extLst>
                    <a:ext uri="{9D8B030D-6E8A-4147-A177-3AD203B41FA5}">
                      <a16:colId xmlns:a16="http://schemas.microsoft.com/office/drawing/2014/main" val="3429007790"/>
                    </a:ext>
                  </a:extLst>
                </a:gridCol>
                <a:gridCol w="2358018">
                  <a:extLst>
                    <a:ext uri="{9D8B030D-6E8A-4147-A177-3AD203B41FA5}">
                      <a16:colId xmlns:a16="http://schemas.microsoft.com/office/drawing/2014/main" val="4065127576"/>
                    </a:ext>
                  </a:extLst>
                </a:gridCol>
              </a:tblGrid>
              <a:tr h="343586">
                <a:tc>
                  <a:txBody>
                    <a:bodyPr/>
                    <a:lstStyle/>
                    <a:p>
                      <a:endParaRPr lang="en-US">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Benefit Amount</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Maximum</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Guaranteed Issue</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Rates</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690286774"/>
                  </a:ext>
                </a:extLst>
              </a:tr>
              <a:tr h="1468478">
                <a:tc>
                  <a:txBody>
                    <a:bodyPr/>
                    <a:lstStyle/>
                    <a:p>
                      <a:r>
                        <a:rPr lang="en-US" sz="1600" b="1">
                          <a:solidFill>
                            <a:schemeClr val="bg1"/>
                          </a:solidFill>
                          <a:latin typeface="Franklin Gothic Book" panose="020B0503020102020204" pitchFamily="34" charset="0"/>
                        </a:rPr>
                        <a:t>Employee</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latin typeface="Franklin Gothic Book" panose="020B0503020102020204" pitchFamily="34" charset="0"/>
                        </a:rPr>
                        <a:t>New Hires</a:t>
                      </a:r>
                      <a:r>
                        <a:rPr lang="en-US" sz="1400" b="0">
                          <a:latin typeface="Franklin Gothic Book" panose="020B0503020102020204" pitchFamily="34" charset="0"/>
                        </a:rPr>
                        <a:t>: up to $250,000 in $10,000 increments</a:t>
                      </a:r>
                    </a:p>
                    <a:p>
                      <a:pPr algn="l"/>
                      <a:r>
                        <a:rPr lang="en-US" sz="1400" b="1">
                          <a:latin typeface="Franklin Gothic Book" panose="020B0503020102020204" pitchFamily="34" charset="0"/>
                        </a:rPr>
                        <a:t>Existing Employees: </a:t>
                      </a:r>
                      <a:r>
                        <a:rPr lang="en-US" sz="1400" b="0">
                          <a:latin typeface="Franklin Gothic Book" panose="020B0503020102020204" pitchFamily="34" charset="0"/>
                        </a:rPr>
                        <a:t>may elect/increase in increments of $10,000 (if electing more than $10,000, subject to EOI)</a:t>
                      </a:r>
                      <a:endParaRPr lang="en-US" sz="1400" b="1">
                        <a:latin typeface="Franklin Gothic Book" panose="020B0503020102020204" pitchFamily="34" charset="0"/>
                      </a:endParaRPr>
                    </a:p>
                  </a:txBody>
                  <a:tcPr anchor="ctr">
                    <a:solidFill>
                      <a:schemeClr val="bg1">
                        <a:lumMod val="95000"/>
                      </a:schemeClr>
                    </a:solidFill>
                  </a:tcPr>
                </a:tc>
                <a:tc>
                  <a:txBody>
                    <a:bodyPr/>
                    <a:lstStyle/>
                    <a:p>
                      <a:pPr algn="ctr"/>
                      <a:r>
                        <a:rPr lang="en-US" sz="1400">
                          <a:latin typeface="Franklin Gothic Book" panose="020B0503020102020204" pitchFamily="34" charset="0"/>
                        </a:rPr>
                        <a:t>$250,000</a:t>
                      </a:r>
                    </a:p>
                  </a:txBody>
                  <a:tcPr anchor="ctr">
                    <a:solidFill>
                      <a:schemeClr val="bg1">
                        <a:lumMod val="95000"/>
                      </a:schemeClr>
                    </a:solidFill>
                  </a:tcPr>
                </a:tc>
                <a:tc>
                  <a:txBody>
                    <a:bodyPr/>
                    <a:lstStyle/>
                    <a:p>
                      <a:pPr algn="ctr"/>
                      <a:r>
                        <a:rPr lang="en-US" sz="1400">
                          <a:latin typeface="Franklin Gothic Book" panose="020B0503020102020204" pitchFamily="34" charset="0"/>
                        </a:rPr>
                        <a:t>$200,000</a:t>
                      </a:r>
                    </a:p>
                  </a:txBody>
                  <a:tcPr anchor="ctr">
                    <a:solidFill>
                      <a:schemeClr val="bg1">
                        <a:lumMod val="95000"/>
                      </a:schemeClr>
                    </a:solidFill>
                  </a:tcPr>
                </a:tc>
                <a:tc>
                  <a:txBody>
                    <a:bodyPr/>
                    <a:lstStyle/>
                    <a:p>
                      <a:pPr algn="ctr"/>
                      <a:r>
                        <a:rPr lang="en-US" sz="1400">
                          <a:latin typeface="Franklin Gothic Book" panose="020B0503020102020204" pitchFamily="34" charset="0"/>
                        </a:rPr>
                        <a:t>Rates are based on employee’s age and the amount elected</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63921165"/>
                  </a:ext>
                </a:extLst>
              </a:tr>
              <a:tr h="0">
                <a:tc gridSpan="4">
                  <a:txBody>
                    <a:bodyPr/>
                    <a:lstStyle/>
                    <a:p>
                      <a:endParaRPr lang="en-US" sz="1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solidFill>
                      <a:srgbClr val="0D5257"/>
                    </a:solidFill>
                  </a:tcPr>
                </a:tc>
                <a:tc hMerge="1">
                  <a:txBody>
                    <a:bodyPr/>
                    <a:lstStyle/>
                    <a:p>
                      <a:endParaRPr lang="en-US" sz="100">
                        <a:latin typeface="Franklin Gothic Book" panose="020B0503020102020204" pitchFamily="34" charset="0"/>
                      </a:endParaRPr>
                    </a:p>
                  </a:txBody>
                  <a:tcPr>
                    <a:solidFill>
                      <a:srgbClr val="0D5257"/>
                    </a:solidFill>
                  </a:tcPr>
                </a:tc>
                <a:tc hMerge="1">
                  <a:txBody>
                    <a:bodyPr/>
                    <a:lstStyle/>
                    <a:p>
                      <a:endParaRPr lang="en-US" sz="100">
                        <a:latin typeface="Franklin Gothic Book" panose="020B0503020102020204" pitchFamily="34" charset="0"/>
                      </a:endParaRPr>
                    </a:p>
                  </a:txBody>
                  <a:tcPr>
                    <a:solidFill>
                      <a:srgbClr val="0D5257"/>
                    </a:solidFill>
                  </a:tcPr>
                </a:tc>
                <a:tc hMerge="1">
                  <a:txBody>
                    <a:bodyPr/>
                    <a:lstStyle/>
                    <a:p>
                      <a:endParaRPr lang="en-US" sz="100">
                        <a:latin typeface="Franklin Gothic Book" panose="020B0503020102020204" pitchFamily="34" charset="0"/>
                      </a:endParaRPr>
                    </a:p>
                  </a:txBody>
                  <a:tcPr>
                    <a:solidFill>
                      <a:srgbClr val="0D5257"/>
                    </a:solidFill>
                  </a:tcPr>
                </a:tc>
                <a:tc>
                  <a:txBody>
                    <a:bodyPr/>
                    <a:lstStyle/>
                    <a:p>
                      <a:endParaRPr lang="en-US" sz="100" b="1">
                        <a:solidFill>
                          <a:schemeClr val="bg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rgbClr val="0D5257"/>
                    </a:solidFill>
                  </a:tcPr>
                </a:tc>
                <a:extLst>
                  <a:ext uri="{0D108BD9-81ED-4DB2-BD59-A6C34878D82A}">
                    <a16:rowId xmlns:a16="http://schemas.microsoft.com/office/drawing/2014/main" val="760889911"/>
                  </a:ext>
                </a:extLst>
              </a:tr>
              <a:tr h="1270798">
                <a:tc>
                  <a:txBody>
                    <a:bodyPr/>
                    <a:lstStyle/>
                    <a:p>
                      <a:r>
                        <a:rPr lang="en-US" sz="1600" b="1">
                          <a:solidFill>
                            <a:schemeClr val="bg1"/>
                          </a:solidFill>
                          <a:latin typeface="Franklin Gothic Book" panose="020B0503020102020204" pitchFamily="34" charset="0"/>
                        </a:rPr>
                        <a:t>Spouse/Domestic Partner (DP)</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r>
                        <a:rPr lang="en-US" sz="1400" b="1">
                          <a:latin typeface="Franklin Gothic Book" panose="020B0503020102020204" pitchFamily="34" charset="0"/>
                        </a:rPr>
                        <a:t>New Hires</a:t>
                      </a:r>
                      <a:r>
                        <a:rPr lang="en-US" sz="1400" b="0">
                          <a:latin typeface="Franklin Gothic Book" panose="020B0503020102020204" pitchFamily="34" charset="0"/>
                        </a:rPr>
                        <a:t>: up to $50,000 in $5,000 increments</a:t>
                      </a:r>
                    </a:p>
                    <a:p>
                      <a:r>
                        <a:rPr lang="en-US" sz="1400" b="1">
                          <a:latin typeface="Franklin Gothic Book" panose="020B0503020102020204" pitchFamily="34" charset="0"/>
                        </a:rPr>
                        <a:t>Existing Employees: </a:t>
                      </a:r>
                      <a:r>
                        <a:rPr lang="en-US" sz="1400" b="0">
                          <a:latin typeface="Franklin Gothic Book" panose="020B0503020102020204" pitchFamily="34" charset="0"/>
                        </a:rPr>
                        <a:t>may elect/increase in increments of $5,000 (if electing more than $5,000, subject to EOI)</a:t>
                      </a:r>
                      <a:endParaRPr lang="en-US" sz="1400" b="1">
                        <a:latin typeface="Franklin Gothic Book" panose="020B0503020102020204" pitchFamily="34" charset="0"/>
                      </a:endParaRPr>
                    </a:p>
                  </a:txBody>
                  <a:tcPr>
                    <a:solidFill>
                      <a:schemeClr val="bg1">
                        <a:lumMod val="85000"/>
                      </a:schemeClr>
                    </a:solidFill>
                  </a:tcPr>
                </a:tc>
                <a:tc>
                  <a:txBody>
                    <a:bodyPr/>
                    <a:lstStyle/>
                    <a:p>
                      <a:pPr algn="ctr"/>
                      <a:r>
                        <a:rPr lang="en-US" sz="1400">
                          <a:latin typeface="Franklin Gothic Book" panose="020B0503020102020204" pitchFamily="34" charset="0"/>
                        </a:rPr>
                        <a:t>$50,000</a:t>
                      </a:r>
                    </a:p>
                  </a:txBody>
                  <a:tcPr anchor="ctr">
                    <a:solidFill>
                      <a:schemeClr val="bg1">
                        <a:lumMod val="85000"/>
                      </a:schemeClr>
                    </a:solidFill>
                  </a:tcPr>
                </a:tc>
                <a:tc>
                  <a:txBody>
                    <a:bodyPr/>
                    <a:lstStyle/>
                    <a:p>
                      <a:pPr algn="ctr"/>
                      <a:r>
                        <a:rPr lang="en-US" sz="1400">
                          <a:latin typeface="Franklin Gothic Book" panose="020B0503020102020204" pitchFamily="34" charset="0"/>
                        </a:rPr>
                        <a:t>$50,000</a:t>
                      </a:r>
                    </a:p>
                  </a:txBody>
                  <a:tcPr anchor="ctr">
                    <a:solidFill>
                      <a:schemeClr val="bg1">
                        <a:lumMod val="85000"/>
                      </a:schemeClr>
                    </a:solidFill>
                  </a:tcPr>
                </a:tc>
                <a:tc>
                  <a:txBody>
                    <a:bodyPr/>
                    <a:lstStyle/>
                    <a:p>
                      <a:pPr algn="ctr"/>
                      <a:r>
                        <a:rPr lang="en-US" sz="1400">
                          <a:latin typeface="Franklin Gothic Book" panose="020B0503020102020204" pitchFamily="34" charset="0"/>
                        </a:rPr>
                        <a:t>Rates are based on the spouse’s/DP’s age and the amount elected</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548689059"/>
                  </a:ext>
                </a:extLst>
              </a:tr>
              <a:tr h="0">
                <a:tc gridSpan="4">
                  <a:txBody>
                    <a:bodyPr/>
                    <a:lstStyle/>
                    <a:p>
                      <a:endParaRPr lang="en-US" sz="2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solidFill>
                      <a:srgbClr val="0D5257"/>
                    </a:solidFill>
                  </a:tcPr>
                </a:tc>
                <a:tc hMerge="1">
                  <a:txBody>
                    <a:bodyPr/>
                    <a:lstStyle/>
                    <a:p>
                      <a:endParaRPr lang="en-US">
                        <a:latin typeface="Franklin Gothic Book" panose="020B0503020102020204" pitchFamily="34" charset="0"/>
                      </a:endParaRPr>
                    </a:p>
                  </a:txBody>
                  <a:tcPr>
                    <a:solidFill>
                      <a:srgbClr val="0D5257"/>
                    </a:solidFill>
                  </a:tcPr>
                </a:tc>
                <a:tc hMerge="1">
                  <a:txBody>
                    <a:bodyPr/>
                    <a:lstStyle/>
                    <a:p>
                      <a:endParaRPr lang="en-US">
                        <a:latin typeface="Franklin Gothic Book" panose="020B0503020102020204" pitchFamily="34" charset="0"/>
                      </a:endParaRPr>
                    </a:p>
                  </a:txBody>
                  <a:tcPr>
                    <a:solidFill>
                      <a:srgbClr val="0D5257"/>
                    </a:solidFill>
                  </a:tcPr>
                </a:tc>
                <a:tc hMerge="1">
                  <a:txBody>
                    <a:bodyPr/>
                    <a:lstStyle/>
                    <a:p>
                      <a:endParaRPr lang="en-US">
                        <a:latin typeface="Franklin Gothic Book" panose="020B0503020102020204" pitchFamily="34" charset="0"/>
                      </a:endParaRPr>
                    </a:p>
                  </a:txBody>
                  <a:tcPr>
                    <a:solidFill>
                      <a:srgbClr val="0D5257"/>
                    </a:solidFill>
                  </a:tcPr>
                </a:tc>
                <a:tc>
                  <a:txBody>
                    <a:bodyPr/>
                    <a:lstStyle/>
                    <a:p>
                      <a:endParaRPr lang="en-US" sz="200" b="1">
                        <a:solidFill>
                          <a:schemeClr val="bg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rgbClr val="0D5257"/>
                    </a:solidFill>
                  </a:tcPr>
                </a:tc>
                <a:extLst>
                  <a:ext uri="{0D108BD9-81ED-4DB2-BD59-A6C34878D82A}">
                    <a16:rowId xmlns:a16="http://schemas.microsoft.com/office/drawing/2014/main" val="1836309220"/>
                  </a:ext>
                </a:extLst>
              </a:tr>
              <a:tr h="677759">
                <a:tc>
                  <a:txBody>
                    <a:bodyPr/>
                    <a:lstStyle/>
                    <a:p>
                      <a:r>
                        <a:rPr lang="en-US" sz="1600" b="1">
                          <a:solidFill>
                            <a:schemeClr val="bg1"/>
                          </a:solidFill>
                          <a:latin typeface="Franklin Gothic Book" panose="020B0503020102020204" pitchFamily="34" charset="0"/>
                        </a:rPr>
                        <a:t>Child(ren)</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pPr algn="l"/>
                      <a:r>
                        <a:rPr lang="en-US" sz="1400" b="1">
                          <a:latin typeface="Franklin Gothic Book" panose="020B0503020102020204" pitchFamily="34" charset="0"/>
                        </a:rPr>
                        <a:t>New Hires &amp; Existing Employees: </a:t>
                      </a:r>
                      <a:r>
                        <a:rPr lang="en-US" sz="1400">
                          <a:latin typeface="Franklin Gothic Book" panose="020B0503020102020204" pitchFamily="34" charset="0"/>
                        </a:rPr>
                        <a:t>$10,000; coverage ends at age 26</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$10,000; under 6 months old $500</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$10,000</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Rate per $1,000 is $0.065</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68349915"/>
                  </a:ext>
                </a:extLst>
              </a:tr>
            </a:tbl>
          </a:graphicData>
        </a:graphic>
      </p:graphicFrame>
    </p:spTree>
    <p:extLst>
      <p:ext uri="{BB962C8B-B14F-4D97-AF65-F5344CB8AC3E}">
        <p14:creationId xmlns:p14="http://schemas.microsoft.com/office/powerpoint/2010/main" val="3961211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E9B42-5693-5695-C5BE-4488A37AA99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0E3F3CE-9517-DDF1-AB0A-BD946B5C1FE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BF909FF-80C2-9911-ABE8-E651C187BBD5}"/>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a typeface="+mn-ea"/>
                <a:cs typeface="+mn-cs"/>
              </a:rPr>
              <a:t>Voluntary AD&amp;D Insurance</a:t>
            </a:r>
          </a:p>
        </p:txBody>
      </p:sp>
      <p:pic>
        <p:nvPicPr>
          <p:cNvPr id="7" name="Picture 6" descr="About Devereux - Devereux Advanced Behavioral Health">
            <a:extLst>
              <a:ext uri="{FF2B5EF4-FFF2-40B4-BE49-F238E27FC236}">
                <a16:creationId xmlns:a16="http://schemas.microsoft.com/office/drawing/2014/main" id="{FB0AB466-43E1-F0CC-BC48-2E5DAC7952AF}"/>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7FEEA61-CAD4-EAC1-20FF-DB5A05B5D42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CE5C94D6-CB40-9CC5-8CE3-ADC523FD8376}"/>
              </a:ext>
            </a:extLst>
          </p:cNvPr>
          <p:cNvSpPr txBox="1">
            <a:spLocks/>
          </p:cNvSpPr>
          <p:nvPr/>
        </p:nvSpPr>
        <p:spPr>
          <a:xfrm>
            <a:off x="331303" y="1488961"/>
            <a:ext cx="11569218" cy="3215385"/>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Employees who work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30 or more hours per week</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have the option to elect voluntary accidental death &amp; dismemberment (AD&amp;D) administered by New York Life.</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AD&amp;D insurance is an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inexpensive</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way to provide additional life insurance benefits if the cause of death is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accidental.</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It also pays a benefit if there is a loss of limb, vision, or hearing due to an accident. </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Employees may elect voluntary AD&amp;D in increments of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$10,000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up to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$500,000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(not to exceed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10x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salary)</a:t>
            </a:r>
          </a:p>
          <a:p>
            <a:pPr marL="1212215" marR="0" lvl="2" indent="-28575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Additionally, employees may elect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Family Plan </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coverage:</a:t>
            </a:r>
          </a:p>
          <a:p>
            <a:pPr marL="1669415" marR="0" lvl="3"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The Family Plan provides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100%</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employee,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50%</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Spouse/Domestic Partner and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15%</a:t>
            </a:r>
            <a:r>
              <a:rPr kumimoji="0" lang="en-US" sz="1600" b="0" i="0" u="none" strike="noStrike" kern="1200" cap="none" spc="-5" normalizeH="0" baseline="0" noProof="0">
                <a:ln>
                  <a:noFill/>
                </a:ln>
                <a:solidFill>
                  <a:prstClr val="black"/>
                </a:solidFill>
                <a:effectLst/>
                <a:uLnTx/>
                <a:uFillTx/>
                <a:latin typeface="Franklin Gothic Book"/>
                <a:ea typeface="+mn-ea"/>
                <a:cs typeface="Calibri"/>
              </a:rPr>
              <a:t> Child of the employee amount elected </a:t>
            </a:r>
          </a:p>
          <a:p>
            <a:pPr marL="297815" marR="0" lvl="0"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Coverage amounts for employees that attain age 70 or older are reduced: </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Age 70 – reduced by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65%</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Age 75 reduced by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40%</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Age 80 reduced by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30%</a:t>
            </a:r>
          </a:p>
          <a:p>
            <a:pPr marL="755015" marR="0" lvl="1" indent="-285750" algn="l" defTabSz="914400" rtl="0" eaLnBrk="1" fontAlgn="auto" latinLnBrk="0" hangingPunct="1">
              <a:lnSpc>
                <a:spcPct val="90000"/>
              </a:lnSpc>
              <a:spcBef>
                <a:spcPts val="600"/>
              </a:spcBef>
              <a:spcAft>
                <a:spcPts val="600"/>
              </a:spcAft>
              <a:buClr>
                <a:srgbClr val="0D5257"/>
              </a:buClr>
              <a:buSzTx/>
              <a:buFont typeface="Courier New" panose="02070309020205020404" pitchFamily="49" charset="0"/>
              <a:buChar char="o"/>
              <a:tabLst>
                <a:tab pos="356870" algn="l"/>
                <a:tab pos="357505" algn="l"/>
              </a:tabLst>
              <a:defRPr/>
            </a:pPr>
            <a:r>
              <a:rPr kumimoji="0" lang="en-US" sz="1600" b="0" i="0" u="none" strike="noStrike" kern="1200" cap="none" spc="-5" normalizeH="0" baseline="0" noProof="0">
                <a:ln>
                  <a:noFill/>
                </a:ln>
                <a:solidFill>
                  <a:prstClr val="black"/>
                </a:solidFill>
                <a:effectLst/>
                <a:uLnTx/>
                <a:uFillTx/>
                <a:latin typeface="Franklin Gothic Book"/>
                <a:ea typeface="+mn-ea"/>
                <a:cs typeface="Calibri"/>
              </a:rPr>
              <a:t>Age 85% reduced by </a:t>
            </a:r>
            <a:r>
              <a:rPr kumimoji="0" lang="en-US" sz="1600" b="1" i="0" u="none" strike="noStrike" kern="1200" cap="none" spc="-5" normalizeH="0" baseline="0" noProof="0">
                <a:ln>
                  <a:noFill/>
                </a:ln>
                <a:solidFill>
                  <a:srgbClr val="0D5257"/>
                </a:solidFill>
                <a:effectLst/>
                <a:uLnTx/>
                <a:uFillTx/>
                <a:latin typeface="Franklin Gothic Book"/>
                <a:ea typeface="+mn-ea"/>
                <a:cs typeface="Calibri"/>
              </a:rPr>
              <a:t>15%</a:t>
            </a: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endParaRPr kumimoji="0" lang="en-US" sz="1600" b="1" i="0" u="none" strike="noStrike" kern="1200" cap="none" spc="-5" normalizeH="0" baseline="0" noProof="0">
              <a:ln>
                <a:noFill/>
              </a:ln>
              <a:solidFill>
                <a:srgbClr val="0D5257"/>
              </a:solidFill>
              <a:effectLst/>
              <a:uLnTx/>
              <a:uFillTx/>
              <a:latin typeface="Franklin Gothic Book"/>
              <a:ea typeface="+mn-ea"/>
              <a:cs typeface="Calibri"/>
            </a:endParaRPr>
          </a:p>
          <a:p>
            <a:pPr marL="755015" marR="0" lvl="1" indent="-285750" algn="l" defTabSz="914400" rtl="0" eaLnBrk="1" fontAlgn="auto" latinLnBrk="0" hangingPunct="1">
              <a:lnSpc>
                <a:spcPct val="90000"/>
              </a:lnSpc>
              <a:spcBef>
                <a:spcPts val="600"/>
              </a:spcBef>
              <a:spcAft>
                <a:spcPts val="600"/>
              </a:spcAft>
              <a:buClr>
                <a:srgbClr val="0D5257"/>
              </a:buClr>
              <a:buSzTx/>
              <a:buFont typeface="Wingdings" panose="05000000000000000000" pitchFamily="2" charset="2"/>
              <a:buChar char="§"/>
              <a:tabLst>
                <a:tab pos="356870" algn="l"/>
                <a:tab pos="357505" algn="l"/>
              </a:tabLst>
              <a:defRPr/>
            </a:pPr>
            <a:endParaRPr kumimoji="0" lang="en-US" sz="1200" b="1" i="0" u="none" strike="noStrike" kern="1200" cap="none" spc="-5" normalizeH="0" baseline="0" noProof="0">
              <a:ln>
                <a:noFill/>
              </a:ln>
              <a:solidFill>
                <a:srgbClr val="0D5257"/>
              </a:solidFill>
              <a:effectLst/>
              <a:uLnTx/>
              <a:uFillTx/>
              <a:latin typeface="Franklin Gothic Book"/>
              <a:ea typeface="+mn-ea"/>
              <a:cs typeface="Calibri"/>
            </a:endParaRPr>
          </a:p>
          <a:p>
            <a:pPr marL="12065" marR="0" lvl="0" indent="0" algn="l" defTabSz="914400" rtl="0" eaLnBrk="1" fontAlgn="auto" latinLnBrk="0" hangingPunct="1">
              <a:lnSpc>
                <a:spcPct val="90000"/>
              </a:lnSpc>
              <a:spcBef>
                <a:spcPts val="600"/>
              </a:spcBef>
              <a:spcAft>
                <a:spcPts val="600"/>
              </a:spcAft>
              <a:buClr>
                <a:srgbClr val="0D5257"/>
              </a:buClr>
              <a:buSzTx/>
              <a:buFont typeface="Arial" panose="020B0604020202020204" pitchFamily="34" charset="0"/>
              <a:buNone/>
              <a:tabLst>
                <a:tab pos="356870" algn="l"/>
                <a:tab pos="357505" algn="l"/>
              </a:tabLst>
              <a:defRPr/>
            </a:pPr>
            <a:endParaRPr kumimoji="0" lang="en-US"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
        <p:nvSpPr>
          <p:cNvPr id="4" name="object 6">
            <a:extLst>
              <a:ext uri="{FF2B5EF4-FFF2-40B4-BE49-F238E27FC236}">
                <a16:creationId xmlns:a16="http://schemas.microsoft.com/office/drawing/2014/main" id="{952A3ECD-5967-0556-1886-A32F7F196DB0}"/>
              </a:ext>
            </a:extLst>
          </p:cNvPr>
          <p:cNvSpPr/>
          <p:nvPr/>
        </p:nvSpPr>
        <p:spPr>
          <a:xfrm>
            <a:off x="8656138" y="469849"/>
            <a:ext cx="632096" cy="646332"/>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4533932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126CC-1269-8C8C-9DC2-DFEE43DCE8F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EEACFB24-3D71-239D-EACD-1B7813092924}"/>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FAEF4F3-7A74-5D2D-16F4-78B70549DDBC}"/>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Disability Benefits </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768E3514-5002-341D-5A44-3D016B4C0809}"/>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D6BFA02C-1DEE-A7F5-E388-5D1FC8460A9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1E40EB18-736C-F32A-1388-C3CD034EEF4E}"/>
              </a:ext>
            </a:extLst>
          </p:cNvPr>
          <p:cNvSpPr txBox="1">
            <a:spLocks/>
          </p:cNvSpPr>
          <p:nvPr/>
        </p:nvSpPr>
        <p:spPr>
          <a:xfrm>
            <a:off x="331303" y="1488961"/>
            <a:ext cx="11639827" cy="4946972"/>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Disability Benefits</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In the event you become disabled from a non-work-related injury or sickness, disability income benefits can provide a partial replacement of lost income. </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Voluntary Short-Term Disability (STD) – 100% Employee Paid</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Employees who are </a:t>
            </a:r>
            <a:r>
              <a:rPr lang="en-US" sz="1600" b="1" spc="-5">
                <a:solidFill>
                  <a:srgbClr val="0D5257"/>
                </a:solidFill>
                <a:latin typeface="Franklin Gothic Book"/>
                <a:cs typeface="Calibri"/>
              </a:rPr>
              <a:t>scheduled to work 30 or more hours per week </a:t>
            </a:r>
            <a:r>
              <a:rPr lang="en-US" sz="1600" spc="-5">
                <a:latin typeface="Franklin Gothic Book"/>
                <a:cs typeface="Calibri"/>
              </a:rPr>
              <a:t>can elect voluntary short-term disability coverage.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Voluntary STD coverage will replace </a:t>
            </a:r>
            <a:r>
              <a:rPr lang="en-US" b="1" spc="-5">
                <a:solidFill>
                  <a:srgbClr val="0D5257"/>
                </a:solidFill>
                <a:latin typeface="Franklin Gothic Book"/>
                <a:cs typeface="Calibri"/>
              </a:rPr>
              <a:t>60%</a:t>
            </a:r>
            <a:r>
              <a:rPr lang="en-US" spc="-5">
                <a:latin typeface="Franklin Gothic Book"/>
                <a:cs typeface="Calibri"/>
              </a:rPr>
              <a:t> of weekly income up to a weekly maximum of </a:t>
            </a:r>
            <a:r>
              <a:rPr lang="en-US" b="1" spc="-5">
                <a:solidFill>
                  <a:srgbClr val="0D5257"/>
                </a:solidFill>
                <a:latin typeface="Franklin Gothic Book"/>
                <a:cs typeface="Calibri"/>
              </a:rPr>
              <a:t>$1,500.</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Coverage will kick-in after either </a:t>
            </a:r>
            <a:r>
              <a:rPr lang="en-US" b="1" spc="-5">
                <a:solidFill>
                  <a:srgbClr val="0D5257"/>
                </a:solidFill>
                <a:latin typeface="Franklin Gothic Book"/>
                <a:cs typeface="Calibri"/>
              </a:rPr>
              <a:t>14 days </a:t>
            </a:r>
            <a:r>
              <a:rPr lang="en-US" spc="-5">
                <a:latin typeface="Franklin Gothic Book"/>
                <a:cs typeface="Calibri"/>
              </a:rPr>
              <a:t>or </a:t>
            </a:r>
            <a:r>
              <a:rPr lang="en-US" b="1" spc="-5">
                <a:solidFill>
                  <a:srgbClr val="0D5257"/>
                </a:solidFill>
                <a:latin typeface="Franklin Gothic Book"/>
                <a:cs typeface="Calibri"/>
              </a:rPr>
              <a:t>28 days</a:t>
            </a:r>
            <a:r>
              <a:rPr lang="en-US" spc="-5">
                <a:latin typeface="Franklin Gothic Book"/>
                <a:cs typeface="Calibri"/>
              </a:rPr>
              <a:t> of sickness or accident based on the plan elected.</a:t>
            </a:r>
          </a:p>
          <a:p>
            <a:pPr marL="2126615" lvl="4"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pc="-5">
                <a:latin typeface="Franklin Gothic Book"/>
                <a:cs typeface="Calibri"/>
              </a:rPr>
              <a:t>Employees that elect Voluntary STD coverage may use HML and TOB to satisfy the 14 day or 28 day waiting periods before coverage begins.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Employer-Paid Long-Term Disability (LTD) – Full Time employees only</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LTD insurance protects workers in the even they become disabled for a </a:t>
            </a:r>
            <a:r>
              <a:rPr lang="en-US" sz="1600" b="1" spc="-5">
                <a:solidFill>
                  <a:srgbClr val="0D5257"/>
                </a:solidFill>
                <a:latin typeface="Franklin Gothic Book"/>
                <a:cs typeface="Calibri"/>
              </a:rPr>
              <a:t>prolonged period</a:t>
            </a:r>
            <a:r>
              <a:rPr lang="en-US" sz="1600" spc="-5">
                <a:latin typeface="Franklin Gothic Book"/>
                <a:cs typeface="Calibri"/>
              </a:rPr>
              <a:t> prior to retirement. </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Devereux provides all full-time employees with LTD in the amount of </a:t>
            </a:r>
            <a:r>
              <a:rPr lang="en-US" sz="1600" b="1" spc="-5">
                <a:solidFill>
                  <a:srgbClr val="0D5257"/>
                </a:solidFill>
                <a:latin typeface="Franklin Gothic Book"/>
                <a:cs typeface="Calibri"/>
              </a:rPr>
              <a:t>60%</a:t>
            </a:r>
            <a:r>
              <a:rPr lang="en-US" sz="1600" spc="-5">
                <a:latin typeface="Franklin Gothic Book"/>
                <a:cs typeface="Calibri"/>
              </a:rPr>
              <a:t> of monthly income at </a:t>
            </a:r>
            <a:r>
              <a:rPr lang="en-US" sz="1600" b="1" u="sng" spc="-5">
                <a:solidFill>
                  <a:srgbClr val="0D5257"/>
                </a:solidFill>
                <a:latin typeface="Franklin Gothic Book"/>
                <a:cs typeface="Calibri"/>
              </a:rPr>
              <a:t>no cost.</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To receive coverage, employees must be disabled for </a:t>
            </a:r>
            <a:r>
              <a:rPr lang="en-US" b="1" spc="-5">
                <a:solidFill>
                  <a:srgbClr val="0D5257"/>
                </a:solidFill>
                <a:latin typeface="Franklin Gothic Book"/>
                <a:cs typeface="Calibri"/>
              </a:rPr>
              <a:t>90 days </a:t>
            </a:r>
            <a:r>
              <a:rPr lang="en-US" spc="-5">
                <a:latin typeface="Franklin Gothic Book"/>
                <a:cs typeface="Calibri"/>
              </a:rPr>
              <a:t>or longer.</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Benefits will continue until </a:t>
            </a:r>
            <a:r>
              <a:rPr lang="en-US" b="1" spc="-5">
                <a:solidFill>
                  <a:srgbClr val="0D5257"/>
                </a:solidFill>
                <a:latin typeface="Franklin Gothic Book"/>
                <a:cs typeface="Calibri"/>
              </a:rPr>
              <a:t>Social Security Normal Retirement Age (SSNRA) or you return to work. </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61D8384A-C9AB-E2B1-4787-821F33A8169B}"/>
              </a:ext>
            </a:extLst>
          </p:cNvPr>
          <p:cNvSpPr/>
          <p:nvPr/>
        </p:nvSpPr>
        <p:spPr>
          <a:xfrm>
            <a:off x="8656138" y="469849"/>
            <a:ext cx="632096" cy="646332"/>
          </a:xfrm>
          <a:prstGeom prst="rect">
            <a:avLst/>
          </a:prstGeom>
          <a:blipFill>
            <a:blip r:embed="rId4" cstate="print"/>
            <a:stretch>
              <a:fillRect/>
            </a:stretch>
          </a:blipFill>
        </p:spPr>
        <p:txBody>
          <a:bodyPr wrap="square" lIns="0" tIns="0" rIns="0" bIns="0" rtlCol="0"/>
          <a:lstStyle/>
          <a:p>
            <a:endParaRPr>
              <a:solidFill>
                <a:srgbClr val="000000"/>
              </a:solidFill>
              <a:latin typeface="Arial"/>
            </a:endParaRPr>
          </a:p>
        </p:txBody>
      </p:sp>
    </p:spTree>
    <p:extLst>
      <p:ext uri="{BB962C8B-B14F-4D97-AF65-F5344CB8AC3E}">
        <p14:creationId xmlns:p14="http://schemas.microsoft.com/office/powerpoint/2010/main" val="41393334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D58AA-3E28-BCBF-C289-3B36CF210D06}"/>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CDACC9C-DF10-9422-0739-84576CDB6D5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B518B9E-6242-D0BD-9308-71C9D355669D}"/>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Hospital Indemnity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B9785CFA-0A28-C016-7A1A-91AEC927197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66BD4BF-2D4A-8B14-8610-DC49FC18FFA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68BDC1CC-6646-E9EA-809D-A9AB5F35B311}"/>
              </a:ext>
            </a:extLst>
          </p:cNvPr>
          <p:cNvSpPr txBox="1">
            <a:spLocks/>
          </p:cNvSpPr>
          <p:nvPr/>
        </p:nvSpPr>
        <p:spPr>
          <a:xfrm>
            <a:off x="331303" y="1346864"/>
            <a:ext cx="5764697" cy="5089069"/>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Hospital Indemnity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a:t>
            </a:r>
            <a:r>
              <a:rPr lang="en-US" sz="1600" b="1" spc="-5">
                <a:solidFill>
                  <a:srgbClr val="0D5257"/>
                </a:solidFill>
                <a:latin typeface="Franklin Gothic Book"/>
                <a:cs typeface="Calibri"/>
              </a:rPr>
              <a:t>are scheduled to work 30 or more hours per week </a:t>
            </a:r>
            <a:r>
              <a:rPr lang="en-US" sz="1600" spc="-5">
                <a:latin typeface="Franklin Gothic Book"/>
                <a:cs typeface="Calibri"/>
              </a:rPr>
              <a:t>may enroll in voluntary hospital indemnity insurance.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Hospital Indemnity insurance provides a </a:t>
            </a:r>
            <a:r>
              <a:rPr lang="en-US" sz="1600" b="1" spc="-5">
                <a:solidFill>
                  <a:srgbClr val="0D5257"/>
                </a:solidFill>
                <a:latin typeface="Franklin Gothic Book"/>
                <a:cs typeface="Calibri"/>
              </a:rPr>
              <a:t>fixed benefit</a:t>
            </a:r>
            <a:r>
              <a:rPr lang="en-US" sz="1600" spc="-5">
                <a:latin typeface="Franklin Gothic Book"/>
                <a:cs typeface="Calibri"/>
              </a:rPr>
              <a:t> for covered hospitalizations resulting from a covered injury or illness</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It can be used for expenses like: </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Copays, deductibles &amp; coinsurance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Unexpected costs</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Child care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Follow-up services</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3F168C2B-F289-DEE4-094C-630EA3A2E44E}"/>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graphicFrame>
        <p:nvGraphicFramePr>
          <p:cNvPr id="3" name="Table 2">
            <a:extLst>
              <a:ext uri="{FF2B5EF4-FFF2-40B4-BE49-F238E27FC236}">
                <a16:creationId xmlns:a16="http://schemas.microsoft.com/office/drawing/2014/main" id="{F9A9763B-0653-2BAB-08A0-FC190E720E1A}"/>
              </a:ext>
            </a:extLst>
          </p:cNvPr>
          <p:cNvGraphicFramePr>
            <a:graphicFrameLocks noGrp="1"/>
          </p:cNvGraphicFramePr>
          <p:nvPr>
            <p:extLst>
              <p:ext uri="{D42A27DB-BD31-4B8C-83A1-F6EECF244321}">
                <p14:modId xmlns:p14="http://schemas.microsoft.com/office/powerpoint/2010/main" val="485945994"/>
              </p:ext>
            </p:extLst>
          </p:nvPr>
        </p:nvGraphicFramePr>
        <p:xfrm>
          <a:off x="6387172" y="1346864"/>
          <a:ext cx="5170028" cy="4793837"/>
        </p:xfrm>
        <a:graphic>
          <a:graphicData uri="http://schemas.openxmlformats.org/drawingml/2006/table">
            <a:tbl>
              <a:tblPr firstRow="1" bandRow="1"/>
              <a:tblGrid>
                <a:gridCol w="3655719">
                  <a:extLst>
                    <a:ext uri="{9D8B030D-6E8A-4147-A177-3AD203B41FA5}">
                      <a16:colId xmlns:a16="http://schemas.microsoft.com/office/drawing/2014/main" val="1729703364"/>
                    </a:ext>
                  </a:extLst>
                </a:gridCol>
                <a:gridCol w="1514309">
                  <a:extLst>
                    <a:ext uri="{9D8B030D-6E8A-4147-A177-3AD203B41FA5}">
                      <a16:colId xmlns:a16="http://schemas.microsoft.com/office/drawing/2014/main" val="3559397669"/>
                    </a:ext>
                  </a:extLst>
                </a:gridCol>
              </a:tblGrid>
              <a:tr h="55858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panose="020B0503020102020204" pitchFamily="34" charset="0"/>
                        </a:rPr>
                        <a:t>Benefit Type</a:t>
                      </a:r>
                      <a:endParaRPr lang="en-US" sz="160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79195" marR="79195" marT="39598" marB="39598" anchor="ctr">
                    <a:lnL w="12700" cap="flat" cmpd="sng" algn="ctr">
                      <a:solidFill>
                        <a:schemeClr val="tx1"/>
                      </a:solidFill>
                      <a:prstDash val="solid"/>
                      <a:round/>
                      <a:headEnd type="none" w="med" len="med"/>
                      <a:tailEnd type="none" w="med" len="med"/>
                    </a:lnL>
                    <a:lnR w="12700" cmpd="sng">
                      <a:solidFill>
                        <a:srgbClr val="FFFFFF"/>
                      </a:solidFill>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panose="020B0503020102020204" pitchFamily="34" charset="0"/>
                          <a:ea typeface="Calibri" panose="020F0502020204030204" pitchFamily="34" charset="0"/>
                          <a:cs typeface="Times New Roman" panose="02020603050405020304" pitchFamily="18" charset="0"/>
                        </a:rPr>
                        <a:t>Benefit Amount</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1019404788"/>
                  </a:ext>
                </a:extLst>
              </a:tr>
              <a:tr h="7626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Admission</a:t>
                      </a:r>
                    </a:p>
                    <a:p>
                      <a:pPr marL="0" marR="0" algn="l">
                        <a:spcBef>
                          <a:spcPts val="0"/>
                        </a:spcBef>
                        <a:spcAft>
                          <a:spcPts val="0"/>
                        </a:spcAft>
                      </a:pPr>
                      <a:r>
                        <a:rPr lang="en-US" sz="1400">
                          <a:effectLst/>
                          <a:latin typeface="Franklin Gothic Book" panose="020B0503020102020204" pitchFamily="34" charset="0"/>
                        </a:rPr>
                        <a:t>No elimination period. Limited to 1 day,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p>
                      <a:pPr marL="0" marR="0">
                        <a:lnSpc>
                          <a:spcPct val="107000"/>
                        </a:lnSpc>
                        <a:spcBef>
                          <a:spcPts val="0"/>
                        </a:spcBef>
                        <a:spcAft>
                          <a:spcPts val="0"/>
                        </a:spcAft>
                      </a:pP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7000"/>
                        </a:lnSpc>
                        <a:spcBef>
                          <a:spcPts val="0"/>
                        </a:spcBef>
                        <a:spcAft>
                          <a:spcPts val="0"/>
                        </a:spcAft>
                      </a:pPr>
                      <a:r>
                        <a:rPr lang="en-US" sz="1400">
                          <a:effectLst/>
                          <a:latin typeface="Franklin Gothic Book" panose="020B0503020102020204" pitchFamily="34" charset="0"/>
                          <a:ea typeface="Calibri" panose="020F0502020204030204" pitchFamily="34" charset="0"/>
                          <a:cs typeface="Times New Roman" panose="02020603050405020304" pitchFamily="18" charset="0"/>
                        </a:rPr>
                        <a:t>$1,000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64800472"/>
                  </a:ext>
                </a:extLst>
              </a:tr>
              <a:tr h="60155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Chronic Condition Admission</a:t>
                      </a:r>
                    </a:p>
                    <a:p>
                      <a:pPr marL="0" marR="0" algn="l">
                        <a:spcBef>
                          <a:spcPts val="0"/>
                        </a:spcBef>
                        <a:spcAft>
                          <a:spcPts val="0"/>
                        </a:spcAft>
                      </a:pPr>
                      <a:r>
                        <a:rPr lang="en-US" sz="1400">
                          <a:effectLst/>
                          <a:latin typeface="Franklin Gothic Book" panose="020B0503020102020204" pitchFamily="34" charset="0"/>
                        </a:rPr>
                        <a:t>No elimination period. Limited to 1 day,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400">
                          <a:latin typeface="Franklin Gothic Book" panose="020B0503020102020204" pitchFamily="34" charset="0"/>
                        </a:rPr>
                        <a:t>$50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7023159"/>
                  </a:ext>
                </a:extLst>
              </a:tr>
              <a:tr h="60155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Stay</a:t>
                      </a:r>
                    </a:p>
                    <a:p>
                      <a:pPr marL="0" marR="0" algn="l">
                        <a:spcBef>
                          <a:spcPts val="0"/>
                        </a:spcBef>
                        <a:spcAft>
                          <a:spcPts val="0"/>
                        </a:spcAft>
                      </a:pPr>
                      <a:r>
                        <a:rPr lang="en-US" sz="1400">
                          <a:effectLst/>
                          <a:latin typeface="Franklin Gothic Book" panose="020B0503020102020204" pitchFamily="34" charset="0"/>
                        </a:rPr>
                        <a:t>No elimination period. Limited to 30 days,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buFontTx/>
                        <a:buNone/>
                      </a:pPr>
                      <a:r>
                        <a:rPr lang="en-US" sz="1400">
                          <a:latin typeface="Franklin Gothic Book" panose="020B0503020102020204" pitchFamily="34" charset="0"/>
                        </a:rPr>
                        <a:t>$100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50392955"/>
                  </a:ext>
                </a:extLst>
              </a:tr>
              <a:tr h="7626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Intensive Care Unit Stay</a:t>
                      </a:r>
                    </a:p>
                    <a:p>
                      <a:pPr marL="0" marR="0" algn="l">
                        <a:spcBef>
                          <a:spcPts val="0"/>
                        </a:spcBef>
                        <a:spcAft>
                          <a:spcPts val="0"/>
                        </a:spcAft>
                      </a:pPr>
                      <a:r>
                        <a:rPr lang="en-US" sz="1400">
                          <a:effectLst/>
                          <a:latin typeface="Franklin Gothic Book" panose="020B0503020102020204" pitchFamily="34" charset="0"/>
                        </a:rPr>
                        <a:t>No elimination period. Limited to 30 days,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p>
                      <a:pPr marL="0" marR="0" algn="l">
                        <a:spcBef>
                          <a:spcPts val="0"/>
                        </a:spcBef>
                        <a:spcAft>
                          <a:spcPts val="0"/>
                        </a:spcAft>
                      </a:pP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buFontTx/>
                        <a:buNone/>
                      </a:pPr>
                      <a:r>
                        <a:rPr lang="en-US" sz="1400">
                          <a:latin typeface="Franklin Gothic Book" panose="020B0503020102020204" pitchFamily="34" charset="0"/>
                        </a:rPr>
                        <a:t>$200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56945142"/>
                  </a:ext>
                </a:extLst>
              </a:tr>
              <a:tr h="7626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Observation Stay</a:t>
                      </a:r>
                    </a:p>
                    <a:p>
                      <a:pPr marL="0" marR="0" algn="l">
                        <a:spcBef>
                          <a:spcPts val="0"/>
                        </a:spcBef>
                        <a:spcAft>
                          <a:spcPts val="0"/>
                        </a:spcAft>
                      </a:pPr>
                      <a:r>
                        <a:rPr lang="en-US" sz="1400">
                          <a:effectLst/>
                          <a:latin typeface="Franklin Gothic Book" panose="020B0503020102020204" pitchFamily="34" charset="0"/>
                        </a:rPr>
                        <a:t>24-hour elimination period. Limited to 72 hours.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p>
                      <a:pPr marL="0" marR="0" algn="l">
                        <a:spcBef>
                          <a:spcPts val="0"/>
                        </a:spcBef>
                        <a:spcAft>
                          <a:spcPts val="0"/>
                        </a:spcAft>
                      </a:pP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buFontTx/>
                        <a:buNone/>
                      </a:pPr>
                      <a:r>
                        <a:rPr lang="en-US" sz="1400">
                          <a:latin typeface="Franklin Gothic Book" panose="020B0503020102020204" pitchFamily="34" charset="0"/>
                        </a:rPr>
                        <a:t>$100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92231779"/>
                  </a:ext>
                </a:extLst>
              </a:tr>
            </a:tbl>
          </a:graphicData>
        </a:graphic>
      </p:graphicFrame>
    </p:spTree>
    <p:extLst>
      <p:ext uri="{BB962C8B-B14F-4D97-AF65-F5344CB8AC3E}">
        <p14:creationId xmlns:p14="http://schemas.microsoft.com/office/powerpoint/2010/main" val="23396234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B0F52-FA38-CE6A-F17F-A55CDBE9D30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45470C1B-50C1-D00D-0141-3891C3967A9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14E7572-2461-97C1-71AF-5744D1E7CB45}"/>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Critical Illness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A609A48A-EBC2-0271-DEA2-528E18CFE20A}"/>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9385505-61D2-E465-E006-A718F557D19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CBE8DAC-9B42-4E52-B027-6DA9CCE40FCF}"/>
              </a:ext>
            </a:extLst>
          </p:cNvPr>
          <p:cNvSpPr txBox="1">
            <a:spLocks/>
          </p:cNvSpPr>
          <p:nvPr/>
        </p:nvSpPr>
        <p:spPr>
          <a:xfrm>
            <a:off x="331303" y="1346865"/>
            <a:ext cx="5764697" cy="4437424"/>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Critical Illness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a:t>
            </a:r>
            <a:r>
              <a:rPr lang="en-US" sz="1600" b="1" spc="-5">
                <a:solidFill>
                  <a:srgbClr val="0D5257"/>
                </a:solidFill>
                <a:latin typeface="Franklin Gothic Book"/>
                <a:cs typeface="Calibri"/>
              </a:rPr>
              <a:t>are scheduled to work 30 or more hours per week </a:t>
            </a:r>
            <a:r>
              <a:rPr lang="en-US" sz="1600" spc="-5">
                <a:latin typeface="Franklin Gothic Book"/>
                <a:cs typeface="Calibri"/>
              </a:rPr>
              <a:t>may enroll in voluntary critical illness insurance.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Critical Illness insurance provides a benefit that is paid directly to you for covered illness diagnoses.</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You choose how to spend or save your benefit. It can be used for expenses like: </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Child care or help around the house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Travel costs to see a specialist</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Medical treatment and doctor visits</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Copays and deductibles</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Prescription drug costs </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51AFCEC8-323C-2558-692C-4E195403341E}"/>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sp>
        <p:nvSpPr>
          <p:cNvPr id="9" name="Content Placeholder 2">
            <a:extLst>
              <a:ext uri="{FF2B5EF4-FFF2-40B4-BE49-F238E27FC236}">
                <a16:creationId xmlns:a16="http://schemas.microsoft.com/office/drawing/2014/main" id="{B1BC935C-D040-49C0-958E-84A71496F16A}"/>
              </a:ext>
            </a:extLst>
          </p:cNvPr>
          <p:cNvSpPr txBox="1">
            <a:spLocks/>
          </p:cNvSpPr>
          <p:nvPr/>
        </p:nvSpPr>
        <p:spPr>
          <a:xfrm>
            <a:off x="6096000" y="1374773"/>
            <a:ext cx="5764697" cy="4437424"/>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Covered Diagnoses</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Covered diagnoses that are eligible for Critical Illness coverage may include: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Invasive Cancer</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Carcinoma in Situ</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Vascular Conditions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Nervous System Conditions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Infections Conditions</a:t>
            </a:r>
          </a:p>
          <a:p>
            <a:pPr marL="12065" algn="l">
              <a:spcBef>
                <a:spcPts val="600"/>
              </a:spcBef>
              <a:spcAft>
                <a:spcPts val="600"/>
              </a:spcAft>
              <a:buClr>
                <a:srgbClr val="0D5257"/>
              </a:buClr>
              <a:tabLst>
                <a:tab pos="356870" algn="l"/>
                <a:tab pos="357505" algn="l"/>
              </a:tabLst>
            </a:pPr>
            <a:endParaRPr lang="en-US" sz="1800"/>
          </a:p>
        </p:txBody>
      </p:sp>
      <p:graphicFrame>
        <p:nvGraphicFramePr>
          <p:cNvPr id="10" name="Table 9">
            <a:extLst>
              <a:ext uri="{FF2B5EF4-FFF2-40B4-BE49-F238E27FC236}">
                <a16:creationId xmlns:a16="http://schemas.microsoft.com/office/drawing/2014/main" id="{856F1344-E7B6-0806-257D-023ACF7DF4B6}"/>
              </a:ext>
            </a:extLst>
          </p:cNvPr>
          <p:cNvGraphicFramePr>
            <a:graphicFrameLocks noGrp="1"/>
          </p:cNvGraphicFramePr>
          <p:nvPr>
            <p:extLst>
              <p:ext uri="{D42A27DB-BD31-4B8C-83A1-F6EECF244321}">
                <p14:modId xmlns:p14="http://schemas.microsoft.com/office/powerpoint/2010/main" val="1890218404"/>
              </p:ext>
            </p:extLst>
          </p:nvPr>
        </p:nvGraphicFramePr>
        <p:xfrm>
          <a:off x="6029099" y="4280565"/>
          <a:ext cx="5886173" cy="2041765"/>
        </p:xfrm>
        <a:graphic>
          <a:graphicData uri="http://schemas.openxmlformats.org/drawingml/2006/table">
            <a:tbl>
              <a:tblPr firstRow="1" bandRow="1"/>
              <a:tblGrid>
                <a:gridCol w="1674013">
                  <a:extLst>
                    <a:ext uri="{9D8B030D-6E8A-4147-A177-3AD203B41FA5}">
                      <a16:colId xmlns:a16="http://schemas.microsoft.com/office/drawing/2014/main" val="3609392544"/>
                    </a:ext>
                  </a:extLst>
                </a:gridCol>
                <a:gridCol w="2405317">
                  <a:extLst>
                    <a:ext uri="{9D8B030D-6E8A-4147-A177-3AD203B41FA5}">
                      <a16:colId xmlns:a16="http://schemas.microsoft.com/office/drawing/2014/main" val="1729703364"/>
                    </a:ext>
                  </a:extLst>
                </a:gridCol>
                <a:gridCol w="1806843">
                  <a:extLst>
                    <a:ext uri="{9D8B030D-6E8A-4147-A177-3AD203B41FA5}">
                      <a16:colId xmlns:a16="http://schemas.microsoft.com/office/drawing/2014/main" val="3559397669"/>
                    </a:ext>
                  </a:extLst>
                </a:gridCol>
              </a:tblGrid>
              <a:tr h="55858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lvl="0" algn="ctr">
                        <a:lnSpc>
                          <a:spcPct val="107000"/>
                        </a:lnSpc>
                        <a:spcBef>
                          <a:spcPts val="0"/>
                        </a:spcBef>
                        <a:spcAft>
                          <a:spcPts val="0"/>
                        </a:spcAft>
                        <a:buNone/>
                      </a:pPr>
                      <a:r>
                        <a:rPr lang="en-US" sz="1600">
                          <a:effectLst/>
                          <a:latin typeface="Franklin Gothic Book"/>
                        </a:rPr>
                        <a:t>Coverage</a:t>
                      </a:r>
                    </a:p>
                  </a:txBody>
                  <a:tcPr marL="79195" marR="79195" marT="39597" marB="39597" anchor="ctr">
                    <a:lnL w="12700" cap="flat" cmpd="sng" algn="ctr">
                      <a:solidFill>
                        <a:schemeClr val="tx1"/>
                      </a:solidFill>
                      <a:prstDash val="solid"/>
                      <a:round/>
                      <a:headEnd type="none" w="med" len="med"/>
                      <a:tailEnd type="none" w="med" len="med"/>
                    </a:lnL>
                    <a:lnR w="12700" cmpd="sng">
                      <a:solidFill>
                        <a:srgbClr val="FFFFFF"/>
                      </a:solidFill>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a:rPr>
                        <a:t>Benefit Amount</a:t>
                      </a:r>
                      <a:endParaRPr lang="en-US" sz="160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79195" marR="79195" marT="39598" marB="39598" anchor="ctr">
                    <a:lnL w="12700" cmpd="sng">
                      <a:solidFill>
                        <a:srgbClr val="FFFFFF"/>
                      </a:solidFill>
                    </a:lnL>
                    <a:lnR w="12700" cmpd="sng">
                      <a:solidFill>
                        <a:srgbClr val="FFFFFF"/>
                      </a:solidFill>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a:ea typeface="Calibri" panose="020F0502020204030204" pitchFamily="34" charset="0"/>
                          <a:cs typeface="Times New Roman"/>
                        </a:rPr>
                        <a:t>Guaranteed Issue Amount</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1019404788"/>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a:lnSpc>
                          <a:spcPct val="107000"/>
                        </a:lnSpc>
                        <a:spcBef>
                          <a:spcPts val="0"/>
                        </a:spcBef>
                        <a:spcAft>
                          <a:spcPts val="0"/>
                        </a:spcAft>
                        <a:buNone/>
                      </a:pPr>
                      <a:r>
                        <a:rPr lang="en-US" sz="1400" b="1">
                          <a:solidFill>
                            <a:schemeClr val="bg1"/>
                          </a:solidFill>
                          <a:effectLst/>
                          <a:latin typeface="Franklin Gothic Book"/>
                          <a:ea typeface="Calibri" panose="020F0502020204030204" pitchFamily="34" charset="0"/>
                          <a:cs typeface="Times New Roman"/>
                        </a:rPr>
                        <a:t>Employee</a:t>
                      </a:r>
                    </a:p>
                  </a:txBody>
                  <a:tcPr marL="79195" marR="79195" marT="39597" marB="39597" anchor="ctr">
                    <a:lnL w="12700" cap="flat" cmpd="sng" algn="ctr">
                      <a:solidFill>
                        <a:schemeClr val="tx1"/>
                      </a:solidFill>
                      <a:prstDash val="solid"/>
                      <a:round/>
                      <a:headEnd type="none" w="med" len="med"/>
                      <a:tailEnd type="none" w="med" len="med"/>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127178"/>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algn="ctr">
                        <a:spcBef>
                          <a:spcPts val="0"/>
                        </a:spcBef>
                        <a:spcAft>
                          <a:spcPts val="0"/>
                        </a:spcAft>
                        <a:buNone/>
                      </a:pPr>
                      <a:r>
                        <a:rPr lang="en-US" sz="1400">
                          <a:effectLst/>
                          <a:latin typeface="Franklin Gothic Book" panose="020B0503020102020204" pitchFamily="34" charset="0"/>
                        </a:rPr>
                        <a:t>Plan 1 $10,000</a:t>
                      </a:r>
                    </a:p>
                    <a:p>
                      <a:pPr marL="0" marR="0" lvl="0" algn="ctr">
                        <a:spcBef>
                          <a:spcPts val="0"/>
                        </a:spcBef>
                        <a:spcAft>
                          <a:spcPts val="0"/>
                        </a:spcAft>
                        <a:buNone/>
                      </a:pPr>
                      <a:r>
                        <a:rPr lang="en-US" sz="1400">
                          <a:effectLst/>
                          <a:latin typeface="Franklin Gothic Book" panose="020B0503020102020204" pitchFamily="34" charset="0"/>
                        </a:rPr>
                        <a:t>Plan 2 $20,000</a:t>
                      </a:r>
                      <a:endParaRPr lang="en-US" sz="1400">
                        <a:latin typeface="Franklin Gothic Book" panose="020B0503020102020204" pitchFamily="34" charset="0"/>
                      </a:endParaRPr>
                    </a:p>
                  </a:txBody>
                  <a:tcPr marL="79195" marR="79195" marT="39598" marB="39598"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7000"/>
                        </a:lnSpc>
                        <a:spcBef>
                          <a:spcPts val="0"/>
                        </a:spcBef>
                        <a:spcAft>
                          <a:spcPts val="0"/>
                        </a:spcAft>
                      </a:pPr>
                      <a:r>
                        <a:rPr lang="en-US" sz="1400">
                          <a:effectLst/>
                          <a:latin typeface="Franklin Gothic Book" panose="020B0503020102020204" pitchFamily="34" charset="0"/>
                          <a:ea typeface="Calibri" panose="020F0502020204030204" pitchFamily="34" charset="0"/>
                          <a:cs typeface="Times New Roman"/>
                        </a:rPr>
                        <a:t>Up to $20,000</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64800472"/>
                  </a:ext>
                </a:extLst>
              </a:tr>
              <a:tr h="0">
                <a:tc gridSpan="3">
                  <a:txBody>
                    <a:bodyPr/>
                    <a:lstStyle/>
                    <a:p>
                      <a:pPr marL="0" lvl="0" algn="l">
                        <a:spcBef>
                          <a:spcPts val="0"/>
                        </a:spcBef>
                        <a:spcAft>
                          <a:spcPts val="0"/>
                        </a:spcAft>
                        <a:buNone/>
                      </a:pPr>
                      <a:endParaRPr lang="en-US" sz="100" b="1">
                        <a:solidFill>
                          <a:schemeClr val="bg1"/>
                        </a:solidFill>
                        <a:effectLst/>
                        <a:latin typeface="Franklin Gothic Book"/>
                      </a:endParaRPr>
                    </a:p>
                  </a:txBody>
                  <a:tcPr marL="79195" marR="79195" marT="39597" marB="395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marL="0" marR="0" lvl="0" algn="ctr">
                        <a:spcBef>
                          <a:spcPts val="0"/>
                        </a:spcBef>
                        <a:spcAft>
                          <a:spcPts val="0"/>
                        </a:spcAft>
                        <a:buNone/>
                      </a:pPr>
                      <a:endParaRPr lang="en-US" sz="1000">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algn="ctr"/>
                      <a:endParaRPr lang="en-US" sz="1000">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4130644181"/>
                  </a:ext>
                </a:extLst>
              </a:tr>
              <a:tr h="3835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algn="l">
                        <a:spcBef>
                          <a:spcPts val="0"/>
                        </a:spcBef>
                        <a:spcAft>
                          <a:spcPts val="0"/>
                        </a:spcAft>
                        <a:buNone/>
                      </a:pPr>
                      <a:r>
                        <a:rPr lang="en-US" sz="1400" b="1">
                          <a:solidFill>
                            <a:schemeClr val="bg1"/>
                          </a:solidFill>
                          <a:effectLst/>
                          <a:latin typeface="Franklin Gothic Book"/>
                        </a:rPr>
                        <a:t>Spouse/DP</a:t>
                      </a:r>
                    </a:p>
                  </a:txBody>
                  <a:tcPr marL="79195" marR="79195" marT="39597" marB="39597">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27178"/>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algn="ctr">
                        <a:spcBef>
                          <a:spcPts val="0"/>
                        </a:spcBef>
                        <a:spcAft>
                          <a:spcPts val="0"/>
                        </a:spcAft>
                        <a:buNone/>
                      </a:pPr>
                      <a:r>
                        <a:rPr lang="en-US" sz="1400">
                          <a:effectLst/>
                          <a:latin typeface="Franklin Gothic Book" panose="020B0503020102020204" pitchFamily="34" charset="0"/>
                        </a:rPr>
                        <a:t>50% of employee amount</a:t>
                      </a:r>
                      <a:endParaRPr lang="en-US" sz="1400">
                        <a:latin typeface="Franklin Gothic Book" panose="020B0503020102020204" pitchFamily="34" charset="0"/>
                      </a:endParaRPr>
                    </a:p>
                  </a:txBody>
                  <a:tcPr marL="79195" marR="79195" marT="39598" marB="39598"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400">
                          <a:latin typeface="Franklin Gothic Book" panose="020B0503020102020204" pitchFamily="34" charset="0"/>
                        </a:rPr>
                        <a:t>Up to $10,000</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7023159"/>
                  </a:ext>
                </a:extLst>
              </a:tr>
              <a:tr h="0">
                <a:tc gridSpan="3">
                  <a:txBody>
                    <a:bodyPr/>
                    <a:lstStyle/>
                    <a:p>
                      <a:pPr marL="0" lvl="0" algn="l">
                        <a:spcBef>
                          <a:spcPts val="0"/>
                        </a:spcBef>
                        <a:spcAft>
                          <a:spcPts val="0"/>
                        </a:spcAft>
                        <a:buNone/>
                      </a:pPr>
                      <a:endParaRPr lang="en-US" sz="100" b="1">
                        <a:solidFill>
                          <a:schemeClr val="bg1"/>
                        </a:solidFill>
                        <a:effectLst/>
                        <a:latin typeface="Franklin Gothic Book"/>
                      </a:endParaRPr>
                    </a:p>
                  </a:txBody>
                  <a:tcPr marL="79195" marR="79195" marT="39597" marB="395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marL="0" marR="0" lvl="0" algn="ctr">
                        <a:spcBef>
                          <a:spcPts val="0"/>
                        </a:spcBef>
                        <a:spcAft>
                          <a:spcPts val="0"/>
                        </a:spcAft>
                        <a:buNone/>
                      </a:pPr>
                      <a:endParaRPr lang="en-US" sz="1400">
                        <a:effectLst/>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marL="0" lvl="0" indent="0" algn="ctr">
                        <a:buNone/>
                      </a:pPr>
                      <a:endParaRPr lang="en-US" sz="1400">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3565119732"/>
                  </a:ext>
                </a:extLst>
              </a:tr>
              <a:tr h="36054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algn="l">
                        <a:spcBef>
                          <a:spcPts val="0"/>
                        </a:spcBef>
                        <a:spcAft>
                          <a:spcPts val="0"/>
                        </a:spcAft>
                        <a:buNone/>
                      </a:pPr>
                      <a:r>
                        <a:rPr lang="en-US" sz="1400" b="1">
                          <a:solidFill>
                            <a:schemeClr val="bg1"/>
                          </a:solidFill>
                          <a:effectLst/>
                          <a:latin typeface="Franklin Gothic Book"/>
                        </a:rPr>
                        <a:t>Children</a:t>
                      </a:r>
                    </a:p>
                  </a:txBody>
                  <a:tcPr marL="79195" marR="79195" marT="39597" marB="39597">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27178"/>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algn="ctr">
                        <a:spcBef>
                          <a:spcPts val="0"/>
                        </a:spcBef>
                        <a:spcAft>
                          <a:spcPts val="0"/>
                        </a:spcAft>
                        <a:buNone/>
                      </a:pPr>
                      <a:r>
                        <a:rPr lang="en-US" sz="1400">
                          <a:effectLst/>
                          <a:latin typeface="Franklin Gothic Book" panose="020B0503020102020204" pitchFamily="34" charset="0"/>
                        </a:rPr>
                        <a:t>25% of employee amount</a:t>
                      </a:r>
                    </a:p>
                  </a:txBody>
                  <a:tcPr marL="79195" marR="79195" marT="39598" marB="39598" anchor="ctr">
                    <a:lnL w="12700" cmpd="sng">
                      <a:solidFill>
                        <a:srgbClr val="FFFFFF"/>
                      </a:solidFill>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indent="0" algn="ctr">
                        <a:buNone/>
                      </a:pPr>
                      <a:r>
                        <a:rPr lang="en-US" sz="1400">
                          <a:latin typeface="Franklin Gothic Book" panose="020B0503020102020204" pitchFamily="34" charset="0"/>
                        </a:rPr>
                        <a:t>All guaranteed issue</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50392955"/>
                  </a:ext>
                </a:extLst>
              </a:tr>
            </a:tbl>
          </a:graphicData>
        </a:graphic>
      </p:graphicFrame>
    </p:spTree>
    <p:extLst>
      <p:ext uri="{BB962C8B-B14F-4D97-AF65-F5344CB8AC3E}">
        <p14:creationId xmlns:p14="http://schemas.microsoft.com/office/powerpoint/2010/main" val="20560043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3A321-2C4E-86F6-8D64-B36BCE86D17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15A3CB4-3D7C-16B0-8B4D-EC0BDA3AB0B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BE344CE-5E55-E5CD-A1D5-667DDD3474FD}"/>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Accident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BEFDD9BD-512D-90FE-C5E2-536F1C5E179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E865BEA9-1910-A980-D582-9235846DB5C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25D189A5-9D40-2C20-D3AD-8D7F039EAE58}"/>
              </a:ext>
            </a:extLst>
          </p:cNvPr>
          <p:cNvSpPr txBox="1">
            <a:spLocks/>
          </p:cNvSpPr>
          <p:nvPr/>
        </p:nvSpPr>
        <p:spPr>
          <a:xfrm>
            <a:off x="331303" y="1346865"/>
            <a:ext cx="11639827" cy="4437424"/>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Accident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a:t>
            </a:r>
            <a:r>
              <a:rPr lang="en-US" sz="1600" b="1" spc="-5">
                <a:solidFill>
                  <a:srgbClr val="0D5257"/>
                </a:solidFill>
                <a:latin typeface="Franklin Gothic Book"/>
                <a:cs typeface="Calibri"/>
              </a:rPr>
              <a:t>are scheduled to work 30 or more hours per week </a:t>
            </a:r>
            <a:r>
              <a:rPr lang="en-US" sz="1600" spc="-5">
                <a:latin typeface="Franklin Gothic Book"/>
                <a:cs typeface="Calibri"/>
              </a:rPr>
              <a:t>may enroll in voluntary accident illness insurance.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Accident insurance provides a benefit to help pay for costs associated with a covered accident or injury</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 physician </a:t>
            </a:r>
            <a:r>
              <a:rPr lang="en-US" sz="1600" b="1" spc="-5">
                <a:solidFill>
                  <a:srgbClr val="0D5257"/>
                </a:solidFill>
                <a:latin typeface="Franklin Gothic Book"/>
                <a:cs typeface="Calibri"/>
              </a:rPr>
              <a:t>must</a:t>
            </a:r>
            <a:r>
              <a:rPr lang="en-US" sz="1600" spc="-5">
                <a:latin typeface="Franklin Gothic Book"/>
                <a:cs typeface="Calibri"/>
              </a:rPr>
              <a:t> diagnose covered losses, and treatment </a:t>
            </a:r>
            <a:r>
              <a:rPr lang="en-US" sz="1600" b="1" spc="-5">
                <a:solidFill>
                  <a:srgbClr val="0D5257"/>
                </a:solidFill>
                <a:latin typeface="Franklin Gothic Book"/>
                <a:cs typeface="Calibri"/>
              </a:rPr>
              <a:t>must</a:t>
            </a:r>
            <a:r>
              <a:rPr lang="en-US" sz="1600" spc="-5">
                <a:latin typeface="Franklin Gothic Book"/>
                <a:cs typeface="Calibri"/>
              </a:rPr>
              <a:t> be received in the United States or its territories.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This benefit is provided at the </a:t>
            </a:r>
            <a:r>
              <a:rPr lang="en-US" sz="1600" b="1" spc="-5">
                <a:solidFill>
                  <a:srgbClr val="0D5257"/>
                </a:solidFill>
                <a:latin typeface="Franklin Gothic Book"/>
                <a:cs typeface="Calibri"/>
              </a:rPr>
              <a:t>Guaranteed Issue </a:t>
            </a:r>
            <a:r>
              <a:rPr lang="en-US" sz="1600" spc="-5">
                <a:latin typeface="Franklin Gothic Book"/>
                <a:cs typeface="Calibri"/>
              </a:rPr>
              <a:t>with </a:t>
            </a:r>
            <a:r>
              <a:rPr lang="en-US" sz="1600" b="1" spc="-5">
                <a:solidFill>
                  <a:srgbClr val="0D5257"/>
                </a:solidFill>
                <a:latin typeface="Franklin Gothic Book"/>
                <a:cs typeface="Calibri"/>
              </a:rPr>
              <a:t>no</a:t>
            </a:r>
            <a:r>
              <a:rPr lang="en-US" sz="1600" spc="-5">
                <a:latin typeface="Franklin Gothic Book"/>
                <a:cs typeface="Calibri"/>
              </a:rPr>
              <a:t> medical underwriting. </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An additional </a:t>
            </a:r>
            <a:r>
              <a:rPr lang="en-US" sz="1600" b="1" spc="-5">
                <a:solidFill>
                  <a:srgbClr val="0D5257"/>
                </a:solidFill>
                <a:latin typeface="Franklin Gothic Book"/>
                <a:cs typeface="Calibri"/>
              </a:rPr>
              <a:t>$50</a:t>
            </a:r>
            <a:r>
              <a:rPr lang="en-US" sz="1600" spc="-5">
                <a:latin typeface="Franklin Gothic Book"/>
                <a:cs typeface="Calibri"/>
              </a:rPr>
              <a:t> Wellness, Health Screening, and/or Prevent Care Benefit Credit is available per covered person per calendar year (Wellness claims </a:t>
            </a:r>
            <a:r>
              <a:rPr lang="en-US" sz="1600" b="1" spc="-5">
                <a:solidFill>
                  <a:srgbClr val="0D5257"/>
                </a:solidFill>
                <a:latin typeface="Franklin Gothic Book"/>
                <a:cs typeface="Calibri"/>
              </a:rPr>
              <a:t>must</a:t>
            </a:r>
            <a:r>
              <a:rPr lang="en-US" sz="1600" spc="-5">
                <a:latin typeface="Franklin Gothic Book"/>
                <a:cs typeface="Calibri"/>
              </a:rPr>
              <a:t> be submitted within </a:t>
            </a:r>
            <a:r>
              <a:rPr lang="en-US" sz="1600" b="1" spc="-5">
                <a:solidFill>
                  <a:srgbClr val="0D5257"/>
                </a:solidFill>
                <a:latin typeface="Franklin Gothic Book"/>
                <a:cs typeface="Calibri"/>
              </a:rPr>
              <a:t>90 days </a:t>
            </a:r>
            <a:r>
              <a:rPr lang="en-US" sz="1600" spc="-5">
                <a:latin typeface="Franklin Gothic Book"/>
                <a:cs typeface="Calibri"/>
              </a:rPr>
              <a:t>of the date of service)</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34095071-A970-EEEC-6AED-D9D30338778D}"/>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graphicFrame>
        <p:nvGraphicFramePr>
          <p:cNvPr id="3" name="Table 2">
            <a:extLst>
              <a:ext uri="{FF2B5EF4-FFF2-40B4-BE49-F238E27FC236}">
                <a16:creationId xmlns:a16="http://schemas.microsoft.com/office/drawing/2014/main" id="{2EE1AB29-9171-D555-6884-A5AB56093E55}"/>
              </a:ext>
            </a:extLst>
          </p:cNvPr>
          <p:cNvGraphicFramePr>
            <a:graphicFrameLocks noGrp="1"/>
          </p:cNvGraphicFramePr>
          <p:nvPr>
            <p:extLst>
              <p:ext uri="{D42A27DB-BD31-4B8C-83A1-F6EECF244321}">
                <p14:modId xmlns:p14="http://schemas.microsoft.com/office/powerpoint/2010/main" val="2855858779"/>
              </p:ext>
            </p:extLst>
          </p:nvPr>
        </p:nvGraphicFramePr>
        <p:xfrm>
          <a:off x="1445090" y="3792271"/>
          <a:ext cx="9504948" cy="2595880"/>
        </p:xfrm>
        <a:graphic>
          <a:graphicData uri="http://schemas.openxmlformats.org/drawingml/2006/table">
            <a:tbl>
              <a:tblPr firstRow="1" bandRow="1">
                <a:tableStyleId>{5C22544A-7EE6-4342-B048-85BDC9FD1C3A}</a:tableStyleId>
              </a:tblPr>
              <a:tblGrid>
                <a:gridCol w="4752474">
                  <a:extLst>
                    <a:ext uri="{9D8B030D-6E8A-4147-A177-3AD203B41FA5}">
                      <a16:colId xmlns:a16="http://schemas.microsoft.com/office/drawing/2014/main" val="2227878456"/>
                    </a:ext>
                  </a:extLst>
                </a:gridCol>
                <a:gridCol w="4752474">
                  <a:extLst>
                    <a:ext uri="{9D8B030D-6E8A-4147-A177-3AD203B41FA5}">
                      <a16:colId xmlns:a16="http://schemas.microsoft.com/office/drawing/2014/main" val="607514279"/>
                    </a:ext>
                  </a:extLst>
                </a:gridCol>
              </a:tblGrid>
              <a:tr h="370840">
                <a:tc>
                  <a:txBody>
                    <a:bodyPr/>
                    <a:lstStyle/>
                    <a:p>
                      <a:pPr algn="ctr"/>
                      <a:r>
                        <a:rPr lang="en-US" sz="1600">
                          <a:latin typeface="Franklin Gothic Book" panose="020B0503020102020204" pitchFamily="34" charset="0"/>
                        </a:rPr>
                        <a:t>Covered Accidents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Benefits May be Payable for: </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850497313"/>
                  </a:ext>
                </a:extLst>
              </a:tr>
              <a:tr h="370840">
                <a:tc>
                  <a:txBody>
                    <a:bodyPr/>
                    <a:lstStyle/>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Broken Bones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Burns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Torn ligaments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Concussions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Eye injuries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Ruptured discs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Cuts requiring stitches</a:t>
                      </a:r>
                      <a:endParaRPr lang="en-US" sz="140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Ambulance</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Initial treatment</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Emergency room visit</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Hospitalization</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Admission (per occurrence)</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Confinement (per day)</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Follow-up care</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X-rays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MRI’s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Rehab</a:t>
                      </a:r>
                      <a:endParaRPr lang="en-US" sz="140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0252251"/>
                  </a:ext>
                </a:extLst>
              </a:tr>
            </a:tbl>
          </a:graphicData>
        </a:graphic>
      </p:graphicFrame>
    </p:spTree>
    <p:extLst>
      <p:ext uri="{BB962C8B-B14F-4D97-AF65-F5344CB8AC3E}">
        <p14:creationId xmlns:p14="http://schemas.microsoft.com/office/powerpoint/2010/main" val="22036423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A295E-D22E-0F17-B5A9-FF6C3330DFC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B531181-4D7A-0FAC-5458-703FB515108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F4EC7A5-C7DE-5B8A-20A9-CC812F0092D6}"/>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Voluntary Vision Insurance</a:t>
            </a:r>
          </a:p>
        </p:txBody>
      </p:sp>
      <p:pic>
        <p:nvPicPr>
          <p:cNvPr id="7" name="Picture 6" descr="About Devereux - Devereux Advanced Behavioral Health">
            <a:extLst>
              <a:ext uri="{FF2B5EF4-FFF2-40B4-BE49-F238E27FC236}">
                <a16:creationId xmlns:a16="http://schemas.microsoft.com/office/drawing/2014/main" id="{B36ACFC3-1C12-B9D2-B86C-270A2CE5AC2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AB602B9-9BAB-617C-D2C4-2B3E91EBEA2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03A109F3-ABB3-EB99-A4D3-A3BE0F7A35E0}"/>
              </a:ext>
            </a:extLst>
          </p:cNvPr>
          <p:cNvGraphicFramePr>
            <a:graphicFrameLocks noGrp="1"/>
          </p:cNvGraphicFramePr>
          <p:nvPr>
            <p:extLst>
              <p:ext uri="{D42A27DB-BD31-4B8C-83A1-F6EECF244321}">
                <p14:modId xmlns:p14="http://schemas.microsoft.com/office/powerpoint/2010/main" val="3819120103"/>
              </p:ext>
            </p:extLst>
          </p:nvPr>
        </p:nvGraphicFramePr>
        <p:xfrm>
          <a:off x="520600" y="1879123"/>
          <a:ext cx="11353928" cy="4584250"/>
        </p:xfrm>
        <a:graphic>
          <a:graphicData uri="http://schemas.openxmlformats.org/drawingml/2006/table">
            <a:tbl>
              <a:tblPr/>
              <a:tblGrid>
                <a:gridCol w="5104686">
                  <a:extLst>
                    <a:ext uri="{9D8B030D-6E8A-4147-A177-3AD203B41FA5}">
                      <a16:colId xmlns:a16="http://schemas.microsoft.com/office/drawing/2014/main" val="3518619364"/>
                    </a:ext>
                  </a:extLst>
                </a:gridCol>
                <a:gridCol w="2543619">
                  <a:extLst>
                    <a:ext uri="{9D8B030D-6E8A-4147-A177-3AD203B41FA5}">
                      <a16:colId xmlns:a16="http://schemas.microsoft.com/office/drawing/2014/main" val="2105133055"/>
                    </a:ext>
                  </a:extLst>
                </a:gridCol>
                <a:gridCol w="3705623">
                  <a:extLst>
                    <a:ext uri="{9D8B030D-6E8A-4147-A177-3AD203B41FA5}">
                      <a16:colId xmlns:a16="http://schemas.microsoft.com/office/drawing/2014/main" val="320685471"/>
                    </a:ext>
                  </a:extLst>
                </a:gridCol>
              </a:tblGrid>
              <a:tr h="256031">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Vision services</a:t>
                      </a:r>
                      <a:endParaRPr lang="en-US" sz="1200" b="1" kern="1400">
                        <a:ln>
                          <a:noFill/>
                        </a:ln>
                        <a:solidFill>
                          <a:srgbClr val="EB1D36"/>
                        </a:solidFill>
                        <a:effectLst/>
                        <a:latin typeface="Franklin Gothic Book"/>
                      </a:endParaRPr>
                    </a:p>
                  </a:txBody>
                  <a:tcPr marL="31342" marR="31342"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In-network</a:t>
                      </a:r>
                      <a:endParaRPr lang="en-US" sz="1200" b="1" kern="1400">
                        <a:ln>
                          <a:noFill/>
                        </a:ln>
                        <a:solidFill>
                          <a:srgbClr val="EB1D36"/>
                        </a:solidFill>
                        <a:effectLst/>
                        <a:latin typeface="Franklin Gothic Book"/>
                      </a:endParaRPr>
                    </a:p>
                  </a:txBody>
                  <a:tcPr marL="31342" marR="31342"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Out-of-network reimbursement</a:t>
                      </a:r>
                      <a:endParaRPr lang="en-US" sz="1200" b="1"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2178147200"/>
                  </a:ext>
                </a:extLst>
              </a:tr>
              <a:tr h="1010713">
                <a:tc>
                  <a:txBody>
                    <a:bodyPr/>
                    <a:lstStyle/>
                    <a:p>
                      <a:pPr marR="0" indent="0" algn="l" rtl="0">
                        <a:lnSpc>
                          <a:spcPct val="119000"/>
                        </a:lnSpc>
                        <a:spcBef>
                          <a:spcPts val="0"/>
                        </a:spcBef>
                        <a:spcAft>
                          <a:spcPts val="0"/>
                        </a:spcAft>
                      </a:pPr>
                      <a:r>
                        <a:rPr lang="en-US" sz="1100" b="1" kern="1400" cap="all">
                          <a:ln>
                            <a:noFill/>
                          </a:ln>
                          <a:solidFill>
                            <a:srgbClr val="333333"/>
                          </a:solidFill>
                          <a:effectLst/>
                          <a:latin typeface="Franklin Gothic Book"/>
                        </a:rPr>
                        <a:t>Exam and Professional services</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(once per 12 months)</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Eye Exam</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Retinal Screening</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Standard Contact Lens Fit &amp; Follow-up</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Premium Contact Lens Fit &amp; Follow-up</a:t>
                      </a:r>
                      <a:endParaRPr lang="en-US" sz="1100" kern="1400" cap="none" baseline="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 after $10 Copay</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Not Covered</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$0</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$0</a:t>
                      </a: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Up to $45</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Not Covered</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Not Covered</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Not Covered</a:t>
                      </a: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695679743"/>
                  </a:ext>
                </a:extLst>
              </a:tr>
              <a:tr h="1172771">
                <a:tc>
                  <a:txBody>
                    <a:bodyPr/>
                    <a:lstStyle/>
                    <a:p>
                      <a:pPr marR="0" indent="0" algn="l" rtl="0">
                        <a:lnSpc>
                          <a:spcPct val="119000"/>
                        </a:lnSpc>
                        <a:spcBef>
                          <a:spcPts val="0"/>
                        </a:spcBef>
                        <a:spcAft>
                          <a:spcPts val="0"/>
                        </a:spcAft>
                      </a:pPr>
                      <a:r>
                        <a:rPr lang="en-US" sz="1100" b="1" kern="1400" cap="all">
                          <a:ln>
                            <a:noFill/>
                          </a:ln>
                          <a:solidFill>
                            <a:srgbClr val="333333"/>
                          </a:solidFill>
                          <a:effectLst/>
                          <a:latin typeface="Franklin Gothic Book"/>
                        </a:rPr>
                        <a:t>Standard Eyeglass Lenses</a:t>
                      </a:r>
                    </a:p>
                    <a:p>
                      <a:pPr marR="0" indent="0" algn="l" rtl="0">
                        <a:lnSpc>
                          <a:spcPct val="119000"/>
                        </a:lnSpc>
                        <a:spcBef>
                          <a:spcPts val="0"/>
                        </a:spcBef>
                        <a:spcAft>
                          <a:spcPts val="0"/>
                        </a:spcAft>
                      </a:pPr>
                      <a:r>
                        <a:rPr lang="en-US" sz="1100" kern="1400" cap="all">
                          <a:ln>
                            <a:noFill/>
                          </a:ln>
                          <a:solidFill>
                            <a:srgbClr val="333333"/>
                          </a:solidFill>
                          <a:effectLst/>
                          <a:latin typeface="Franklin Gothic Book"/>
                        </a:rPr>
                        <a:t>(</a:t>
                      </a:r>
                      <a:r>
                        <a:rPr lang="en-US" sz="1100" kern="1400" cap="none" baseline="0">
                          <a:ln>
                            <a:noFill/>
                          </a:ln>
                          <a:solidFill>
                            <a:srgbClr val="333333"/>
                          </a:solidFill>
                          <a:effectLst/>
                          <a:latin typeface="Franklin Gothic Book"/>
                        </a:rPr>
                        <a:t>once per 12 months</a:t>
                      </a:r>
                      <a:r>
                        <a:rPr lang="en-US" sz="1100" kern="1400" cap="all">
                          <a:ln>
                            <a:noFill/>
                          </a:ln>
                          <a:solidFill>
                            <a:srgbClr val="333333"/>
                          </a:solidFill>
                          <a:effectLst/>
                          <a:latin typeface="Franklin Gothic Book"/>
                        </a:rPr>
                        <a:t>)</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Single Vision</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Lined Bifocal</a:t>
                      </a:r>
                    </a:p>
                    <a:p>
                      <a:pPr marR="0" indent="0" algn="l" rtl="0">
                        <a:lnSpc>
                          <a:spcPct val="119000"/>
                        </a:lnSpc>
                        <a:spcBef>
                          <a:spcPts val="0"/>
                        </a:spcBef>
                        <a:spcAft>
                          <a:spcPts val="0"/>
                        </a:spcAft>
                      </a:pPr>
                      <a:r>
                        <a:rPr lang="en-US" sz="1100" kern="1400">
                          <a:ln>
                            <a:noFill/>
                          </a:ln>
                          <a:solidFill>
                            <a:srgbClr val="333333"/>
                          </a:solidFill>
                          <a:effectLst/>
                          <a:latin typeface="Franklin Gothic Book"/>
                        </a:rPr>
                        <a:t>Lined Trifocal</a:t>
                      </a:r>
                      <a:endParaRPr lang="en-US"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 after $20 copay</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 after $20 copay</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 after $20 copay</a:t>
                      </a: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Up to $32</a:t>
                      </a:r>
                    </a:p>
                    <a:p>
                      <a:pPr marR="0" indent="0" algn="ctr" rtl="0">
                        <a:lnSpc>
                          <a:spcPct val="119000"/>
                        </a:lnSpc>
                        <a:spcBef>
                          <a:spcPts val="0"/>
                        </a:spcBef>
                        <a:spcAft>
                          <a:spcPts val="0"/>
                        </a:spcAft>
                      </a:pPr>
                      <a:r>
                        <a:rPr lang="pt-BR" sz="1100" kern="1400">
                          <a:ln>
                            <a:noFill/>
                          </a:ln>
                          <a:solidFill>
                            <a:srgbClr val="000000"/>
                          </a:solidFill>
                          <a:effectLst/>
                          <a:latin typeface="Franklin Gothic Book"/>
                        </a:rPr>
                        <a:t>Up to $55</a:t>
                      </a:r>
                    </a:p>
                    <a:p>
                      <a:pPr marR="0" indent="0" algn="ctr" rtl="0">
                        <a:lnSpc>
                          <a:spcPct val="119000"/>
                        </a:lnSpc>
                        <a:spcBef>
                          <a:spcPts val="0"/>
                        </a:spcBef>
                        <a:spcAft>
                          <a:spcPts val="0"/>
                        </a:spcAft>
                      </a:pPr>
                      <a:r>
                        <a:rPr lang="pt-BR" sz="1100" kern="1400">
                          <a:ln>
                            <a:noFill/>
                          </a:ln>
                          <a:solidFill>
                            <a:srgbClr val="000000"/>
                          </a:solidFill>
                          <a:effectLst/>
                          <a:latin typeface="Franklin Gothic Book"/>
                        </a:rPr>
                        <a:t>Up to $65</a:t>
                      </a:r>
                      <a:endParaRPr lang="pt-BR"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027381500"/>
                  </a:ext>
                </a:extLst>
              </a:tr>
              <a:tr h="1172771">
                <a:tc>
                  <a:txBody>
                    <a:bodyPr/>
                    <a:lstStyle/>
                    <a:p>
                      <a:pPr marR="0" indent="0" algn="l" rtl="0">
                        <a:lnSpc>
                          <a:spcPct val="119000"/>
                        </a:lnSpc>
                        <a:spcBef>
                          <a:spcPts val="0"/>
                        </a:spcBef>
                        <a:spcAft>
                          <a:spcPts val="0"/>
                        </a:spcAft>
                      </a:pPr>
                      <a:r>
                        <a:rPr lang="en-US" sz="1100" b="1" kern="1400" cap="all">
                          <a:ln>
                            <a:noFill/>
                          </a:ln>
                          <a:solidFill>
                            <a:srgbClr val="333333"/>
                          </a:solidFill>
                          <a:effectLst/>
                          <a:latin typeface="Franklin Gothic Book"/>
                        </a:rPr>
                        <a:t>Contact lenses Retail allowance</a:t>
                      </a:r>
                      <a:endParaRPr lang="en-US" sz="1100" b="1"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(one pair or single purchase per 12 months)</a:t>
                      </a:r>
                    </a:p>
                    <a:p>
                      <a:pPr marR="0" indent="0" algn="l" rtl="0">
                        <a:lnSpc>
                          <a:spcPct val="119000"/>
                        </a:lnSpc>
                        <a:spcBef>
                          <a:spcPts val="0"/>
                        </a:spcBef>
                        <a:spcAft>
                          <a:spcPts val="0"/>
                        </a:spcAft>
                      </a:pPr>
                      <a:r>
                        <a:rPr lang="en-US" sz="1100" kern="1400">
                          <a:ln>
                            <a:noFill/>
                          </a:ln>
                          <a:solidFill>
                            <a:srgbClr val="333333"/>
                          </a:solidFill>
                          <a:effectLst/>
                          <a:latin typeface="Franklin Gothic Book"/>
                        </a:rPr>
                        <a:t>Elective - Conventional</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Elective – Disposable</a:t>
                      </a:r>
                    </a:p>
                    <a:p>
                      <a:pPr marR="0" indent="0" algn="l" rtl="0">
                        <a:lnSpc>
                          <a:spcPct val="119000"/>
                        </a:lnSpc>
                        <a:spcBef>
                          <a:spcPts val="0"/>
                        </a:spcBef>
                        <a:spcAft>
                          <a:spcPts val="0"/>
                        </a:spcAft>
                      </a:pPr>
                      <a:r>
                        <a:rPr lang="en-US" sz="1100" kern="1400">
                          <a:ln>
                            <a:noFill/>
                          </a:ln>
                          <a:solidFill>
                            <a:srgbClr val="333333"/>
                          </a:solidFill>
                          <a:effectLst/>
                          <a:latin typeface="Franklin Gothic Book"/>
                        </a:rPr>
                        <a:t>Therapeutic</a:t>
                      </a:r>
                      <a:endParaRPr lang="en-US"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 up $130 Retail Allowance; Additional 15% on overage</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 up to $130 Retail Allowance</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100%</a:t>
                      </a: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Up to $105 </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Up to $105</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Up to $210</a:t>
                      </a: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4134905648"/>
                  </a:ext>
                </a:extLst>
              </a:tr>
              <a:tr h="603755">
                <a:tc>
                  <a:txBody>
                    <a:bodyPr/>
                    <a:lstStyle/>
                    <a:p>
                      <a:pPr marR="0" indent="0" algn="l" rtl="0">
                        <a:lnSpc>
                          <a:spcPct val="119000"/>
                        </a:lnSpc>
                        <a:spcBef>
                          <a:spcPts val="0"/>
                        </a:spcBef>
                        <a:spcAft>
                          <a:spcPts val="0"/>
                        </a:spcAft>
                      </a:pPr>
                      <a:r>
                        <a:rPr lang="en-US" sz="1100" b="1" kern="1400" cap="all">
                          <a:ln>
                            <a:noFill/>
                          </a:ln>
                          <a:solidFill>
                            <a:srgbClr val="333333"/>
                          </a:solidFill>
                          <a:effectLst/>
                          <a:latin typeface="Franklin Gothic Book"/>
                        </a:rPr>
                        <a:t>Frame Allowance</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(once per 24 months)</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Retail </a:t>
                      </a:r>
                    </a:p>
                    <a:p>
                      <a:pPr marR="0" indent="0" algn="l" rtl="0">
                        <a:lnSpc>
                          <a:spcPct val="119000"/>
                        </a:lnSpc>
                        <a:spcBef>
                          <a:spcPts val="0"/>
                        </a:spcBef>
                        <a:spcAft>
                          <a:spcPts val="0"/>
                        </a:spcAft>
                      </a:pPr>
                      <a:r>
                        <a:rPr lang="en-US" sz="1100" kern="1400" cap="none" baseline="0">
                          <a:ln>
                            <a:noFill/>
                          </a:ln>
                          <a:solidFill>
                            <a:srgbClr val="333333"/>
                          </a:solidFill>
                          <a:effectLst/>
                          <a:latin typeface="Franklin Gothic Book"/>
                        </a:rPr>
                        <a:t>Costco</a:t>
                      </a:r>
                      <a:endParaRPr lang="en-US" sz="1100" kern="1400" cap="none" baseline="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rgbClr val="000000"/>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100% up to $130 Allowance; Additional 20% on overage</a:t>
                      </a:r>
                    </a:p>
                    <a:p>
                      <a:pPr marR="0" indent="0" algn="ctr" rtl="0">
                        <a:lnSpc>
                          <a:spcPct val="119000"/>
                        </a:lnSpc>
                        <a:spcBef>
                          <a:spcPts val="0"/>
                        </a:spcBef>
                        <a:spcAft>
                          <a:spcPts val="0"/>
                        </a:spcAft>
                      </a:pPr>
                      <a:r>
                        <a:rPr lang="en-US" sz="1100" kern="1400">
                          <a:ln>
                            <a:noFill/>
                          </a:ln>
                          <a:solidFill>
                            <a:srgbClr val="000000"/>
                          </a:solidFill>
                          <a:effectLst/>
                          <a:latin typeface="Franklin Gothic Book"/>
                        </a:rPr>
                        <a:t>100% up to $80 Allowance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$71</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947184"/>
                  </a:ext>
                </a:extLst>
              </a:tr>
            </a:tbl>
          </a:graphicData>
        </a:graphic>
      </p:graphicFrame>
      <p:pic>
        <p:nvPicPr>
          <p:cNvPr id="4" name="Picture 3" descr="A logo with a tree and text&#10;&#10;Description automatically generated">
            <a:extLst>
              <a:ext uri="{FF2B5EF4-FFF2-40B4-BE49-F238E27FC236}">
                <a16:creationId xmlns:a16="http://schemas.microsoft.com/office/drawing/2014/main" id="{45360E8D-B47B-40E5-B5B6-4E4E44B25D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0923" y="394627"/>
            <a:ext cx="1145918" cy="619208"/>
          </a:xfrm>
          <a:prstGeom prst="rect">
            <a:avLst/>
          </a:prstGeom>
        </p:spPr>
      </p:pic>
      <p:pic>
        <p:nvPicPr>
          <p:cNvPr id="5" name="Picture 4" descr="EyeMed Vision Care (@eyemedvision) • Facebook">
            <a:extLst>
              <a:ext uri="{FF2B5EF4-FFF2-40B4-BE49-F238E27FC236}">
                <a16:creationId xmlns:a16="http://schemas.microsoft.com/office/drawing/2014/main" id="{9C2763A3-B131-C32D-D10C-81EAF2904319}"/>
              </a:ext>
            </a:extLst>
          </p:cNvPr>
          <p:cNvPicPr>
            <a:picLocks noChangeAspect="1"/>
          </p:cNvPicPr>
          <p:nvPr/>
        </p:nvPicPr>
        <p:blipFill>
          <a:blip r:embed="rId4"/>
          <a:stretch>
            <a:fillRect/>
          </a:stretch>
        </p:blipFill>
        <p:spPr>
          <a:xfrm>
            <a:off x="8673373" y="446144"/>
            <a:ext cx="796874" cy="559637"/>
          </a:xfrm>
          <a:prstGeom prst="rect">
            <a:avLst/>
          </a:prstGeom>
        </p:spPr>
      </p:pic>
      <p:sp>
        <p:nvSpPr>
          <p:cNvPr id="11" name="TextBox 10">
            <a:extLst>
              <a:ext uri="{FF2B5EF4-FFF2-40B4-BE49-F238E27FC236}">
                <a16:creationId xmlns:a16="http://schemas.microsoft.com/office/drawing/2014/main" id="{73E61561-0AF0-347D-782D-D09EC8EA1E1A}"/>
              </a:ext>
            </a:extLst>
          </p:cNvPr>
          <p:cNvSpPr txBox="1"/>
          <p:nvPr/>
        </p:nvSpPr>
        <p:spPr>
          <a:xfrm>
            <a:off x="412956" y="1182001"/>
            <a:ext cx="11569217" cy="584775"/>
          </a:xfrm>
          <a:prstGeom prst="rect">
            <a:avLst/>
          </a:prstGeom>
          <a:noFill/>
        </p:spPr>
        <p:txBody>
          <a:bodyPr wrap="square">
            <a:spAutoFit/>
          </a:bodyPr>
          <a:lstStyle/>
          <a:p>
            <a:pPr marL="297815" indent="-285750">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may enroll in the Voluntary Vision plan administered by Cigna Vision and serviced by EyeMed. For additional details, call </a:t>
            </a:r>
            <a:r>
              <a:rPr lang="en-US" sz="1600" b="1" spc="-5">
                <a:solidFill>
                  <a:srgbClr val="0D5257"/>
                </a:solidFill>
                <a:latin typeface="Franklin Gothic Book"/>
                <a:cs typeface="Calibri"/>
              </a:rPr>
              <a:t>888-353-2653</a:t>
            </a:r>
            <a:r>
              <a:rPr lang="en-US" sz="1600" spc="-5">
                <a:latin typeface="Franklin Gothic Book"/>
                <a:cs typeface="Calibri"/>
              </a:rPr>
              <a:t> or visit </a:t>
            </a:r>
            <a:r>
              <a:rPr lang="en-US" sz="1600" b="1">
                <a:solidFill>
                  <a:srgbClr val="0D5257"/>
                </a:solidFill>
                <a:latin typeface="Franklin Gothic Book"/>
                <a:cs typeface="Arial"/>
                <a:hlinkClick r:id="rId5">
                  <a:extLst>
                    <a:ext uri="{A12FA001-AC4F-418D-AE19-62706E023703}">
                      <ahyp:hlinkClr xmlns:ahyp="http://schemas.microsoft.com/office/drawing/2018/hyperlinkcolor" val="tx"/>
                    </a:ext>
                  </a:extLst>
                </a:hlinkClick>
              </a:rPr>
              <a:t>myCigna.com</a:t>
            </a:r>
            <a:r>
              <a:rPr lang="en-US" sz="1600" spc="-5">
                <a:latin typeface="Franklin Gothic Book"/>
                <a:cs typeface="Calibri"/>
              </a:rPr>
              <a:t>.</a:t>
            </a:r>
          </a:p>
        </p:txBody>
      </p:sp>
    </p:spTree>
    <p:extLst>
      <p:ext uri="{BB962C8B-B14F-4D97-AF65-F5344CB8AC3E}">
        <p14:creationId xmlns:p14="http://schemas.microsoft.com/office/powerpoint/2010/main" val="3755490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9F715-4045-78E0-2777-A9D3A14A2CE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335DAB9-DDF8-2CA2-E829-9A21114211C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D844F77-F21D-BA09-14E9-DD36FD662D73}"/>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Voluntary Legal &amp; ID Theft </a:t>
            </a:r>
          </a:p>
        </p:txBody>
      </p:sp>
      <p:pic>
        <p:nvPicPr>
          <p:cNvPr id="7" name="Picture 6" descr="About Devereux - Devereux Advanced Behavioral Health">
            <a:extLst>
              <a:ext uri="{FF2B5EF4-FFF2-40B4-BE49-F238E27FC236}">
                <a16:creationId xmlns:a16="http://schemas.microsoft.com/office/drawing/2014/main" id="{D7087B4D-C317-FEF0-4327-6D930BCA499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BBC0D29D-0419-589E-B3B9-18861285134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F246E0BE-466A-B4A7-8310-F09B9C99A5B1}"/>
              </a:ext>
            </a:extLst>
          </p:cNvPr>
          <p:cNvSpPr txBox="1"/>
          <p:nvPr/>
        </p:nvSpPr>
        <p:spPr>
          <a:xfrm>
            <a:off x="412956" y="1182001"/>
            <a:ext cx="11569217" cy="338554"/>
          </a:xfrm>
          <a:prstGeom prst="rect">
            <a:avLst/>
          </a:prstGeom>
          <a:noFill/>
        </p:spPr>
        <p:txBody>
          <a:bodyPr wrap="square">
            <a:spAutoFit/>
          </a:bodyPr>
          <a:lstStyle/>
          <a:p>
            <a:pPr marL="297815" indent="-285750">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may enroll in the voluntary Legal and ID Theft plans administered by LegalShield. </a:t>
            </a:r>
          </a:p>
        </p:txBody>
      </p:sp>
      <p:pic>
        <p:nvPicPr>
          <p:cNvPr id="12" name="Picture 11" descr="A purple logo with text&#10;&#10;Description automatically generated">
            <a:extLst>
              <a:ext uri="{FF2B5EF4-FFF2-40B4-BE49-F238E27FC236}">
                <a16:creationId xmlns:a16="http://schemas.microsoft.com/office/drawing/2014/main" id="{3A5B77D8-81E5-DF52-F798-02E1CD9C1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30287" y="406373"/>
            <a:ext cx="1609008" cy="803537"/>
          </a:xfrm>
          <a:prstGeom prst="rect">
            <a:avLst/>
          </a:prstGeom>
        </p:spPr>
      </p:pic>
      <p:graphicFrame>
        <p:nvGraphicFramePr>
          <p:cNvPr id="14" name="Table 13">
            <a:extLst>
              <a:ext uri="{FF2B5EF4-FFF2-40B4-BE49-F238E27FC236}">
                <a16:creationId xmlns:a16="http://schemas.microsoft.com/office/drawing/2014/main" id="{FECEB4A1-BC00-E213-DC41-7392D23BFDE3}"/>
              </a:ext>
            </a:extLst>
          </p:cNvPr>
          <p:cNvGraphicFramePr>
            <a:graphicFrameLocks noGrp="1"/>
          </p:cNvGraphicFramePr>
          <p:nvPr>
            <p:extLst>
              <p:ext uri="{D42A27DB-BD31-4B8C-83A1-F6EECF244321}">
                <p14:modId xmlns:p14="http://schemas.microsoft.com/office/powerpoint/2010/main" val="1436088525"/>
              </p:ext>
            </p:extLst>
          </p:nvPr>
        </p:nvGraphicFramePr>
        <p:xfrm>
          <a:off x="779278" y="1508787"/>
          <a:ext cx="10836572" cy="4942840"/>
        </p:xfrm>
        <a:graphic>
          <a:graphicData uri="http://schemas.openxmlformats.org/drawingml/2006/table">
            <a:tbl>
              <a:tblPr firstRow="1" bandRow="1">
                <a:tableStyleId>{5C22544A-7EE6-4342-B048-85BDC9FD1C3A}</a:tableStyleId>
              </a:tblPr>
              <a:tblGrid>
                <a:gridCol w="5418286">
                  <a:extLst>
                    <a:ext uri="{9D8B030D-6E8A-4147-A177-3AD203B41FA5}">
                      <a16:colId xmlns:a16="http://schemas.microsoft.com/office/drawing/2014/main" val="3442279776"/>
                    </a:ext>
                  </a:extLst>
                </a:gridCol>
                <a:gridCol w="5418286">
                  <a:extLst>
                    <a:ext uri="{9D8B030D-6E8A-4147-A177-3AD203B41FA5}">
                      <a16:colId xmlns:a16="http://schemas.microsoft.com/office/drawing/2014/main" val="1872477508"/>
                    </a:ext>
                  </a:extLst>
                </a:gridCol>
              </a:tblGrid>
              <a:tr h="370840">
                <a:tc>
                  <a:txBody>
                    <a:bodyPr/>
                    <a:lstStyle/>
                    <a:p>
                      <a:pPr algn="ctr"/>
                      <a:r>
                        <a:rPr lang="en-US" sz="1600">
                          <a:latin typeface="Franklin Gothic Book" panose="020B0503020102020204" pitchFamily="34" charset="0"/>
                        </a:rPr>
                        <a:t>Legal</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ID Theft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7555473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Franklin Gothic Book" panose="020B0503020102020204" pitchFamily="34" charset="0"/>
                        </a:rPr>
                        <a:t>Helps to protect you and your eligible family members by providing preventive legal services, trial defense services and more.</a:t>
                      </a:r>
                      <a:endParaRPr lang="en-US" sz="1400"/>
                    </a:p>
                    <a:p>
                      <a:pPr>
                        <a:spcBef>
                          <a:spcPts val="0"/>
                        </a:spcBef>
                        <a:spcAft>
                          <a:spcPts val="0"/>
                        </a:spcAft>
                      </a:pPr>
                      <a:endParaRPr lang="en-US" sz="1400" b="1">
                        <a:solidFill>
                          <a:srgbClr val="0D5257"/>
                        </a:solidFill>
                        <a:latin typeface="Franklin Gothic Book" panose="020B0503020102020204" pitchFamily="34" charset="0"/>
                      </a:endParaRPr>
                    </a:p>
                    <a:p>
                      <a:pPr>
                        <a:spcBef>
                          <a:spcPts val="0"/>
                        </a:spcBef>
                        <a:spcAft>
                          <a:spcPts val="0"/>
                        </a:spcAft>
                      </a:pPr>
                      <a:r>
                        <a:rPr lang="en-US" sz="1400" b="1">
                          <a:solidFill>
                            <a:srgbClr val="0D5257"/>
                          </a:solidFill>
                          <a:latin typeface="Franklin Gothic Book" panose="020B0503020102020204" pitchFamily="34" charset="0"/>
                        </a:rPr>
                        <a:t>Services Include but are not limited to:</a:t>
                      </a:r>
                      <a:endParaRPr lang="en-US" sz="1200">
                        <a:solidFill>
                          <a:srgbClr val="000000"/>
                        </a:solidFill>
                        <a:latin typeface="Franklin Gothic Book" panose="020B0503020102020204" pitchFamily="34" charset="0"/>
                      </a:endParaRP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Estate Planning – Wills, Advanced directives, </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document review and more</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Trial Defense Services</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IRS Audits</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25% discounted legal services for other issues not included in contract</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Family and Domestic Related Services Including:</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Uncontested divorce or separation</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Adoption</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Name changes</a:t>
                      </a:r>
                    </a:p>
                    <a:p>
                      <a:pPr marL="171450" indent="-1714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24/7 Emergency telephone access to an attorney if:</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Detained by law enforcement</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Involved in a vehicular accident that results in bodily harm or injury </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Estate Planning – Wills, Advanced directives, document review and more</a:t>
                      </a:r>
                    </a:p>
                    <a:p>
                      <a:endParaRPr lang="en-US" sz="140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Franklin Gothic Book" panose="020B0503020102020204" pitchFamily="34" charset="0"/>
                        </a:rPr>
                        <a:t>Helps to protect your, and if you choose your eligible family members identity, by providing consultative services to help you avoid ID Theft and fraud.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p>
                    <a:p>
                      <a:r>
                        <a:rPr lang="en-US" sz="1400" b="1">
                          <a:solidFill>
                            <a:srgbClr val="0D5257"/>
                          </a:solidFill>
                          <a:latin typeface="Franklin Gothic Book" panose="020B0503020102020204" pitchFamily="34" charset="0"/>
                        </a:rPr>
                        <a:t>Services Include:</a:t>
                      </a:r>
                      <a:endParaRPr lang="en-US" sz="1200">
                        <a:solidFill>
                          <a:srgbClr val="000000"/>
                        </a:solidFill>
                        <a:latin typeface="Franklin Gothic Book" panose="020B0503020102020204" pitchFamily="34" charset="0"/>
                      </a:endParaRP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24/7/365 access for emergency situations if an identity theft occurs</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Credit and Court Records monitoring</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Credit Injury Alerts</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Identity Restoration</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Security monitoring of personal identifying information on:</a:t>
                      </a:r>
                    </a:p>
                    <a:p>
                      <a:pPr marL="742950" lvl="1" indent="-285750">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Websites, Internet Relay Chat (IRC), chat rooms and peer sharing networks</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Privacy monitoring</a:t>
                      </a:r>
                    </a:p>
                    <a:p>
                      <a:pPr marL="742950" lvl="1" indent="-285750">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Black Market website surveillance (internet monitoring)</a:t>
                      </a:r>
                    </a:p>
                    <a:p>
                      <a:pPr marL="742950" lvl="1" indent="-285750">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Address change verification</a:t>
                      </a:r>
                    </a:p>
                    <a:p>
                      <a:endParaRPr lang="en-US" sz="140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9345701"/>
                  </a:ext>
                </a:extLst>
              </a:tr>
            </a:tbl>
          </a:graphicData>
        </a:graphic>
      </p:graphicFrame>
    </p:spTree>
    <p:extLst>
      <p:ext uri="{BB962C8B-B14F-4D97-AF65-F5344CB8AC3E}">
        <p14:creationId xmlns:p14="http://schemas.microsoft.com/office/powerpoint/2010/main" val="38392092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F4929-A798-9D49-4336-0976B74E0F8C}"/>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77DE1E6-D0B0-013E-754B-744D939F5B7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4642CBF-7BCF-D102-1972-63DD295A4A9D}"/>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Voluntary Pet Insurance</a:t>
            </a:r>
          </a:p>
        </p:txBody>
      </p:sp>
      <p:pic>
        <p:nvPicPr>
          <p:cNvPr id="7" name="Picture 6" descr="About Devereux - Devereux Advanced Behavioral Health">
            <a:extLst>
              <a:ext uri="{FF2B5EF4-FFF2-40B4-BE49-F238E27FC236}">
                <a16:creationId xmlns:a16="http://schemas.microsoft.com/office/drawing/2014/main" id="{E5907463-A276-CBF0-3088-732338EBCFC8}"/>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1B92096-7701-EF9B-E6A2-F487EBCF8A9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F1657C0B-7186-DDA6-EFE6-E6223FA7F51E}"/>
              </a:ext>
            </a:extLst>
          </p:cNvPr>
          <p:cNvSpPr txBox="1"/>
          <p:nvPr/>
        </p:nvSpPr>
        <p:spPr>
          <a:xfrm>
            <a:off x="412956" y="1182001"/>
            <a:ext cx="11569217" cy="584775"/>
          </a:xfrm>
          <a:prstGeom prst="rect">
            <a:avLst/>
          </a:prstGeom>
          <a:noFill/>
        </p:spPr>
        <p:txBody>
          <a:bodyPr wrap="square" lIns="91440" tIns="45720" rIns="91440" bIns="45720" anchor="t">
            <a:spAutoFit/>
          </a:bodyPr>
          <a:lstStyle/>
          <a:p>
            <a:pPr marL="297815" indent="-285750">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may enroll in either of the voluntary pet insurance plans administered by Wishbone Pet Insurance. For additional </a:t>
            </a:r>
            <a:r>
              <a:rPr lang="en-US" sz="1600" spc="-5" dirty="0">
                <a:latin typeface="Franklin Gothic Book"/>
                <a:cs typeface="Calibri"/>
              </a:rPr>
              <a:t>information, contact </a:t>
            </a:r>
            <a:r>
              <a:rPr lang="en-US" sz="1600" b="1" spc="-5" dirty="0">
                <a:solidFill>
                  <a:srgbClr val="0D5257"/>
                </a:solidFill>
                <a:latin typeface="Franklin Gothic Book"/>
                <a:cs typeface="Calibri"/>
              </a:rPr>
              <a:t>800-857-5708 </a:t>
            </a:r>
            <a:r>
              <a:rPr lang="en-US" sz="1600" spc="-5" dirty="0">
                <a:latin typeface="Franklin Gothic Book"/>
                <a:cs typeface="Calibri"/>
              </a:rPr>
              <a:t>or visit </a:t>
            </a:r>
            <a:r>
              <a:rPr lang="en-US" sz="1600" b="1" u="sng" spc="-5" dirty="0">
                <a:solidFill>
                  <a:srgbClr val="0D5257"/>
                </a:solidFill>
                <a:latin typeface="Franklin Gothic Book"/>
                <a:cs typeface="Calibri"/>
              </a:rPr>
              <a:t>www.</a:t>
            </a:r>
            <a:r>
              <a:rPr lang="en-US" sz="1600" b="1" u="sng" spc="-5" dirty="0">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wishbone.pet</a:t>
            </a:r>
            <a:r>
              <a:rPr lang="en-US" sz="1600" b="1" u="sng" spc="-5" dirty="0">
                <a:solidFill>
                  <a:srgbClr val="0D5257"/>
                </a:solidFill>
                <a:latin typeface="Franklin Gothic Book"/>
                <a:cs typeface="Calibri"/>
              </a:rPr>
              <a:t>.</a:t>
            </a:r>
          </a:p>
        </p:txBody>
      </p:sp>
      <p:pic>
        <p:nvPicPr>
          <p:cNvPr id="3" name="Picture 2" descr="A logo for a pet company&#10;&#10;Description automatically generated">
            <a:extLst>
              <a:ext uri="{FF2B5EF4-FFF2-40B4-BE49-F238E27FC236}">
                <a16:creationId xmlns:a16="http://schemas.microsoft.com/office/drawing/2014/main" id="{86B638BC-A35D-4C65-6AD3-EA4CD930BB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7929" y="510352"/>
            <a:ext cx="931194" cy="506786"/>
          </a:xfrm>
          <a:prstGeom prst="rect">
            <a:avLst/>
          </a:prstGeom>
        </p:spPr>
      </p:pic>
      <p:graphicFrame>
        <p:nvGraphicFramePr>
          <p:cNvPr id="4" name="Table 3">
            <a:extLst>
              <a:ext uri="{FF2B5EF4-FFF2-40B4-BE49-F238E27FC236}">
                <a16:creationId xmlns:a16="http://schemas.microsoft.com/office/drawing/2014/main" id="{B7E57640-C621-DF6C-C6ED-1C4565E6FA90}"/>
              </a:ext>
            </a:extLst>
          </p:cNvPr>
          <p:cNvGraphicFramePr>
            <a:graphicFrameLocks noGrp="1"/>
          </p:cNvGraphicFramePr>
          <p:nvPr>
            <p:extLst>
              <p:ext uri="{D42A27DB-BD31-4B8C-83A1-F6EECF244321}">
                <p14:modId xmlns:p14="http://schemas.microsoft.com/office/powerpoint/2010/main" val="2786295311"/>
              </p:ext>
            </p:extLst>
          </p:nvPr>
        </p:nvGraphicFramePr>
        <p:xfrm>
          <a:off x="412955" y="1766776"/>
          <a:ext cx="11366092" cy="4742930"/>
        </p:xfrm>
        <a:graphic>
          <a:graphicData uri="http://schemas.openxmlformats.org/drawingml/2006/table">
            <a:tbl>
              <a:tblPr firstRow="1" bandRow="1">
                <a:tableStyleId>{5C22544A-7EE6-4342-B048-85BDC9FD1C3A}</a:tableStyleId>
              </a:tblPr>
              <a:tblGrid>
                <a:gridCol w="5683046">
                  <a:extLst>
                    <a:ext uri="{9D8B030D-6E8A-4147-A177-3AD203B41FA5}">
                      <a16:colId xmlns:a16="http://schemas.microsoft.com/office/drawing/2014/main" val="1843272138"/>
                    </a:ext>
                  </a:extLst>
                </a:gridCol>
                <a:gridCol w="5683046">
                  <a:extLst>
                    <a:ext uri="{9D8B030D-6E8A-4147-A177-3AD203B41FA5}">
                      <a16:colId xmlns:a16="http://schemas.microsoft.com/office/drawing/2014/main" val="3982273753"/>
                    </a:ext>
                  </a:extLst>
                </a:gridCol>
              </a:tblGrid>
              <a:tr h="353810">
                <a:tc>
                  <a:txBody>
                    <a:bodyPr/>
                    <a:lstStyle/>
                    <a:p>
                      <a:pPr lvl="0" algn="ctr">
                        <a:buNone/>
                      </a:pPr>
                      <a:r>
                        <a:rPr lang="en-US" sz="1400" dirty="0">
                          <a:latin typeface="Franklin Gothic Book"/>
                        </a:rPr>
                        <a:t>Wishbone Pet Plan</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400">
                          <a:latin typeface="Franklin Gothic Book"/>
                        </a:rPr>
                        <a:t>Wishbone Pet Insurance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503622419"/>
                  </a:ext>
                </a:extLst>
              </a:tr>
              <a:tr h="4332960">
                <a:tc>
                  <a:txBody>
                    <a:bodyPr/>
                    <a:lstStyle/>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The pet care bundle includes everyday savings on veterinary care, pet products and access to other benefits from </a:t>
                      </a:r>
                      <a:r>
                        <a:rPr lang="en-US" sz="1200" dirty="0" err="1">
                          <a:solidFill>
                            <a:srgbClr val="000000"/>
                          </a:solidFill>
                          <a:latin typeface="Franklin Gothic Book"/>
                        </a:rPr>
                        <a:t>PetPlus</a:t>
                      </a:r>
                      <a:r>
                        <a:rPr lang="en-US" sz="1200" dirty="0">
                          <a:solidFill>
                            <a:srgbClr val="000000"/>
                          </a:solidFill>
                          <a:latin typeface="Franklin Gothic Book"/>
                        </a:rPr>
                        <a:t>, Pet Assure, </a:t>
                      </a:r>
                      <a:r>
                        <a:rPr lang="en-US" sz="1200" dirty="0" err="1">
                          <a:solidFill>
                            <a:srgbClr val="000000"/>
                          </a:solidFill>
                          <a:latin typeface="Franklin Gothic Book"/>
                        </a:rPr>
                        <a:t>AskVet</a:t>
                      </a:r>
                      <a:r>
                        <a:rPr lang="en-US" sz="1200" dirty="0">
                          <a:solidFill>
                            <a:srgbClr val="000000"/>
                          </a:solidFill>
                          <a:latin typeface="Franklin Gothic Book"/>
                        </a:rPr>
                        <a:t> and The Pet Tag.</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No exclusions based on breed, age or pre-existing conditions.</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Coverage for all pets from cats and dogs to exotic animals and farm animals. </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Can be used alongside pet insurance you already have or with Wishbone Pet Insurance</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Member only pricing (up to 40% discount) on brand name prescriptions, food, treats and toys.</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Free shipping on all orders from petcarerx.com and same day-pickup on human grade prescriptions at   over 50,000 Caremark/CVS pharmacies. </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Instant 25% discount on in-house medical services at participating veterinarians which means no claim forms and not waiting for reimbursement.</a:t>
                      </a:r>
                    </a:p>
                    <a:p>
                      <a:endParaRPr lang="en-US" sz="140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171450" indent="-171450">
                        <a:buClr>
                          <a:srgbClr val="117158"/>
                        </a:buClr>
                        <a:buFont typeface="Wingdings" panose="05000000000000000000" pitchFamily="2" charset="2"/>
                        <a:buChar char="§"/>
                        <a:defRPr/>
                      </a:pPr>
                      <a:r>
                        <a:rPr lang="en-US" sz="1200" dirty="0">
                          <a:solidFill>
                            <a:srgbClr val="000000"/>
                          </a:solidFill>
                          <a:latin typeface="Franklin Gothic Book"/>
                          <a:ea typeface="Times New Roman" panose="02020603050405020304" pitchFamily="18" charset="0"/>
                        </a:rPr>
                        <a:t>250 Annual Deductible, 90% coverage and $25,000 annual limit</a:t>
                      </a:r>
                    </a:p>
                    <a:p>
                      <a:pPr marL="0" indent="0">
                        <a:buClr>
                          <a:srgbClr val="117158"/>
                        </a:buClr>
                        <a:buFont typeface="Wingdings" panose="05000000000000000000" pitchFamily="2" charset="2"/>
                        <a:buNone/>
                        <a:defRPr/>
                      </a:pPr>
                      <a:endParaRPr lang="en-US" sz="1200">
                        <a:solidFill>
                          <a:srgbClr val="000000"/>
                        </a:solidFill>
                        <a:latin typeface="Franklin Gothic Book" panose="020B0503020102020204" pitchFamily="34" charset="0"/>
                        <a:ea typeface="Times New Roman" panose="02020603050405020304" pitchFamily="18"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Provides 90% reimbursement on accidents and illness, including office visits and prescription medications. You can choose to add on routine care coverage. Everything your pet needs for one low price. Save 65% on retail rates. </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Accident and Illness Coverage – includes office visits, exam fees and take-home Rx</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Coverage on hereditary &amp; congenital conditions, but pre-existing conditions do apply </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No waiting period for injuries and illnesses and 6 months for cruciate ligament events. Waiting period starts on the policy effective date. </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Choice of two add-on plans for routine veterinary care. The Pedigree add-on is a schedule of benefits that provides up to $305 in annual benefits with no deductible for approximately $14/month. The Best in Show Plan is a schedule of benefits that provides up to $535 in annual benefits with no deductible for approximately $23/month. These services include spay/neuter, rabies vaccine, flea/tick/heartworm prevention, vaccination, wellness exam, heartworm test, blood fecal, parasite exam, microchip, urinalysis and deworming. </a:t>
                      </a:r>
                    </a:p>
                    <a:p>
                      <a:pPr fontAlgn="base">
                        <a:defRPr/>
                      </a:pPr>
                      <a:endParaRPr lang="en-US" sz="1600">
                        <a:solidFill>
                          <a:srgbClr val="000000"/>
                        </a:solidFill>
                        <a:latin typeface="Franklin Gothic Book"/>
                      </a:endParaRPr>
                    </a:p>
                    <a:p>
                      <a:endParaRPr lang="en-US" sz="140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45749058"/>
                  </a:ext>
                </a:extLst>
              </a:tr>
            </a:tbl>
          </a:graphicData>
        </a:graphic>
      </p:graphicFrame>
    </p:spTree>
    <p:extLst>
      <p:ext uri="{BB962C8B-B14F-4D97-AF65-F5344CB8AC3E}">
        <p14:creationId xmlns:p14="http://schemas.microsoft.com/office/powerpoint/2010/main" val="3135318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FB72C-C0D6-9473-D0CF-781294C126D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E3B4F13-FB3A-1AD9-1DAA-9FFD61B425DB}"/>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A54571E-EC2C-6056-5794-B6ADBD85D338}"/>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Additional Benefits &amp; Resources</a:t>
            </a:r>
          </a:p>
        </p:txBody>
      </p:sp>
      <p:pic>
        <p:nvPicPr>
          <p:cNvPr id="7" name="Picture 6" descr="About Devereux - Devereux Advanced Behavioral Health">
            <a:extLst>
              <a:ext uri="{FF2B5EF4-FFF2-40B4-BE49-F238E27FC236}">
                <a16:creationId xmlns:a16="http://schemas.microsoft.com/office/drawing/2014/main" id="{AD9FAD24-4A24-01CD-E360-9221F3D799D9}"/>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F890EB3-01C0-2D75-5906-63A40EAEE7C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2" name="Picture Placeholder 5" descr="Two women talking">
            <a:extLst>
              <a:ext uri="{FF2B5EF4-FFF2-40B4-BE49-F238E27FC236}">
                <a16:creationId xmlns:a16="http://schemas.microsoft.com/office/drawing/2014/main" id="{42A7C15D-97AC-79F8-05C9-30208549374E}"/>
              </a:ext>
            </a:extLst>
          </p:cNvPr>
          <p:cNvPicPr>
            <a:picLocks noChangeAspect="1"/>
          </p:cNvPicPr>
          <p:nvPr/>
        </p:nvPicPr>
        <p:blipFill>
          <a:blip r:embed="rId3">
            <a:extLst>
              <a:ext uri="{28A0092B-C50C-407E-A947-70E740481C1C}">
                <a14:useLocalDpi xmlns:a14="http://schemas.microsoft.com/office/drawing/2010/main" val="0"/>
              </a:ext>
            </a:extLst>
          </a:blip>
          <a:srcRect t="5847" b="5847"/>
          <a:stretch/>
        </p:blipFill>
        <p:spPr>
          <a:xfrm>
            <a:off x="2167217" y="1308952"/>
            <a:ext cx="7857565" cy="4625788"/>
          </a:xfrm>
          <a:prstGeom prst="rect">
            <a:avLst/>
          </a:prstGeom>
          <a:noFill/>
        </p:spPr>
      </p:pic>
    </p:spTree>
    <p:extLst>
      <p:ext uri="{BB962C8B-B14F-4D97-AF65-F5344CB8AC3E}">
        <p14:creationId xmlns:p14="http://schemas.microsoft.com/office/powerpoint/2010/main" val="32602808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51BEC-26C3-E71C-00A8-9BE84A92FA13}"/>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85FBBA7-38E1-CF6A-CA1A-8559D61AC66E}"/>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5E5172B-9269-AE9D-DB3E-FC83FE4F5E45}"/>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Devereux Provided Insurance Assistance (100% Free)</a:t>
            </a:r>
          </a:p>
        </p:txBody>
      </p:sp>
      <p:pic>
        <p:nvPicPr>
          <p:cNvPr id="7" name="Picture 6" descr="About Devereux - Devereux Advanced Behavioral Health">
            <a:extLst>
              <a:ext uri="{FF2B5EF4-FFF2-40B4-BE49-F238E27FC236}">
                <a16:creationId xmlns:a16="http://schemas.microsoft.com/office/drawing/2014/main" id="{A2E7C116-9FC4-2357-0FC5-160CBFB2616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EBD694C1-7820-7A91-53BB-0F45A2EFE2AA}"/>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CD253308-0748-6A7C-3B4A-EA456BD701A5}"/>
              </a:ext>
            </a:extLst>
          </p:cNvPr>
          <p:cNvSpPr txBox="1"/>
          <p:nvPr/>
        </p:nvSpPr>
        <p:spPr>
          <a:xfrm>
            <a:off x="412956" y="1200785"/>
            <a:ext cx="11569217" cy="5262979"/>
          </a:xfrm>
          <a:prstGeom prst="rect">
            <a:avLst/>
          </a:prstGeom>
          <a:noFill/>
        </p:spPr>
        <p:txBody>
          <a:bodyPr wrap="square">
            <a:spAutoFit/>
          </a:bodyPr>
          <a:lstStyle/>
          <a:p>
            <a:pPr marL="285750" indent="-285750">
              <a:buClr>
                <a:srgbClr val="0D5257"/>
              </a:buClr>
              <a:buFont typeface="Wingdings" panose="05000000000000000000" pitchFamily="2" charset="2"/>
              <a:buChar char="§"/>
            </a:pPr>
            <a:r>
              <a:rPr lang="en-US" sz="1600" b="1">
                <a:solidFill>
                  <a:srgbClr val="0D5257"/>
                </a:solidFill>
                <a:latin typeface="Franklin Gothic Book"/>
              </a:rPr>
              <a:t>Life insurance </a:t>
            </a:r>
            <a:r>
              <a:rPr lang="en-US" sz="1600">
                <a:latin typeface="Franklin Gothic Book"/>
              </a:rPr>
              <a:t>2x Salary to a maximum of $200,000 (full-time employees)</a:t>
            </a:r>
          </a:p>
          <a:p>
            <a:pPr marL="285750" indent="-285750">
              <a:spcBef>
                <a:spcPts val="0"/>
              </a:spcBef>
              <a:buClr>
                <a:srgbClr val="0D5257"/>
              </a:buClr>
              <a:buFont typeface="Wingdings" panose="05000000000000000000" pitchFamily="2" charset="2"/>
              <a:buChar char="§"/>
            </a:pPr>
            <a:endParaRPr lang="en-US" sz="1600" b="1">
              <a:latin typeface="Franklin Gothic Book" panose="020B0503020102020204" pitchFamily="34"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rPr>
              <a:t>Long Term Disability</a:t>
            </a:r>
            <a:r>
              <a:rPr lang="en-US" sz="1600" b="1">
                <a:solidFill>
                  <a:srgbClr val="117158"/>
                </a:solidFill>
                <a:latin typeface="Franklin Gothic Book"/>
              </a:rPr>
              <a:t> </a:t>
            </a:r>
            <a:r>
              <a:rPr lang="en-US" sz="1600">
                <a:latin typeface="Franklin Gothic Book"/>
              </a:rPr>
              <a:t>– </a:t>
            </a:r>
            <a:r>
              <a:rPr lang="en-US" sz="1600">
                <a:solidFill>
                  <a:srgbClr val="000000"/>
                </a:solidFill>
                <a:latin typeface="Franklin Gothic Book"/>
                <a:ea typeface="Times New Roman" panose="02020603050405020304" pitchFamily="18" charset="0"/>
              </a:rPr>
              <a:t>Devereux provides all full-time active employees with a minimum of 60% income replacement if out of work due to a disabling condition for 90 days or longer. This important paycheck protection benefit pays benefits directly to you and may be continued to Normal Social Security Retirement Age if you continue to meet the definition of disability.  (full-time employees) </a:t>
            </a:r>
          </a:p>
          <a:p>
            <a:pPr marL="285750" indent="-285750">
              <a:spcBef>
                <a:spcPts val="0"/>
              </a:spcBef>
              <a:buClr>
                <a:srgbClr val="0D5257"/>
              </a:buClr>
              <a:buFont typeface="Wingdings" panose="05000000000000000000" pitchFamily="2" charset="2"/>
              <a:buChar char="§"/>
            </a:pPr>
            <a:endParaRPr lang="en-US" sz="1600">
              <a:solidFill>
                <a:srgbClr val="000000"/>
              </a:solidFill>
              <a:latin typeface="Franklin Gothic Book" panose="020B0503020102020204" pitchFamily="34" charset="0"/>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a:latin typeface="Franklin Gothic Book"/>
              </a:rPr>
              <a:t>In addition to </a:t>
            </a:r>
            <a:r>
              <a:rPr lang="en-US" sz="1600" b="1">
                <a:solidFill>
                  <a:srgbClr val="0D5257"/>
                </a:solidFill>
                <a:latin typeface="Franklin Gothic Book"/>
              </a:rPr>
              <a:t>CSB’s Benefits Member Advocacy Center</a:t>
            </a:r>
            <a:r>
              <a:rPr lang="en-US" sz="1600" b="1">
                <a:solidFill>
                  <a:srgbClr val="117158"/>
                </a:solidFill>
                <a:latin typeface="Franklin Gothic Book"/>
              </a:rPr>
              <a:t> </a:t>
            </a:r>
            <a:r>
              <a:rPr lang="en-US" sz="1600">
                <a:latin typeface="Franklin Gothic Book"/>
              </a:rPr>
              <a:t>you also have</a:t>
            </a:r>
            <a:r>
              <a:rPr lang="en-US" sz="1600" b="1">
                <a:solidFill>
                  <a:srgbClr val="117158"/>
                </a:solidFill>
                <a:latin typeface="Franklin Gothic Book"/>
              </a:rPr>
              <a:t> </a:t>
            </a:r>
            <a:r>
              <a:rPr lang="en-US" sz="1600" b="1">
                <a:solidFill>
                  <a:srgbClr val="0D5257"/>
                </a:solidFill>
                <a:latin typeface="Franklin Gothic Book"/>
              </a:rPr>
              <a:t>Advocacy</a:t>
            </a:r>
            <a:r>
              <a:rPr lang="en-US" sz="1600" b="1">
                <a:solidFill>
                  <a:srgbClr val="117158"/>
                </a:solidFill>
                <a:latin typeface="Franklin Gothic Book"/>
              </a:rPr>
              <a:t> </a:t>
            </a:r>
            <a:r>
              <a:rPr lang="en-US" sz="1600">
                <a:latin typeface="Franklin Gothic Book"/>
              </a:rPr>
              <a:t>support through </a:t>
            </a:r>
            <a:r>
              <a:rPr lang="en-US" sz="1600" b="1">
                <a:solidFill>
                  <a:srgbClr val="0D5257"/>
                </a:solidFill>
                <a:latin typeface="Franklin Gothic Book"/>
              </a:rPr>
              <a:t>NY Life</a:t>
            </a:r>
            <a:r>
              <a:rPr lang="en-US" sz="1600" b="1">
                <a:solidFill>
                  <a:srgbClr val="117158"/>
                </a:solidFill>
                <a:latin typeface="Franklin Gothic Book"/>
              </a:rPr>
              <a:t> </a:t>
            </a:r>
            <a:r>
              <a:rPr lang="en-US" sz="1600">
                <a:latin typeface="Franklin Gothic Book"/>
              </a:rPr>
              <a:t>at </a:t>
            </a:r>
            <a:r>
              <a:rPr 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rPr>
              <a:t> </a:t>
            </a:r>
            <a:r>
              <a:rPr lang="en-US" sz="1600">
                <a:latin typeface="Franklin Gothic Book"/>
              </a:rPr>
              <a:t>offers trained advocates to help you navigate healthcare even if you are not on a Devereux benefit plan. Services include claim and billing issues, appeal processes and simplifying complicated administrative services and address questions and concerns. </a:t>
            </a:r>
            <a:r>
              <a:rPr lang="en-US" sz="1600">
                <a:latin typeface="Franklin Gothic Book"/>
                <a:ea typeface="Times New Roman" panose="02020603050405020304" pitchFamily="18" charset="0"/>
              </a:rPr>
              <a:t>Use ID: NYLGBS</a:t>
            </a:r>
            <a:endParaRPr lang="en-US" sz="1600">
              <a:latin typeface="Franklin Gothic Book"/>
            </a:endParaRPr>
          </a:p>
          <a:p>
            <a:pPr marL="285750" indent="-285750">
              <a:spcBef>
                <a:spcPts val="0"/>
              </a:spcBef>
              <a:buClr>
                <a:srgbClr val="0D5257"/>
              </a:buClr>
              <a:buFont typeface="Wingdings" panose="05000000000000000000" pitchFamily="2" charset="2"/>
              <a:buChar char="§"/>
            </a:pPr>
            <a:endParaRPr lang="en-US" sz="1600">
              <a:solidFill>
                <a:srgbClr val="117158"/>
              </a:solidFill>
              <a:latin typeface="Franklin Gothic Book" panose="020B0503020102020204" pitchFamily="34" charset="0"/>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Secure Travel </a:t>
            </a:r>
            <a:r>
              <a:rPr lang="en-US" sz="1600">
                <a:latin typeface="Franklin Gothic Book"/>
                <a:ea typeface="Times New Roman" panose="02020603050405020304" pitchFamily="18" charset="0"/>
              </a:rPr>
              <a:t>through NY Life at </a:t>
            </a:r>
            <a:r>
              <a:rPr lang="en-US" sz="1600" b="1">
                <a:solidFill>
                  <a:srgbClr val="0D5257"/>
                </a:solidFill>
                <a:latin typeface="Franklin Gothic Book"/>
                <a:ea typeface="Times New Roman" panose="02020603050405020304" pitchFamily="18" charset="0"/>
                <a:hlinkClick r:id="rId3">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offers pre-trip planning and 24/7/365 support when traveling more than 100 miles away on vacation. Services include help with medical evacuations, repatriation and lost fees due to travel changes or emergencies. Use ID: NYLGBS</a:t>
            </a:r>
          </a:p>
          <a:p>
            <a:pPr marL="285750" indent="-285750">
              <a:spcBef>
                <a:spcPts val="0"/>
              </a:spcBef>
              <a:buClr>
                <a:srgbClr val="0D5257"/>
              </a:buClr>
              <a:buFont typeface="Wingdings" panose="05000000000000000000" pitchFamily="2" charset="2"/>
              <a:buChar char="§"/>
            </a:pPr>
            <a:endParaRPr lang="en-US" sz="1600">
              <a:latin typeface="Franklin Gothic Book"/>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GoodRx</a:t>
            </a:r>
            <a:r>
              <a:rPr lang="en-US" sz="1600">
                <a:latin typeface="Franklin Gothic Book"/>
                <a:ea typeface="Times New Roman" panose="02020603050405020304" pitchFamily="18" charset="0"/>
              </a:rPr>
              <a:t> – savings on Rx costs that may be less expensive than what is covered by insurance. Start saving at </a:t>
            </a:r>
            <a:r>
              <a:rPr lang="en-US" sz="1600" b="1">
                <a:solidFill>
                  <a:srgbClr val="0D5257"/>
                </a:solidFill>
                <a:latin typeface="Franklin Gothic Book"/>
                <a:ea typeface="Times New Roman" panose="02020603050405020304" pitchFamily="18" charset="0"/>
                <a:hlinkClick r:id="rId4">
                  <a:extLst>
                    <a:ext uri="{A12FA001-AC4F-418D-AE19-62706E023703}">
                      <ahyp:hlinkClr xmlns:ahyp="http://schemas.microsoft.com/office/drawing/2018/hyperlinkcolor" val="tx"/>
                    </a:ext>
                  </a:extLst>
                </a:hlinkClick>
              </a:rPr>
              <a:t>https://connerstrong.goodrx.com</a:t>
            </a:r>
            <a:r>
              <a:rPr lang="en-US" sz="1600" b="1">
                <a:solidFill>
                  <a:srgbClr val="0D5257"/>
                </a:solidFill>
                <a:latin typeface="Franklin Gothic Book"/>
                <a:ea typeface="Times New Roman" panose="02020603050405020304" pitchFamily="18" charset="0"/>
              </a:rPr>
              <a:t> </a:t>
            </a:r>
          </a:p>
          <a:p>
            <a:pPr marL="285750" indent="-285750">
              <a:spcBef>
                <a:spcPts val="0"/>
              </a:spcBef>
              <a:buClr>
                <a:srgbClr val="0D5257"/>
              </a:buClr>
              <a:buFont typeface="Wingdings" panose="05000000000000000000" pitchFamily="2" charset="2"/>
              <a:buChar char="§"/>
            </a:pPr>
            <a:endParaRPr lang="en-US" sz="1600">
              <a:latin typeface="Franklin Gothic Book"/>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Lilly Direct </a:t>
            </a:r>
            <a:r>
              <a:rPr lang="en-US" sz="1600">
                <a:latin typeface="Franklin Gothic Book"/>
                <a:ea typeface="Times New Roman" panose="02020603050405020304" pitchFamily="18" charset="0"/>
              </a:rPr>
              <a:t>– savings on cost of GLP1 weight loss drugs by going straight to the manufacturer. </a:t>
            </a:r>
            <a:r>
              <a:rPr lang="en-US" sz="1600" b="1">
                <a:solidFill>
                  <a:srgbClr val="0D5257"/>
                </a:solidFill>
                <a:latin typeface="Franklin Gothic Book"/>
                <a:ea typeface="Times New Roman" panose="02020603050405020304" pitchFamily="18" charset="0"/>
                <a:hlinkClick r:id="rId5">
                  <a:extLst>
                    <a:ext uri="{A12FA001-AC4F-418D-AE19-62706E023703}">
                      <ahyp:hlinkClr xmlns:ahyp="http://schemas.microsoft.com/office/drawing/2018/hyperlinkcolor" val="tx"/>
                    </a:ext>
                  </a:extLst>
                </a:hlinkClick>
              </a:rPr>
              <a:t>www.lilydirect.com</a:t>
            </a:r>
            <a:r>
              <a:rPr lang="en-US" sz="1600" b="1">
                <a:solidFill>
                  <a:srgbClr val="0D5257"/>
                </a:solidFill>
                <a:latin typeface="Franklin Gothic Book"/>
                <a:ea typeface="Times New Roman" panose="02020603050405020304" pitchFamily="18" charset="0"/>
              </a:rPr>
              <a:t> </a:t>
            </a: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12345109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AB1EC-A948-A265-CD0F-7F8A06D09653}"/>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28BAF90-67E8-B44E-A7CB-785624CA5DC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B47147B-A74B-73C3-16AD-9D1B16335B98}"/>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Devereux Provided Financial Assistance (100% Free)</a:t>
            </a:r>
          </a:p>
        </p:txBody>
      </p:sp>
      <p:pic>
        <p:nvPicPr>
          <p:cNvPr id="7" name="Picture 6" descr="About Devereux - Devereux Advanced Behavioral Health">
            <a:extLst>
              <a:ext uri="{FF2B5EF4-FFF2-40B4-BE49-F238E27FC236}">
                <a16:creationId xmlns:a16="http://schemas.microsoft.com/office/drawing/2014/main" id="{8978BE06-5D09-EA35-F3F4-2063173C0A6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3B187F4-25AA-7AB9-6D64-DA455360AC4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9B9E7FEE-3CC6-BD2A-51A5-424553082FCE}"/>
              </a:ext>
            </a:extLst>
          </p:cNvPr>
          <p:cNvSpPr txBox="1"/>
          <p:nvPr/>
        </p:nvSpPr>
        <p:spPr>
          <a:xfrm>
            <a:off x="412956" y="1209910"/>
            <a:ext cx="11569217" cy="5547673"/>
          </a:xfrm>
          <a:prstGeom prst="rect">
            <a:avLst/>
          </a:prstGeom>
          <a:noFill/>
        </p:spPr>
        <p:txBody>
          <a:bodyPr wrap="square">
            <a:spAutoFit/>
          </a:bodyPr>
          <a:lstStyle/>
          <a:p>
            <a:pPr marL="285750" indent="-285750">
              <a:spcBef>
                <a:spcPts val="600"/>
              </a:spcBef>
              <a:buClr>
                <a:srgbClr val="0D5257"/>
              </a:buClr>
              <a:buFont typeface="Wingdings" panose="05000000000000000000" pitchFamily="2" charset="2"/>
              <a:buChar char="§"/>
            </a:pPr>
            <a:r>
              <a:rPr lang="en-US" sz="1600">
                <a:latin typeface="Franklin Gothic Book"/>
              </a:rPr>
              <a:t>Visit</a:t>
            </a:r>
            <a:r>
              <a:rPr lang="en-US" sz="1600" b="1">
                <a:solidFill>
                  <a:srgbClr val="0D5257"/>
                </a:solidFill>
                <a:latin typeface="Franklin Gothic Book"/>
              </a:rPr>
              <a:t> </a:t>
            </a:r>
            <a:r>
              <a:rPr 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www.tiaa.org/devereux</a:t>
            </a:r>
            <a:r>
              <a:rPr lang="en-US" sz="1600" b="1">
                <a:latin typeface="Franklin Gothic Book"/>
              </a:rPr>
              <a:t> </a:t>
            </a:r>
            <a:r>
              <a:rPr lang="en-US" sz="1600">
                <a:latin typeface="Franklin Gothic Book"/>
              </a:rPr>
              <a:t>for individual consultations, advice and counseling including on-demand webinars, calculator and tools. Help is also available by calling </a:t>
            </a:r>
            <a:r>
              <a:rPr lang="en-US" sz="1600" b="1">
                <a:solidFill>
                  <a:srgbClr val="0D5257"/>
                </a:solidFill>
                <a:latin typeface="Franklin Gothic Book"/>
              </a:rPr>
              <a:t>800-842-2252</a:t>
            </a:r>
            <a:r>
              <a:rPr lang="en-US" sz="1600">
                <a:latin typeface="Franklin Gothic Book"/>
              </a:rPr>
              <a:t> to meet with an advisor to help with investment decisions.  </a:t>
            </a:r>
            <a:endParaRPr lang="en-US" sz="1600">
              <a:latin typeface="Franklin Gothic Book" panose="020B0503020102020204" pitchFamily="34" charset="0"/>
            </a:endParaRPr>
          </a:p>
          <a:p>
            <a:pPr marL="285750" indent="-285750">
              <a:spcBef>
                <a:spcPts val="600"/>
              </a:spcBef>
              <a:buClr>
                <a:srgbClr val="0D5257"/>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rPr>
              <a:t>Janney Montgomery Scott, </a:t>
            </a:r>
            <a:r>
              <a:rPr lang="en-US" sz="1600">
                <a:latin typeface="Franklin Gothic Book"/>
              </a:rPr>
              <a:t>Devereux’s Retirement Plan advisors are available to help with retirement and financial questions by calling </a:t>
            </a:r>
            <a:r>
              <a:rPr lang="en-US" sz="1600" b="1">
                <a:solidFill>
                  <a:srgbClr val="0D5257"/>
                </a:solidFill>
                <a:latin typeface="Franklin Gothic Book"/>
              </a:rPr>
              <a:t>(800) 567-2687</a:t>
            </a:r>
            <a:r>
              <a:rPr lang="en-US" sz="1600">
                <a:latin typeface="Franklin Gothic Book"/>
              </a:rPr>
              <a:t> or emailing </a:t>
            </a:r>
            <a:r>
              <a:rPr lang="en-US" sz="1600" b="1">
                <a:solidFill>
                  <a:srgbClr val="0D5257"/>
                </a:solidFill>
                <a:latin typeface="Franklin Gothic Book"/>
                <a:hlinkClick r:id="rId4">
                  <a:extLst>
                    <a:ext uri="{A12FA001-AC4F-418D-AE19-62706E023703}">
                      <ahyp:hlinkClr xmlns:ahyp="http://schemas.microsoft.com/office/drawing/2018/hyperlinkcolor" val="tx"/>
                    </a:ext>
                  </a:extLst>
                </a:hlinkClick>
              </a:rPr>
              <a:t>QKarpiak@janney.com</a:t>
            </a:r>
            <a:r>
              <a:rPr lang="en-US" sz="1600">
                <a:latin typeface="Franklin Gothic Book"/>
              </a:rPr>
              <a:t>.</a:t>
            </a:r>
          </a:p>
          <a:p>
            <a:pPr marL="285750" indent="-285750">
              <a:spcBef>
                <a:spcPts val="600"/>
              </a:spcBef>
              <a:buClr>
                <a:srgbClr val="0D5257"/>
              </a:buClr>
              <a:buFont typeface="Wingdings" panose="05000000000000000000" pitchFamily="2" charset="2"/>
              <a:buChar char="§"/>
            </a:pPr>
            <a:endParaRPr lang="en-US" sz="1600">
              <a:latin typeface="Franklin Gothic Book"/>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rPr>
              <a:t>Senior Advisors </a:t>
            </a:r>
            <a:r>
              <a:rPr lang="en-US" sz="1600">
                <a:latin typeface="Franklin Gothic Book"/>
              </a:rPr>
              <a:t>– Medicare Specialists providing education, choices and recommendations on Medicare coverage, including Plan A, Plan B, Medicare Advantage Plans (Plan C), and Medicare Supplement Plans (Medigap). Our specialists can be reached by calling </a:t>
            </a:r>
            <a:r>
              <a:rPr lang="en-US" sz="1600">
                <a:solidFill>
                  <a:srgbClr val="0D5257"/>
                </a:solidFill>
                <a:latin typeface="Franklin Gothic Book"/>
              </a:rPr>
              <a:t>908-272-1970</a:t>
            </a:r>
            <a:r>
              <a:rPr lang="en-US" sz="1600">
                <a:latin typeface="Franklin Gothic Book"/>
              </a:rPr>
              <a:t> or at </a:t>
            </a:r>
            <a:r>
              <a:rPr lang="en-US" sz="1600" b="1">
                <a:solidFill>
                  <a:srgbClr val="0D5257"/>
                </a:solidFill>
                <a:latin typeface="Franklin Gothic Book"/>
                <a:hlinkClick r:id="rId5">
                  <a:extLst>
                    <a:ext uri="{A12FA001-AC4F-418D-AE19-62706E023703}">
                      <ahyp:hlinkClr xmlns:ahyp="http://schemas.microsoft.com/office/drawing/2018/hyperlinkcolor" val="tx"/>
                    </a:ext>
                  </a:extLst>
                </a:hlinkClick>
              </a:rPr>
              <a:t>www.senior-advisors.com</a:t>
            </a:r>
            <a:r>
              <a:rPr lang="en-US" sz="1600" b="1">
                <a:solidFill>
                  <a:srgbClr val="0D5257"/>
                </a:solidFill>
                <a:latin typeface="Franklin Gothic Book"/>
              </a:rPr>
              <a:t> </a:t>
            </a:r>
          </a:p>
          <a:p>
            <a:pPr marL="285750" indent="-285750">
              <a:spcBef>
                <a:spcPts val="600"/>
              </a:spcBef>
              <a:buClr>
                <a:srgbClr val="0D5257"/>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Financial, Legal and Estate Guidance</a:t>
            </a:r>
            <a:r>
              <a:rPr lang="en-US" sz="1600" b="1">
                <a:solidFill>
                  <a:srgbClr val="117158"/>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through NY Life at </a:t>
            </a:r>
            <a:r>
              <a:rPr lang="en-US" sz="1600" b="1">
                <a:solidFill>
                  <a:srgbClr val="0D5257"/>
                </a:solidFill>
                <a:latin typeface="Franklin Gothic Book"/>
                <a:ea typeface="Times New Roman" panose="02020603050405020304" pitchFamily="18" charset="0"/>
                <a:hlinkClick r:id="rId6">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offers professional services that include unlimited financial support on issues like debt management, family budgeting, estate planning, law and tax consultations and much more. pre-trip planning and 24/7/365 support when traveling more than 100 miles away on vacation. Services include help with medical evacuations, repatriation and lost fees due to travel changes or emergencies. Use ID: NYLGBS</a:t>
            </a:r>
          </a:p>
          <a:p>
            <a:pPr marL="171450" indent="-171450">
              <a:spcBef>
                <a:spcPts val="600"/>
              </a:spcBef>
              <a:buClr>
                <a:srgbClr val="0D5257"/>
              </a:buClr>
              <a:buFont typeface="Wingdings" panose="05000000000000000000" pitchFamily="2" charset="2"/>
              <a:buChar char="§"/>
            </a:pPr>
            <a:endParaRPr lang="en-US" sz="1050">
              <a:latin typeface="Franklin Gothic Book" panose="020B0503020102020204" pitchFamily="34" charset="0"/>
              <a:ea typeface="Times New Roman" panose="02020603050405020304" pitchFamily="18" charset="0"/>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Family Source and Guidance Resources</a:t>
            </a:r>
            <a:r>
              <a:rPr lang="en-US" sz="1600" b="1">
                <a:solidFill>
                  <a:srgbClr val="117158"/>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through NY Life at </a:t>
            </a:r>
            <a:r>
              <a:rPr lang="en-US" sz="1600" b="1">
                <a:solidFill>
                  <a:srgbClr val="0D5257"/>
                </a:solidFill>
                <a:latin typeface="Franklin Gothic Book"/>
                <a:ea typeface="Times New Roman" panose="02020603050405020304" pitchFamily="18" charset="0"/>
                <a:hlinkClick r:id="rId6">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are specialists that provide customized research, educational materials and prescreened referrals for childcare, adoption, eldercare, education and pet care. They can also assist with question on home and auto insurance and general questions through “Ask the Expert” which provides personal responses to your questions. Use ID: NYLGBS</a:t>
            </a: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1018267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A74E3-B480-4293-3469-614F095D045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2138C321-E289-FAB6-43F6-D6B77739290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B085A8D-AB60-145A-5C96-E5025D170E72}"/>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Devereux Provided Wellness Resources (100% Free)</a:t>
            </a:r>
          </a:p>
        </p:txBody>
      </p:sp>
      <p:pic>
        <p:nvPicPr>
          <p:cNvPr id="7" name="Picture 6" descr="About Devereux - Devereux Advanced Behavioral Health">
            <a:extLst>
              <a:ext uri="{FF2B5EF4-FFF2-40B4-BE49-F238E27FC236}">
                <a16:creationId xmlns:a16="http://schemas.microsoft.com/office/drawing/2014/main" id="{4DA5A45E-7E3F-0F77-7517-5637D054121F}"/>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6BFFBF2-23B0-19A5-A84E-CDBE103EDCA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6EF0E363-B74C-A132-D863-08902F1ED9AA}"/>
              </a:ext>
            </a:extLst>
          </p:cNvPr>
          <p:cNvSpPr txBox="1"/>
          <p:nvPr/>
        </p:nvSpPr>
        <p:spPr>
          <a:xfrm>
            <a:off x="412956" y="1209910"/>
            <a:ext cx="11569217" cy="5216813"/>
          </a:xfrm>
          <a:prstGeom prst="rect">
            <a:avLst/>
          </a:prstGeom>
          <a:noFill/>
        </p:spPr>
        <p:txBody>
          <a:bodyPr wrap="square">
            <a:spAutoFit/>
          </a:bodyPr>
          <a:lstStyle/>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AllOne Health</a:t>
            </a:r>
            <a:r>
              <a:rPr lang="en-US" sz="1600">
                <a:latin typeface="Franklin Gothic Book"/>
              </a:rPr>
              <a:t> can help with managing family and personal concerns including childcare, parenting, eldercare, money management, education planning, time management, convenience services, legal resources, relocation and more.</a:t>
            </a:r>
          </a:p>
          <a:p>
            <a:pPr marL="742950" lvl="1" indent="-285750">
              <a:spcBef>
                <a:spcPts val="600"/>
              </a:spcBef>
              <a:buClr>
                <a:srgbClr val="00664D"/>
              </a:buClr>
              <a:buFont typeface="Wingdings" panose="05000000000000000000" pitchFamily="2" charset="2"/>
              <a:buChar char="§"/>
            </a:pPr>
            <a:r>
              <a:rPr lang="en-US" sz="1600">
                <a:latin typeface="Franklin Gothic Book"/>
              </a:rPr>
              <a:t>Help is confidential and available </a:t>
            </a:r>
            <a:r>
              <a:rPr lang="en-US" sz="1600" b="1">
                <a:solidFill>
                  <a:srgbClr val="0D5257"/>
                </a:solidFill>
                <a:latin typeface="Franklin Gothic Book"/>
              </a:rPr>
              <a:t>24/7/365</a:t>
            </a:r>
            <a:r>
              <a:rPr lang="en-US" sz="1600">
                <a:latin typeface="Franklin Gothic Book"/>
              </a:rPr>
              <a:t> by calling </a:t>
            </a:r>
            <a:r>
              <a:rPr lang="en-US" sz="1600" b="1">
                <a:solidFill>
                  <a:srgbClr val="0D5257"/>
                </a:solidFill>
                <a:latin typeface="Franklin Gothic Book"/>
              </a:rPr>
              <a:t>800-451-1834.</a:t>
            </a:r>
            <a:r>
              <a:rPr lang="en-US" sz="1600">
                <a:solidFill>
                  <a:srgbClr val="0D5257"/>
                </a:solidFill>
                <a:latin typeface="Franklin Gothic Book"/>
              </a:rPr>
              <a:t> </a:t>
            </a:r>
          </a:p>
          <a:p>
            <a:pPr marL="742950" lvl="1" indent="-285750">
              <a:spcBef>
                <a:spcPts val="600"/>
              </a:spcBef>
              <a:buClr>
                <a:srgbClr val="00664D"/>
              </a:buClr>
              <a:buFont typeface="Wingdings" panose="05000000000000000000" pitchFamily="2" charset="2"/>
              <a:buChar char="§"/>
            </a:pPr>
            <a:r>
              <a:rPr lang="en-US" sz="1600">
                <a:latin typeface="Franklin Gothic Book"/>
              </a:rPr>
              <a:t>Five free, per topic, in person or virtual counseling services to assist you and your dependent family members with emotional concerns such as grief, stress, relationship difficulties, depression, anxiety, or other behavioral health challenges and addictions.</a:t>
            </a:r>
          </a:p>
          <a:p>
            <a:pPr marL="742950" lvl="1" indent="-285750">
              <a:spcBef>
                <a:spcPts val="600"/>
              </a:spcBef>
              <a:buClr>
                <a:srgbClr val="00664D"/>
              </a:buClr>
              <a:buFont typeface="Wingdings" panose="05000000000000000000" pitchFamily="2" charset="2"/>
              <a:buChar char="§"/>
            </a:pPr>
            <a:r>
              <a:rPr lang="en-US" sz="1600">
                <a:latin typeface="Franklin Gothic Book"/>
              </a:rPr>
              <a:t>Discounted shopping and other helpful resources are available at </a:t>
            </a:r>
            <a:r>
              <a:rPr lang="en-US" sz="1600" b="1" u="sng">
                <a:solidFill>
                  <a:srgbClr val="0D5257"/>
                </a:solidFill>
                <a:latin typeface="Franklin Gothic Book"/>
                <a:hlinkClick r:id="rId3">
                  <a:extLst>
                    <a:ext uri="{A12FA001-AC4F-418D-AE19-62706E023703}">
                      <ahyp:hlinkClr xmlns:ahyp="http://schemas.microsoft.com/office/drawing/2018/hyperlinkcolor" val="tx"/>
                    </a:ext>
                  </a:extLst>
                </a:hlinkClick>
              </a:rPr>
              <a:t>allonehealth.com/</a:t>
            </a:r>
            <a:r>
              <a:rPr 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portal </a:t>
            </a:r>
            <a:r>
              <a:rPr lang="en-US" sz="1600">
                <a:latin typeface="Franklin Gothic Book"/>
              </a:rPr>
              <a:t>and on the </a:t>
            </a:r>
            <a:r>
              <a:rPr lang="en-US" sz="1600" b="1">
                <a:solidFill>
                  <a:srgbClr val="0D5257"/>
                </a:solidFill>
                <a:latin typeface="Franklin Gothic Book"/>
              </a:rPr>
              <a:t>AllOne Health EAP App</a:t>
            </a:r>
            <a:r>
              <a:rPr lang="en-US" sz="1600">
                <a:latin typeface="Franklin Gothic Book"/>
              </a:rPr>
              <a:t>. The initial access code is </a:t>
            </a:r>
            <a:r>
              <a:rPr lang="en-US" sz="1600" b="1">
                <a:solidFill>
                  <a:srgbClr val="0D5257"/>
                </a:solidFill>
                <a:latin typeface="Franklin Gothic Book"/>
              </a:rPr>
              <a:t>ADC53</a:t>
            </a:r>
            <a:r>
              <a:rPr lang="en-US" sz="1600">
                <a:solidFill>
                  <a:srgbClr val="0D5257"/>
                </a:solidFill>
                <a:latin typeface="Franklin Gothic Book"/>
              </a:rPr>
              <a:t>. </a:t>
            </a:r>
            <a:endParaRPr lang="en-US" sz="1600">
              <a:solidFill>
                <a:srgbClr val="0D5257"/>
              </a:solidFill>
              <a:latin typeface="Franklin Gothic Book" panose="020B0503020102020204" pitchFamily="34" charset="0"/>
            </a:endParaRPr>
          </a:p>
          <a:p>
            <a:pPr marL="742950" lvl="1" indent="-285750">
              <a:spcBef>
                <a:spcPts val="600"/>
              </a:spcBef>
              <a:buClr>
                <a:srgbClr val="00664D"/>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Resiliency</a:t>
            </a:r>
            <a:r>
              <a:rPr lang="en-US" sz="1600">
                <a:latin typeface="Franklin Gothic Book"/>
              </a:rPr>
              <a:t> –  Learn how to grow, thrive and flourish by taking care of yourself first, so you can take care of others. Fill your pitcher and build your bounce with videos, webinars and other resources hosted by Devereux’s DCRC team. Access </a:t>
            </a:r>
            <a:r>
              <a:rPr lang="en-US" sz="1600" b="1">
                <a:solidFill>
                  <a:srgbClr val="0D5257"/>
                </a:solidFill>
                <a:latin typeface="Franklin Gothic Book"/>
                <a:hlinkClick r:id="rId4">
                  <a:extLst>
                    <a:ext uri="{A12FA001-AC4F-418D-AE19-62706E023703}">
                      <ahyp:hlinkClr xmlns:ahyp="http://schemas.microsoft.com/office/drawing/2018/hyperlinkcolor" val="tx"/>
                    </a:ext>
                  </a:extLst>
                </a:hlinkClick>
              </a:rPr>
              <a:t>#DevereuxStrong</a:t>
            </a:r>
            <a:r>
              <a:rPr lang="en-US" sz="1600" b="1">
                <a:solidFill>
                  <a:srgbClr val="0D5257"/>
                </a:solidFill>
                <a:latin typeface="Franklin Gothic Book"/>
              </a:rPr>
              <a:t> </a:t>
            </a:r>
            <a:r>
              <a:rPr lang="en-US" sz="1600">
                <a:latin typeface="Franklin Gothic Book"/>
              </a:rPr>
              <a:t>to enhance your well-being.</a:t>
            </a:r>
          </a:p>
          <a:p>
            <a:pPr marL="285750" indent="-285750">
              <a:spcBef>
                <a:spcPts val="600"/>
              </a:spcBef>
              <a:buClr>
                <a:srgbClr val="00664D"/>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Wellness</a:t>
            </a:r>
            <a:r>
              <a:rPr lang="en-US" sz="1600">
                <a:latin typeface="Franklin Gothic Book"/>
              </a:rPr>
              <a:t> support through NY Life at </a:t>
            </a:r>
            <a:r>
              <a:rPr lang="en-US" sz="1600" b="1">
                <a:solidFill>
                  <a:srgbClr val="0D5257"/>
                </a:solidFill>
                <a:latin typeface="Franklin Gothic Book"/>
                <a:hlinkClick r:id="rId5">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rPr>
              <a:t> </a:t>
            </a:r>
            <a:r>
              <a:rPr lang="en-US" sz="1600">
                <a:latin typeface="Franklin Gothic Book"/>
              </a:rPr>
              <a:t>offers three face to face counseling sessions, five telehealth resiliency coaching sessions and wellness articles, podcasts, videos and more </a:t>
            </a:r>
            <a:r>
              <a:rPr lang="en-US" sz="1600" b="1">
                <a:solidFill>
                  <a:srgbClr val="0D5257"/>
                </a:solidFill>
                <a:latin typeface="Franklin Gothic Book"/>
              </a:rPr>
              <a:t>24/7.</a:t>
            </a:r>
            <a:r>
              <a:rPr lang="en-US" sz="1600">
                <a:latin typeface="Franklin Gothic Book"/>
              </a:rPr>
              <a:t> </a:t>
            </a:r>
          </a:p>
          <a:p>
            <a:pPr marL="285750" indent="-285750">
              <a:spcBef>
                <a:spcPts val="600"/>
              </a:spcBef>
              <a:buClr>
                <a:srgbClr val="00664D"/>
              </a:buClr>
              <a:buFont typeface="Wingdings" panose="05000000000000000000" pitchFamily="2" charset="2"/>
              <a:buChar char="§"/>
            </a:pPr>
            <a:endParaRPr lang="en-US" sz="1600">
              <a:latin typeface="Franklin Gothic Book"/>
            </a:endParaRPr>
          </a:p>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Utopia WellCare </a:t>
            </a:r>
            <a:r>
              <a:rPr lang="en-US" sz="1600">
                <a:latin typeface="Franklin Gothic Book"/>
              </a:rPr>
              <a:t>– free service helps you locate nutritionists who provide six-free consultations through your medical plan.</a:t>
            </a:r>
            <a:endParaRPr lang="en-US" sz="1600">
              <a:solidFill>
                <a:srgbClr val="117158"/>
              </a:solidFill>
              <a:latin typeface="Franklin Gothic Book" panose="020B0503020102020204" pitchFamily="34" charset="0"/>
            </a:endParaRP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18530651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4C92D-4086-45A2-9AF4-FA868245F5F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0EBA3BB-6E70-90E0-E385-4227A526A4E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5EC6AE6-0EC0-46DD-DB25-ED103B83FBF8}"/>
              </a:ext>
            </a:extLst>
          </p:cNvPr>
          <p:cNvSpPr txBox="1"/>
          <p:nvPr/>
        </p:nvSpPr>
        <p:spPr>
          <a:xfrm>
            <a:off x="331303" y="535670"/>
            <a:ext cx="9161613"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Health Management Leave (HML) &amp; Time-Off Benefit (TOB)</a:t>
            </a:r>
          </a:p>
        </p:txBody>
      </p:sp>
      <p:pic>
        <p:nvPicPr>
          <p:cNvPr id="7" name="Picture 6" descr="About Devereux - Devereux Advanced Behavioral Health">
            <a:extLst>
              <a:ext uri="{FF2B5EF4-FFF2-40B4-BE49-F238E27FC236}">
                <a16:creationId xmlns:a16="http://schemas.microsoft.com/office/drawing/2014/main" id="{6D18CD0F-33F8-335B-ECCA-BE35BDB81BCC}"/>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3B5952A4-712B-0038-6470-76D267C8782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0F212321-2D25-820B-45B3-033870A37658}"/>
              </a:ext>
            </a:extLst>
          </p:cNvPr>
          <p:cNvGraphicFramePr>
            <a:graphicFrameLocks noGrp="1"/>
          </p:cNvGraphicFramePr>
          <p:nvPr>
            <p:extLst>
              <p:ext uri="{D42A27DB-BD31-4B8C-83A1-F6EECF244321}">
                <p14:modId xmlns:p14="http://schemas.microsoft.com/office/powerpoint/2010/main" val="3654819094"/>
              </p:ext>
            </p:extLst>
          </p:nvPr>
        </p:nvGraphicFramePr>
        <p:xfrm>
          <a:off x="1101540" y="1768623"/>
          <a:ext cx="10192048" cy="4234950"/>
        </p:xfrm>
        <a:graphic>
          <a:graphicData uri="http://schemas.openxmlformats.org/drawingml/2006/table">
            <a:tbl>
              <a:tblPr firstRow="1" firstCol="1" bandRow="1"/>
              <a:tblGrid>
                <a:gridCol w="2224886">
                  <a:extLst>
                    <a:ext uri="{9D8B030D-6E8A-4147-A177-3AD203B41FA5}">
                      <a16:colId xmlns:a16="http://schemas.microsoft.com/office/drawing/2014/main" val="977367394"/>
                    </a:ext>
                  </a:extLst>
                </a:gridCol>
                <a:gridCol w="1834569">
                  <a:extLst>
                    <a:ext uri="{9D8B030D-6E8A-4147-A177-3AD203B41FA5}">
                      <a16:colId xmlns:a16="http://schemas.microsoft.com/office/drawing/2014/main" val="4203735029"/>
                    </a:ext>
                  </a:extLst>
                </a:gridCol>
                <a:gridCol w="1766621">
                  <a:extLst>
                    <a:ext uri="{9D8B030D-6E8A-4147-A177-3AD203B41FA5}">
                      <a16:colId xmlns:a16="http://schemas.microsoft.com/office/drawing/2014/main" val="3509619959"/>
                    </a:ext>
                  </a:extLst>
                </a:gridCol>
                <a:gridCol w="2446092">
                  <a:extLst>
                    <a:ext uri="{9D8B030D-6E8A-4147-A177-3AD203B41FA5}">
                      <a16:colId xmlns:a16="http://schemas.microsoft.com/office/drawing/2014/main" val="3698716640"/>
                    </a:ext>
                  </a:extLst>
                </a:gridCol>
                <a:gridCol w="1919880">
                  <a:extLst>
                    <a:ext uri="{9D8B030D-6E8A-4147-A177-3AD203B41FA5}">
                      <a16:colId xmlns:a16="http://schemas.microsoft.com/office/drawing/2014/main" val="272285615"/>
                    </a:ext>
                  </a:extLst>
                </a:gridCol>
              </a:tblGrid>
              <a:tr h="452408">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Benefit</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Years of Service*</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Accrual Factor</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Annual Accrual Maximum</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Earned on 80 Hours Worked</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3929260940"/>
                  </a:ext>
                </a:extLst>
              </a:tr>
              <a:tr h="885480">
                <a:tc>
                  <a:txBody>
                    <a:bodyPr/>
                    <a:lstStyle/>
                    <a:p>
                      <a:pPr marL="0" marR="0" algn="l">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l">
                        <a:spcBef>
                          <a:spcPts val="0"/>
                        </a:spcBef>
                        <a:spcAft>
                          <a:spcPts val="0"/>
                        </a:spcAft>
                      </a:pPr>
                      <a:r>
                        <a:rPr lang="en-US" sz="1400" b="1">
                          <a:effectLst/>
                          <a:latin typeface="Franklin Gothic Book" panose="020B0503020102020204" pitchFamily="34" charset="0"/>
                        </a:rPr>
                        <a:t>HML – FT Staff*</a:t>
                      </a:r>
                    </a:p>
                    <a:p>
                      <a:pPr marL="0" marR="0" algn="l">
                        <a:spcBef>
                          <a:spcPts val="0"/>
                        </a:spcBef>
                        <a:spcAft>
                          <a:spcPts val="0"/>
                        </a:spcAft>
                      </a:pPr>
                      <a:r>
                        <a:rPr lang="en-US" sz="1400" b="1">
                          <a:effectLst/>
                          <a:latin typeface="Franklin Gothic Book" panose="020B0503020102020204" pitchFamily="34" charset="0"/>
                        </a:rPr>
                        <a:t> </a:t>
                      </a: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Date of Hire</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.0500</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64 Hours</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4.00 Hours</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58966555"/>
                  </a:ext>
                </a:extLst>
              </a:tr>
              <a:tr h="221370">
                <a:tc rowSpan="5">
                  <a:txBody>
                    <a:bodyPr/>
                    <a:lstStyle/>
                    <a:p>
                      <a:pPr marL="0" marR="0">
                        <a:spcBef>
                          <a:spcPts val="0"/>
                        </a:spcBef>
                        <a:spcAft>
                          <a:spcPts val="0"/>
                        </a:spcAft>
                      </a:pPr>
                      <a:r>
                        <a:rPr lang="en-US" sz="1400" b="1">
                          <a:effectLst/>
                          <a:latin typeface="Franklin Gothic Book" panose="020B0503020102020204" pitchFamily="34" charset="0"/>
                          <a:ea typeface="Times New Roman" panose="02020603050405020304" pitchFamily="18" charset="0"/>
                        </a:rPr>
                        <a:t> </a:t>
                      </a:r>
                    </a:p>
                    <a:p>
                      <a:pPr marL="0" marR="0">
                        <a:spcBef>
                          <a:spcPts val="0"/>
                        </a:spcBef>
                        <a:spcAft>
                          <a:spcPts val="0"/>
                        </a:spcAft>
                      </a:pPr>
                      <a:r>
                        <a:rPr lang="en-US" sz="1400" b="1">
                          <a:effectLst/>
                          <a:latin typeface="Franklin Gothic Book" panose="020B0503020102020204" pitchFamily="34" charset="0"/>
                        </a:rPr>
                        <a:t>TOB – VP, ED, OOP</a:t>
                      </a:r>
                    </a:p>
                    <a:p>
                      <a:pPr marL="0" marR="0">
                        <a:spcBef>
                          <a:spcPts val="0"/>
                        </a:spcBef>
                        <a:spcAft>
                          <a:spcPts val="0"/>
                        </a:spcAft>
                      </a:pPr>
                      <a:r>
                        <a:rPr lang="en-US" sz="1400" b="1">
                          <a:effectLst/>
                          <a:latin typeface="Franklin Gothic Book" panose="020B0503020102020204" pitchFamily="34" charset="0"/>
                        </a:rPr>
                        <a:t> </a:t>
                      </a: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66445984"/>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&lt; 1 Year</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2.6 day per month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Determined by # of months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149544030"/>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 year – 19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31  days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Front loaded 7/1 of each year</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27634536"/>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20 +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36 days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Front loaded 7/1 of each year</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29958009"/>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139514036"/>
                  </a:ext>
                </a:extLst>
              </a:tr>
              <a:tr h="221370">
                <a:tc rowSpan="6">
                  <a:txBody>
                    <a:bodyPr/>
                    <a:lstStyle/>
                    <a:p>
                      <a:pPr marL="0" marR="0">
                        <a:spcBef>
                          <a:spcPts val="0"/>
                        </a:spcBef>
                        <a:spcAft>
                          <a:spcPts val="0"/>
                        </a:spcAft>
                      </a:pPr>
                      <a:r>
                        <a:rPr lang="en-US" sz="1400" b="1">
                          <a:effectLst/>
                          <a:latin typeface="Franklin Gothic Book" panose="020B0503020102020204" pitchFamily="34" charset="0"/>
                          <a:ea typeface="Times New Roman" panose="02020603050405020304" pitchFamily="18" charset="0"/>
                        </a:rPr>
                        <a:t>TOB – FT Staff* </a:t>
                      </a: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Day</a:t>
                      </a:r>
                      <a:r>
                        <a:rPr lang="en-US" sz="1200" baseline="0">
                          <a:effectLst/>
                          <a:latin typeface="Franklin Gothic Book" panose="020B0503020102020204" pitchFamily="34" charset="0"/>
                          <a:ea typeface="Times New Roman" panose="02020603050405020304" pitchFamily="18" charset="0"/>
                        </a:rPr>
                        <a:t> 1 - </a:t>
                      </a:r>
                      <a:r>
                        <a:rPr lang="en-US" sz="1200">
                          <a:effectLst/>
                          <a:latin typeface="Franklin Gothic Book" panose="020B0503020102020204" pitchFamily="34" charset="0"/>
                          <a:ea typeface="Times New Roman" panose="02020603050405020304" pitchFamily="18" charset="0"/>
                        </a:rPr>
                        <a:t> 2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.0923</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192</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7.38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12625680"/>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3 Years – 4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.0962</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200</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7.70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32395521"/>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5 Years – 9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.1000</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208</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8.00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8053035"/>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10 Years – 14 Years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.1192</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248</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9.54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53259930"/>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15+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.1385</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288</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11.08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27293242"/>
                  </a:ext>
                </a:extLst>
              </a:tr>
              <a:tr h="221370">
                <a:tc vMerge="1">
                  <a:txBody>
                    <a:bodyPr/>
                    <a:lstStyle/>
                    <a:p>
                      <a:pPr marL="0" marR="0">
                        <a:spcBef>
                          <a:spcPts val="0"/>
                        </a:spcBef>
                        <a:spcAft>
                          <a:spcPts val="0"/>
                        </a:spcAft>
                      </a:pPr>
                      <a:endParaRPr lang="en-US" sz="1400" b="1">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78313053"/>
                  </a:ext>
                </a:extLst>
              </a:tr>
              <a:tr h="395857">
                <a:tc>
                  <a:txBody>
                    <a:bodyPr/>
                    <a:lstStyle/>
                    <a:p>
                      <a:pPr marL="0" marR="0">
                        <a:spcBef>
                          <a:spcPts val="0"/>
                        </a:spcBef>
                        <a:spcAft>
                          <a:spcPts val="0"/>
                        </a:spcAft>
                      </a:pPr>
                      <a:r>
                        <a:rPr lang="en-US" sz="1400" b="1">
                          <a:effectLst/>
                          <a:latin typeface="Franklin Gothic Book" panose="020B0503020102020204" pitchFamily="34" charset="0"/>
                          <a:ea typeface="Times New Roman" panose="02020603050405020304" pitchFamily="18" charset="0"/>
                        </a:rPr>
                        <a:t>Education/School</a:t>
                      </a:r>
                      <a:r>
                        <a:rPr lang="en-US" sz="1400" b="1" baseline="0">
                          <a:effectLst/>
                          <a:latin typeface="Franklin Gothic Book" panose="020B0503020102020204" pitchFamily="34" charset="0"/>
                          <a:ea typeface="Times New Roman" panose="02020603050405020304" pitchFamily="18" charset="0"/>
                        </a:rPr>
                        <a:t> Based Programs </a:t>
                      </a:r>
                      <a:endParaRPr lang="en-US" sz="1400" b="1">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4">
                  <a:txBody>
                    <a:bodyPr/>
                    <a:lstStyle/>
                    <a:p>
                      <a:pPr marL="0" marR="0">
                        <a:spcBef>
                          <a:spcPts val="0"/>
                        </a:spcBef>
                        <a:spcAft>
                          <a:spcPts val="0"/>
                        </a:spcAft>
                      </a:pPr>
                      <a:r>
                        <a:rPr lang="en-US" sz="1400">
                          <a:effectLst/>
                          <a:latin typeface="Franklin Gothic Book" panose="020B0503020102020204" pitchFamily="34" charset="0"/>
                          <a:ea typeface="Times New Roman" panose="02020603050405020304" pitchFamily="18" charset="0"/>
                        </a:rPr>
                        <a:t>Time Off Benefits (TOB) and Health Medical Leave (HML) vary</a:t>
                      </a:r>
                      <a:r>
                        <a:rPr lang="en-US" sz="1400" baseline="0">
                          <a:effectLst/>
                          <a:latin typeface="Franklin Gothic Book" panose="020B0503020102020204" pitchFamily="34" charset="0"/>
                          <a:ea typeface="Times New Roman" panose="02020603050405020304" pitchFamily="18" charset="0"/>
                        </a:rPr>
                        <a:t> by program and location. Please check with People Operations or your supervisor for details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5502716"/>
                  </a:ext>
                </a:extLst>
              </a:tr>
            </a:tbl>
          </a:graphicData>
        </a:graphic>
      </p:graphicFrame>
      <p:sp>
        <p:nvSpPr>
          <p:cNvPr id="5" name="TextBox 4">
            <a:extLst>
              <a:ext uri="{FF2B5EF4-FFF2-40B4-BE49-F238E27FC236}">
                <a16:creationId xmlns:a16="http://schemas.microsoft.com/office/drawing/2014/main" id="{7330C063-09F0-A367-8E90-870CEAECF2C0}"/>
              </a:ext>
            </a:extLst>
          </p:cNvPr>
          <p:cNvSpPr txBox="1"/>
          <p:nvPr/>
        </p:nvSpPr>
        <p:spPr>
          <a:xfrm>
            <a:off x="1101540" y="6036197"/>
            <a:ext cx="8761337" cy="261610"/>
          </a:xfrm>
          <a:prstGeom prst="rect">
            <a:avLst/>
          </a:prstGeom>
          <a:noFill/>
        </p:spPr>
        <p:txBody>
          <a:bodyPr wrap="square" lIns="91440" tIns="45720" rIns="91440" bIns="45720" rtlCol="0" anchor="t">
            <a:spAutoFit/>
          </a:bodyPr>
          <a:lstStyle/>
          <a:p>
            <a:r>
              <a:rPr lang="en-US" sz="1100" i="1">
                <a:solidFill>
                  <a:srgbClr val="000000"/>
                </a:solidFill>
                <a:latin typeface="Franklin Gothic Book" panose="020B0503020102020204" pitchFamily="34" charset="0"/>
              </a:rPr>
              <a:t>* Available to Full-time employees, 36-hour FTE Nursing, and 37.5+ hour employees only</a:t>
            </a:r>
            <a:endParaRPr lang="en-US" sz="1200" i="1">
              <a:solidFill>
                <a:srgbClr val="000000"/>
              </a:solidFill>
              <a:latin typeface="Franklin Gothic Book" panose="020B0503020102020204" pitchFamily="34" charset="0"/>
            </a:endParaRPr>
          </a:p>
        </p:txBody>
      </p:sp>
    </p:spTree>
    <p:extLst>
      <p:ext uri="{BB962C8B-B14F-4D97-AF65-F5344CB8AC3E}">
        <p14:creationId xmlns:p14="http://schemas.microsoft.com/office/powerpoint/2010/main" val="418170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4C0CA-9B63-8A71-354C-DC70678A56C8}"/>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DBFE90D-E958-E5CC-13D2-7A296985050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2B13D7D-7E79-E970-02AF-F93E97F2F436}"/>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Benefits Member Advocacy Center</a:t>
            </a:r>
          </a:p>
        </p:txBody>
      </p:sp>
      <p:pic>
        <p:nvPicPr>
          <p:cNvPr id="7" name="Picture 6" descr="About Devereux - Devereux Advanced Behavioral Health">
            <a:extLst>
              <a:ext uri="{FF2B5EF4-FFF2-40B4-BE49-F238E27FC236}">
                <a16:creationId xmlns:a16="http://schemas.microsoft.com/office/drawing/2014/main" id="{34D2177D-FA30-9A09-D176-B7F4F6A883DD}"/>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5323E00-27BC-C3B4-5FD0-A37191123035}"/>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descr="A blue and white logo&#10;&#10;Description automatically generated">
            <a:extLst>
              <a:ext uri="{FF2B5EF4-FFF2-40B4-BE49-F238E27FC236}">
                <a16:creationId xmlns:a16="http://schemas.microsoft.com/office/drawing/2014/main" id="{20060BF3-6B95-2A08-6E50-489208AB8E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0944" y="437276"/>
            <a:ext cx="1101972" cy="772634"/>
          </a:xfrm>
          <a:prstGeom prst="rect">
            <a:avLst/>
          </a:prstGeom>
        </p:spPr>
      </p:pic>
      <p:sp>
        <p:nvSpPr>
          <p:cNvPr id="10" name="TextBox 9">
            <a:extLst>
              <a:ext uri="{FF2B5EF4-FFF2-40B4-BE49-F238E27FC236}">
                <a16:creationId xmlns:a16="http://schemas.microsoft.com/office/drawing/2014/main" id="{959BC8EF-7868-17AE-1433-EBCB0F0A5096}"/>
              </a:ext>
            </a:extLst>
          </p:cNvPr>
          <p:cNvSpPr txBox="1"/>
          <p:nvPr/>
        </p:nvSpPr>
        <p:spPr>
          <a:xfrm>
            <a:off x="401914" y="1346864"/>
            <a:ext cx="6756876" cy="5001369"/>
          </a:xfrm>
          <a:prstGeom prst="rect">
            <a:avLst/>
          </a:prstGeom>
          <a:noFill/>
        </p:spPr>
        <p:txBody>
          <a:bodyPr wrap="square">
            <a:spAutoFit/>
          </a:bodyPr>
          <a:lstStyle/>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Conner Strong &amp; Buckelew’s (CSB) </a:t>
            </a:r>
            <a:r>
              <a:rPr lang="en-US" altLang="en-US" sz="1600" b="1">
                <a:solidFill>
                  <a:srgbClr val="0D5257"/>
                </a:solidFill>
                <a:latin typeface="Franklin Gothic Book"/>
              </a:rPr>
              <a:t>Member Advocacy Center </a:t>
            </a:r>
            <a:r>
              <a:rPr lang="en-US" altLang="en-US" sz="1600">
                <a:latin typeface="Franklin Gothic Book"/>
              </a:rPr>
              <a:t>is here to help you with all your benefits related needs</a:t>
            </a:r>
            <a:endParaRPr lang="en-US" altLang="en-US" sz="1600">
              <a:latin typeface="Franklin Gothic Book" panose="020B0503020102020204" pitchFamily="34" charset="0"/>
            </a:endParaRP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The </a:t>
            </a:r>
            <a:r>
              <a:rPr lang="en-US" altLang="en-US" sz="1600" b="1">
                <a:solidFill>
                  <a:srgbClr val="0D5257"/>
                </a:solidFill>
                <a:latin typeface="Franklin Gothic Book"/>
              </a:rPr>
              <a:t>Member Advocacy Center </a:t>
            </a:r>
            <a:r>
              <a:rPr lang="en-US" altLang="en-US" sz="1600">
                <a:latin typeface="Franklin Gothic Book"/>
              </a:rPr>
              <a:t>can help answer questions or resolve issues such as:</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Understanding how your benefit plan works</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Questions regarding a bill you received from a doctor, lab or hospital</a:t>
            </a:r>
            <a:endParaRPr lang="en-US" altLang="en-US" sz="1600">
              <a:latin typeface="Franklin Gothic Book" panose="020B0503020102020204" pitchFamily="34" charset="0"/>
            </a:endParaRP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Researching a claim that was not paid properly</a:t>
            </a:r>
            <a:endParaRPr lang="en-US" altLang="en-US" sz="1600">
              <a:latin typeface="Franklin Gothic Book" panose="020B0503020102020204" pitchFamily="34" charset="0"/>
            </a:endParaRP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You can reach a </a:t>
            </a:r>
            <a:r>
              <a:rPr lang="en-US" altLang="en-US" sz="1600" b="1">
                <a:solidFill>
                  <a:srgbClr val="0D5257"/>
                </a:solidFill>
                <a:latin typeface="Franklin Gothic Book"/>
              </a:rPr>
              <a:t>Member Advocacy representative</a:t>
            </a:r>
            <a:r>
              <a:rPr lang="en-US" altLang="en-US" sz="1600">
                <a:latin typeface="Franklin Gothic Book"/>
              </a:rPr>
              <a:t> by any of the following:</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Calling: </a:t>
            </a:r>
            <a:r>
              <a:rPr lang="en-US" altLang="en-US" sz="1600" b="1">
                <a:solidFill>
                  <a:srgbClr val="0D5257"/>
                </a:solidFill>
                <a:latin typeface="Franklin Gothic Book"/>
              </a:rPr>
              <a:t>800-563-9929</a:t>
            </a:r>
            <a:r>
              <a:rPr lang="en-US" altLang="en-US" sz="1600">
                <a:latin typeface="Franklin Gothic Book"/>
              </a:rPr>
              <a:t> Monday through Friday,  8:30 am to 5:00 pm EST and 7:30 am to 4:00pm CST</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Visiting: </a:t>
            </a:r>
            <a:r>
              <a:rPr lang="en-US" altLang="en-US" sz="1600" b="1">
                <a:solidFill>
                  <a:srgbClr val="0D5257"/>
                </a:solidFill>
                <a:latin typeface="Franklin Gothic Book"/>
                <a:hlinkClick r:id="rId4">
                  <a:extLst>
                    <a:ext uri="{A12FA001-AC4F-418D-AE19-62706E023703}">
                      <ahyp:hlinkClr xmlns:ahyp="http://schemas.microsoft.com/office/drawing/2018/hyperlinkcolor" val="tx"/>
                    </a:ext>
                  </a:extLst>
                </a:hlinkClick>
              </a:rPr>
              <a:t>www.connerstrong.com</a:t>
            </a:r>
            <a:endParaRPr lang="en-US" altLang="en-US" sz="1600" b="1">
              <a:solidFill>
                <a:srgbClr val="0D5257"/>
              </a:solidFill>
              <a:latin typeface="Franklin Gothic Book"/>
            </a:endParaRP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Emailing: </a:t>
            </a:r>
            <a:r>
              <a:rPr lang="en-US" altLang="en-US" sz="1600" b="1">
                <a:solidFill>
                  <a:srgbClr val="0D5257"/>
                </a:solidFill>
                <a:latin typeface="Franklin Gothic Book"/>
                <a:hlinkClick r:id="rId5">
                  <a:extLst>
                    <a:ext uri="{A12FA001-AC4F-418D-AE19-62706E023703}">
                      <ahyp:hlinkClr xmlns:ahyp="http://schemas.microsoft.com/office/drawing/2018/hyperlinkcolor" val="tx"/>
                    </a:ext>
                  </a:extLst>
                </a:hlinkClick>
              </a:rPr>
              <a:t>cssteam@connerstrong.com</a:t>
            </a:r>
            <a:endParaRPr lang="en-US" altLang="en-US" sz="1600" b="1">
              <a:solidFill>
                <a:srgbClr val="0D5257"/>
              </a:solidFill>
              <a:latin typeface="Franklin Gothic Book"/>
            </a:endParaRP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Faxing: 856-685-2253 </a:t>
            </a:r>
            <a:endParaRPr lang="en-US" altLang="en-US" sz="1600">
              <a:latin typeface="Franklin Gothic Book" panose="020B0503020102020204" pitchFamily="34" charset="0"/>
            </a:endParaRPr>
          </a:p>
          <a:p>
            <a:pPr>
              <a:spcBef>
                <a:spcPts val="0"/>
              </a:spcBef>
              <a:buClr>
                <a:srgbClr val="00664D"/>
              </a:buClr>
            </a:pPr>
            <a:endParaRPr lang="en-US" sz="1600">
              <a:latin typeface="Franklin Gothic Book"/>
              <a:ea typeface="Times New Roman" panose="02020603050405020304" pitchFamily="18" charset="0"/>
            </a:endParaRPr>
          </a:p>
        </p:txBody>
      </p:sp>
      <p:pic>
        <p:nvPicPr>
          <p:cNvPr id="12" name="Picture 11" descr="Person talking on phone in public space">
            <a:extLst>
              <a:ext uri="{FF2B5EF4-FFF2-40B4-BE49-F238E27FC236}">
                <a16:creationId xmlns:a16="http://schemas.microsoft.com/office/drawing/2014/main" id="{238E0BCA-5963-A0C2-6C9D-58911E2F67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86662" y="2379447"/>
            <a:ext cx="4040233" cy="2936201"/>
          </a:xfrm>
          <a:prstGeom prst="rect">
            <a:avLst/>
          </a:prstGeom>
        </p:spPr>
      </p:pic>
    </p:spTree>
    <p:extLst>
      <p:ext uri="{BB962C8B-B14F-4D97-AF65-F5344CB8AC3E}">
        <p14:creationId xmlns:p14="http://schemas.microsoft.com/office/powerpoint/2010/main" val="38646291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A90E2-38A7-E67D-2044-3EBCC6005A31}"/>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0B10830-6AB1-45AC-0033-9E18244F001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17D145A-6C6B-9AB5-899F-FC4BADD7E345}"/>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BenePortal</a:t>
            </a:r>
          </a:p>
        </p:txBody>
      </p:sp>
      <p:pic>
        <p:nvPicPr>
          <p:cNvPr id="7" name="Picture 6" descr="About Devereux - Devereux Advanced Behavioral Health">
            <a:extLst>
              <a:ext uri="{FF2B5EF4-FFF2-40B4-BE49-F238E27FC236}">
                <a16:creationId xmlns:a16="http://schemas.microsoft.com/office/drawing/2014/main" id="{70749B5F-C3DF-AE66-1107-DF088A146E9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6F14B63F-8B33-BE2A-62D9-6F31274E0D7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F4BFA753-FE35-0514-31EE-7D6F30DEE5E8}"/>
              </a:ext>
            </a:extLst>
          </p:cNvPr>
          <p:cNvSpPr txBox="1"/>
          <p:nvPr/>
        </p:nvSpPr>
        <p:spPr>
          <a:xfrm>
            <a:off x="401914" y="1346864"/>
            <a:ext cx="7313336" cy="4355038"/>
          </a:xfrm>
          <a:prstGeom prst="rect">
            <a:avLst/>
          </a:prstGeom>
          <a:noFill/>
        </p:spPr>
        <p:txBody>
          <a:bodyPr wrap="square">
            <a:spAutoFit/>
          </a:bodyPr>
          <a:lstStyle/>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BenePortal is an online portal where you and your dependents can access benefit plan documents, insurance carrier contacts, forms, guides, and links.</a:t>
            </a:r>
            <a:endParaRPr lang="en-US" altLang="en-US" sz="1600">
              <a:latin typeface="Franklin Gothic Book" panose="020B0503020102020204" pitchFamily="34" charset="0"/>
            </a:endParaRP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You can access BenePortal </a:t>
            </a:r>
            <a:r>
              <a:rPr lang="en-US" altLang="en-US" sz="1600" b="1">
                <a:solidFill>
                  <a:srgbClr val="0D5257"/>
                </a:solidFill>
                <a:latin typeface="Franklin Gothic Book"/>
              </a:rPr>
              <a:t>24/7</a:t>
            </a:r>
            <a:r>
              <a:rPr lang="en-US" altLang="en-US" sz="1600">
                <a:latin typeface="Franklin Gothic Book"/>
              </a:rPr>
              <a:t>, at home, or on-the-go! Simply bookmark the site in your web browser and access via </a:t>
            </a:r>
            <a:r>
              <a:rPr lang="en-US" altLang="en-US" sz="1600" b="1">
                <a:solidFill>
                  <a:srgbClr val="0D5257"/>
                </a:solidFill>
                <a:latin typeface="Franklin Gothic Book"/>
              </a:rPr>
              <a:t>your computer or mobile device.</a:t>
            </a:r>
          </a:p>
          <a:p>
            <a:pPr marL="285750" indent="-285750">
              <a:spcBef>
                <a:spcPts val="600"/>
              </a:spcBef>
              <a:spcAft>
                <a:spcPts val="600"/>
              </a:spcAft>
              <a:buClr>
                <a:srgbClr val="117158"/>
              </a:buClr>
              <a:buFont typeface="Wingdings" panose="05000000000000000000" pitchFamily="2" charset="2"/>
              <a:buChar char="§"/>
            </a:pPr>
            <a:r>
              <a:rPr lang="en-US" altLang="en-US" sz="1600" b="1">
                <a:solidFill>
                  <a:srgbClr val="0D5257"/>
                </a:solidFill>
                <a:latin typeface="Franklin Gothic Book"/>
              </a:rPr>
              <a:t>BenePortal Features: </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Secure online access (No login required)</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Direct links to benefit enrollment sites</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Benefits information</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Wellness Resources</a:t>
            </a:r>
          </a:p>
          <a:p>
            <a:pPr marL="742950" lvl="1"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And more!</a:t>
            </a: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To access the BenePortal, visit </a:t>
            </a:r>
            <a:r>
              <a:rPr lang="en-US" alt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mydevereuxbenefits.org </a:t>
            </a:r>
            <a:r>
              <a:rPr lang="en-US" altLang="en-US" sz="1600">
                <a:latin typeface="Franklin Gothic Book"/>
              </a:rPr>
              <a:t>or scan the</a:t>
            </a:r>
            <a:r>
              <a:rPr lang="en-US" altLang="en-US" sz="1600" b="1">
                <a:solidFill>
                  <a:srgbClr val="0D5257"/>
                </a:solidFill>
                <a:latin typeface="Franklin Gothic Book"/>
              </a:rPr>
              <a:t> QR Code</a:t>
            </a:r>
            <a:endParaRPr lang="en-US" altLang="en-US" sz="1600" b="1">
              <a:solidFill>
                <a:srgbClr val="0D5257"/>
              </a:solidFill>
              <a:latin typeface="Franklin Gothic Book" panose="020B0503020102020204" pitchFamily="34" charset="0"/>
            </a:endParaRPr>
          </a:p>
          <a:p>
            <a:pPr>
              <a:spcBef>
                <a:spcPts val="0"/>
              </a:spcBef>
              <a:buClr>
                <a:srgbClr val="00664D"/>
              </a:buClr>
            </a:pPr>
            <a:endParaRPr lang="en-US" sz="1600">
              <a:latin typeface="Franklin Gothic Book"/>
              <a:ea typeface="Times New Roman" panose="02020603050405020304" pitchFamily="18" charset="0"/>
            </a:endParaRPr>
          </a:p>
        </p:txBody>
      </p:sp>
      <p:pic>
        <p:nvPicPr>
          <p:cNvPr id="3" name="Picture 2">
            <a:extLst>
              <a:ext uri="{FF2B5EF4-FFF2-40B4-BE49-F238E27FC236}">
                <a16:creationId xmlns:a16="http://schemas.microsoft.com/office/drawing/2014/main" id="{5D9C2DE8-1877-C5C1-20BD-8E7367F1B2FA}"/>
              </a:ext>
            </a:extLst>
          </p:cNvPr>
          <p:cNvPicPr>
            <a:picLocks noChangeAspect="1"/>
          </p:cNvPicPr>
          <p:nvPr/>
        </p:nvPicPr>
        <p:blipFill>
          <a:blip r:embed="rId4"/>
          <a:stretch>
            <a:fillRect/>
          </a:stretch>
        </p:blipFill>
        <p:spPr>
          <a:xfrm>
            <a:off x="8052944" y="1981116"/>
            <a:ext cx="3107670" cy="3091487"/>
          </a:xfrm>
          <a:prstGeom prst="rect">
            <a:avLst/>
          </a:prstGeom>
        </p:spPr>
      </p:pic>
    </p:spTree>
    <p:extLst>
      <p:ext uri="{BB962C8B-B14F-4D97-AF65-F5344CB8AC3E}">
        <p14:creationId xmlns:p14="http://schemas.microsoft.com/office/powerpoint/2010/main" val="30948373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EA3E3-EC13-525F-90E3-B537D7D0D61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6D8D67D4-47ED-FE05-6EEB-FC3FF8E789C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C9FC281-48CD-E434-BF15-81CDB8B94F44}"/>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Carrier Contacts</a:t>
            </a:r>
          </a:p>
        </p:txBody>
      </p:sp>
      <p:pic>
        <p:nvPicPr>
          <p:cNvPr id="7" name="Picture 6" descr="About Devereux - Devereux Advanced Behavioral Health">
            <a:extLst>
              <a:ext uri="{FF2B5EF4-FFF2-40B4-BE49-F238E27FC236}">
                <a16:creationId xmlns:a16="http://schemas.microsoft.com/office/drawing/2014/main" id="{658C6A81-7DA8-B7C6-7E71-3C22EE9347BF}"/>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3FDAAC4-2C5D-7909-C8EC-72EF109B150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3373D881-654F-EE04-3072-688AA400E604}"/>
              </a:ext>
            </a:extLst>
          </p:cNvPr>
          <p:cNvGraphicFramePr>
            <a:graphicFrameLocks noGrp="1"/>
          </p:cNvGraphicFramePr>
          <p:nvPr>
            <p:extLst>
              <p:ext uri="{D42A27DB-BD31-4B8C-83A1-F6EECF244321}">
                <p14:modId xmlns:p14="http://schemas.microsoft.com/office/powerpoint/2010/main" val="1939313279"/>
              </p:ext>
            </p:extLst>
          </p:nvPr>
        </p:nvGraphicFramePr>
        <p:xfrm>
          <a:off x="585972" y="1033732"/>
          <a:ext cx="11020055" cy="5288598"/>
        </p:xfrm>
        <a:graphic>
          <a:graphicData uri="http://schemas.openxmlformats.org/drawingml/2006/table">
            <a:tbl>
              <a:tblPr/>
              <a:tblGrid>
                <a:gridCol w="3493493">
                  <a:extLst>
                    <a:ext uri="{9D8B030D-6E8A-4147-A177-3AD203B41FA5}">
                      <a16:colId xmlns:a16="http://schemas.microsoft.com/office/drawing/2014/main" val="2893919114"/>
                    </a:ext>
                  </a:extLst>
                </a:gridCol>
                <a:gridCol w="2301548">
                  <a:extLst>
                    <a:ext uri="{9D8B030D-6E8A-4147-A177-3AD203B41FA5}">
                      <a16:colId xmlns:a16="http://schemas.microsoft.com/office/drawing/2014/main" val="1872699861"/>
                    </a:ext>
                  </a:extLst>
                </a:gridCol>
                <a:gridCol w="2080082">
                  <a:extLst>
                    <a:ext uri="{9D8B030D-6E8A-4147-A177-3AD203B41FA5}">
                      <a16:colId xmlns:a16="http://schemas.microsoft.com/office/drawing/2014/main" val="1918273000"/>
                    </a:ext>
                  </a:extLst>
                </a:gridCol>
                <a:gridCol w="3144932">
                  <a:extLst>
                    <a:ext uri="{9D8B030D-6E8A-4147-A177-3AD203B41FA5}">
                      <a16:colId xmlns:a16="http://schemas.microsoft.com/office/drawing/2014/main" val="3375604912"/>
                    </a:ext>
                  </a:extLst>
                </a:gridCol>
              </a:tblGrid>
              <a:tr h="288860">
                <a:tc>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panose="020B0503020102020204" pitchFamily="34" charset="0"/>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endParaRPr lang="en-US" sz="1000" kern="1400">
                        <a:ln>
                          <a:noFill/>
                        </a:ln>
                        <a:solidFill>
                          <a:srgbClr val="EB1D36"/>
                        </a:solidFill>
                        <a:effectLst/>
                        <a:latin typeface="Franklin Gothic Book"/>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501054"/>
                  </a:ext>
                </a:extLst>
              </a:tr>
              <a:tr h="288860">
                <a:tc>
                  <a:txBody>
                    <a:bodyPr/>
                    <a:lstStyle/>
                    <a:p>
                      <a:pPr marR="0" indent="0" algn="l" rtl="0">
                        <a:lnSpc>
                          <a:spcPct val="119000"/>
                        </a:lnSpc>
                        <a:spcBef>
                          <a:spcPts val="0"/>
                        </a:spcBef>
                        <a:spcAft>
                          <a:spcPts val="0"/>
                        </a:spcAft>
                      </a:pPr>
                      <a:r>
                        <a:rPr lang="en-US" sz="1400" b="1" kern="1400" cap="all" dirty="0">
                          <a:ln>
                            <a:noFill/>
                          </a:ln>
                          <a:solidFill>
                            <a:srgbClr val="FFFFFF"/>
                          </a:solidFill>
                          <a:effectLst/>
                          <a:latin typeface="Franklin Gothic Book"/>
                        </a:rPr>
                        <a:t>Benefits / Resources</a:t>
                      </a:r>
                      <a:endParaRPr lang="en-US" sz="1100" b="1" kern="1400" dirty="0">
                        <a:ln>
                          <a:noFill/>
                        </a:ln>
                        <a:solidFill>
                          <a:srgbClr val="EB1D36"/>
                        </a:solidFill>
                        <a:effectLst/>
                        <a:latin typeface="Franklin Gothic Book"/>
                      </a:endParaRPr>
                    </a:p>
                  </a:txBody>
                  <a:tcPr marL="26141" marR="26141"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400" b="1" kern="1400" cap="all" dirty="0">
                          <a:ln>
                            <a:noFill/>
                          </a:ln>
                          <a:solidFill>
                            <a:srgbClr val="FFFFFF"/>
                          </a:solidFill>
                          <a:effectLst/>
                          <a:latin typeface="Franklin Gothic Book"/>
                        </a:rPr>
                        <a:t>Provider Name</a:t>
                      </a:r>
                      <a:endParaRPr lang="en-US" sz="1100" b="1" kern="1400" dirty="0">
                        <a:ln>
                          <a:noFill/>
                        </a:ln>
                        <a:solidFill>
                          <a:srgbClr val="EB1D36"/>
                        </a:solidFill>
                        <a:effectLst/>
                        <a:latin typeface="Franklin Gothic Book"/>
                      </a:endParaRPr>
                    </a:p>
                  </a:txBody>
                  <a:tcPr marL="26141" marR="26141"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400" b="1" kern="1400" cap="all" dirty="0">
                          <a:ln>
                            <a:noFill/>
                          </a:ln>
                          <a:solidFill>
                            <a:srgbClr val="FFFFFF"/>
                          </a:solidFill>
                          <a:effectLst/>
                          <a:latin typeface="Franklin Gothic Book"/>
                        </a:rPr>
                        <a:t>Phone Number</a:t>
                      </a:r>
                      <a:endParaRPr lang="en-US" sz="1100" b="1" kern="1400" dirty="0">
                        <a:ln>
                          <a:noFill/>
                        </a:ln>
                        <a:solidFill>
                          <a:srgbClr val="EB1D36"/>
                        </a:solidFill>
                        <a:effectLst/>
                        <a:latin typeface="Franklin Gothic Book"/>
                      </a:endParaRPr>
                    </a:p>
                  </a:txBody>
                  <a:tcPr marL="26141" marR="26141"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400" b="1" kern="1400" cap="all" dirty="0">
                          <a:ln>
                            <a:noFill/>
                          </a:ln>
                          <a:solidFill>
                            <a:srgbClr val="FFFFFF"/>
                          </a:solidFill>
                          <a:effectLst/>
                          <a:latin typeface="Franklin Gothic Book"/>
                        </a:rPr>
                        <a:t>Contact Information</a:t>
                      </a:r>
                      <a:endParaRPr lang="en-US" sz="1100" b="1" kern="1400" dirty="0">
                        <a:ln>
                          <a:noFill/>
                        </a:ln>
                        <a:solidFill>
                          <a:srgbClr val="EB1D36"/>
                        </a:solidFill>
                        <a:effectLst/>
                        <a:latin typeface="Franklin Gothic Book"/>
                      </a:endParaRPr>
                    </a:p>
                  </a:txBody>
                  <a:tcPr marL="26141" marR="26141"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4111165112"/>
                  </a:ext>
                </a:extLst>
              </a:tr>
              <a:tr h="439958">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Medical/Vision</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Independence Blue Cross (IBX)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1.800.ASK.BLUE</a:t>
                      </a:r>
                    </a:p>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(800-275-2583)</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www.ibx.com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63095495"/>
                  </a:ext>
                </a:extLst>
              </a:tr>
              <a:tr h="372722">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Prescription drug</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Independence Blue Cross (IBX)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888.678.7012 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www.ibx.com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94113654"/>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Telemedicine</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Teladoc</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800.835.2632</a:t>
                      </a: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www.Teladochealth.com</a:t>
                      </a: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04929914"/>
                  </a:ext>
                </a:extLst>
              </a:tr>
              <a:tr h="257253">
                <a:tc>
                  <a:txBody>
                    <a:bodyPr/>
                    <a:lstStyle/>
                    <a:p>
                      <a:pPr marR="0" indent="0" algn="l" rtl="0">
                        <a:lnSpc>
                          <a:spcPct val="90000"/>
                        </a:lnSpc>
                        <a:spcBef>
                          <a:spcPts val="0"/>
                        </a:spcBef>
                        <a:spcAft>
                          <a:spcPts val="0"/>
                        </a:spcAft>
                      </a:pPr>
                      <a:r>
                        <a:rPr lang="en-US" sz="1200" b="1" kern="1400" dirty="0">
                          <a:ln>
                            <a:noFill/>
                          </a:ln>
                          <a:solidFill>
                            <a:schemeClr val="tx1"/>
                          </a:solidFill>
                          <a:effectLst/>
                          <a:latin typeface="Franklin Gothic Book"/>
                        </a:rPr>
                        <a:t>VOLUNTARY VISION</a:t>
                      </a: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Cigna serviced by EyeMed</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800.353.2653</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www.mycigna.com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96268912"/>
                  </a:ext>
                </a:extLst>
              </a:tr>
              <a:tr h="400640">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Dental</a:t>
                      </a:r>
                      <a:r>
                        <a:rPr lang="en-US" sz="1200" b="1" kern="1400" cap="all" baseline="0" dirty="0">
                          <a:ln>
                            <a:noFill/>
                          </a:ln>
                          <a:solidFill>
                            <a:srgbClr val="000000"/>
                          </a:solidFill>
                          <a:effectLst/>
                          <a:latin typeface="Franklin Gothic Book"/>
                        </a:rPr>
                        <a:t>, Dental Special Healthcare Needs Program</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Cigna</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800.564.7642 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www.mycigna.com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70691281"/>
                  </a:ext>
                </a:extLst>
              </a:tr>
              <a:tr h="294696">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Health Savings Account (HSA)</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Optum Bank</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866.234.8913</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www.optumbank.com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88639646"/>
                  </a:ext>
                </a:extLst>
              </a:tr>
              <a:tr h="400640">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Flexible Spending (FSA)/Dependent Care SPENDING (DCARE) Accounts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Employee Benefits Corporation</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800.346.2126 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www.ebcflex.com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6669199"/>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Life, LTD</a:t>
                      </a:r>
                      <a:r>
                        <a:rPr lang="en-US" sz="1200" b="1" kern="1400" cap="all" baseline="0" dirty="0">
                          <a:ln>
                            <a:noFill/>
                          </a:ln>
                          <a:solidFill>
                            <a:srgbClr val="000000"/>
                          </a:solidFill>
                          <a:effectLst/>
                          <a:latin typeface="Franklin Gothic Book"/>
                        </a:rPr>
                        <a:t> and Voluntary Benefits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New York Life</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800.238.2125</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www.mynylgbs.com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05548232"/>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Retirement Benefits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TIAA</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800.842.2252</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www.tiaa.org/devereux</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9608979"/>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Pet Benefits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lvl="0" indent="0" algn="ctr">
                        <a:lnSpc>
                          <a:spcPct val="90000"/>
                        </a:lnSpc>
                        <a:spcBef>
                          <a:spcPts val="0"/>
                        </a:spcBef>
                        <a:spcAft>
                          <a:spcPts val="0"/>
                        </a:spcAft>
                        <a:buNone/>
                      </a:pPr>
                      <a:r>
                        <a:rPr lang="en-US" sz="1200" kern="1400">
                          <a:ln>
                            <a:noFill/>
                          </a:ln>
                          <a:solidFill>
                            <a:srgbClr val="000000"/>
                          </a:solidFill>
                          <a:effectLst/>
                          <a:latin typeface="Franklin Gothic Book"/>
                        </a:rPr>
                        <a:t>Wishbone Pet Insurance</a:t>
                      </a:r>
                      <a:endParaRPr lang="en-US"/>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800.857.5708</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www.wishbone.pet</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81979271"/>
                  </a:ext>
                </a:extLst>
              </a:tr>
              <a:tr h="400640">
                <a:tc>
                  <a:txBody>
                    <a:bodyPr/>
                    <a:lstStyle/>
                    <a:p>
                      <a:pPr marR="0" indent="0" algn="l" rtl="0">
                        <a:lnSpc>
                          <a:spcPct val="90000"/>
                        </a:lnSpc>
                        <a:spcBef>
                          <a:spcPts val="0"/>
                        </a:spcBef>
                        <a:spcAft>
                          <a:spcPts val="0"/>
                        </a:spcAft>
                      </a:pPr>
                      <a:r>
                        <a:rPr lang="en-US" sz="1200" b="1" kern="1400" dirty="0">
                          <a:ln>
                            <a:noFill/>
                          </a:ln>
                          <a:solidFill>
                            <a:schemeClr val="tx1"/>
                          </a:solidFill>
                          <a:effectLst/>
                          <a:latin typeface="Franklin Gothic Book"/>
                        </a:rPr>
                        <a:t>LEGAL ASSISTANCE/ID THEFT</a:t>
                      </a: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LegalShield &amp; </a:t>
                      </a:r>
                      <a:r>
                        <a:rPr lang="en-US" sz="1200" kern="1400" dirty="0" err="1">
                          <a:ln>
                            <a:noFill/>
                          </a:ln>
                          <a:solidFill>
                            <a:schemeClr val="tx1"/>
                          </a:solidFill>
                          <a:effectLst/>
                          <a:latin typeface="Franklin Gothic Book"/>
                        </a:rPr>
                        <a:t>IDShield</a:t>
                      </a:r>
                      <a:endParaRPr lang="en-US" sz="1200" kern="1400" dirty="0">
                        <a:ln>
                          <a:noFill/>
                        </a:ln>
                        <a:solidFill>
                          <a:schemeClr val="tx1"/>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LegalShield: 800.654.7757</a:t>
                      </a:r>
                    </a:p>
                    <a:p>
                      <a:pPr marR="0" indent="0" algn="ctr" rtl="0">
                        <a:lnSpc>
                          <a:spcPct val="90000"/>
                        </a:lnSpc>
                        <a:spcBef>
                          <a:spcPts val="0"/>
                        </a:spcBef>
                        <a:spcAft>
                          <a:spcPts val="0"/>
                        </a:spcAft>
                      </a:pPr>
                      <a:r>
                        <a:rPr lang="en-US" sz="1200" kern="1400" dirty="0" err="1">
                          <a:ln>
                            <a:noFill/>
                          </a:ln>
                          <a:solidFill>
                            <a:schemeClr val="tx1"/>
                          </a:solidFill>
                          <a:effectLst/>
                          <a:latin typeface="Franklin Gothic Book"/>
                        </a:rPr>
                        <a:t>IDShield</a:t>
                      </a:r>
                      <a:r>
                        <a:rPr lang="en-US" sz="1200" kern="1400" dirty="0">
                          <a:ln>
                            <a:noFill/>
                          </a:ln>
                          <a:solidFill>
                            <a:schemeClr val="tx1"/>
                          </a:solidFill>
                          <a:effectLst/>
                          <a:latin typeface="Franklin Gothic Book"/>
                        </a:rPr>
                        <a:t>: 888.494.8519</a:t>
                      </a: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https://login.legalshield.com</a:t>
                      </a: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3672587"/>
                  </a:ext>
                </a:extLst>
              </a:tr>
              <a:tr h="372722">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Employee Assistance </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75000"/>
                      </a:schemeClr>
                    </a:solidFill>
                  </a:tcPr>
                </a:tc>
                <a:tc>
                  <a:txBody>
                    <a:bodyPr/>
                    <a:lstStyle/>
                    <a:p>
                      <a:pPr marR="0" indent="0" algn="ctr" rtl="0">
                        <a:lnSpc>
                          <a:spcPct val="90000"/>
                        </a:lnSpc>
                        <a:spcBef>
                          <a:spcPts val="0"/>
                        </a:spcBef>
                        <a:spcAft>
                          <a:spcPts val="0"/>
                        </a:spcAft>
                      </a:pPr>
                      <a:r>
                        <a:rPr lang="en-US" sz="1200" kern="1400" dirty="0" err="1">
                          <a:ln>
                            <a:noFill/>
                          </a:ln>
                          <a:solidFill>
                            <a:srgbClr val="000000"/>
                          </a:solidFill>
                          <a:effectLst/>
                          <a:latin typeface="Franklin Gothic Book"/>
                        </a:rPr>
                        <a:t>AllOne</a:t>
                      </a:r>
                      <a:r>
                        <a:rPr lang="en-US" sz="1200" kern="1400" dirty="0">
                          <a:ln>
                            <a:noFill/>
                          </a:ln>
                          <a:solidFill>
                            <a:srgbClr val="000000"/>
                          </a:solidFill>
                          <a:effectLst/>
                          <a:latin typeface="Franklin Gothic Book"/>
                        </a:rPr>
                        <a:t> Health</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7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800.451.1834</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7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www.allonehealth.com/portal</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862681882"/>
                  </a:ext>
                </a:extLst>
              </a:tr>
              <a:tr h="354086">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Benefits Member Advocacy Center</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CSB Benefits MAC</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800.563.9929</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a:ln>
                            <a:noFill/>
                          </a:ln>
                          <a:solidFill>
                            <a:srgbClr val="000000"/>
                          </a:solidFill>
                          <a:effectLst/>
                          <a:latin typeface="Franklin Gothic Book"/>
                        </a:rPr>
                        <a:t>www.connerstrong.com/memberadvocacy</a:t>
                      </a:r>
                      <a:endParaRPr lang="en-US" sz="1200" kern="140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73717484"/>
                  </a:ext>
                </a:extLst>
              </a:tr>
            </a:tbl>
          </a:graphicData>
        </a:graphic>
      </p:graphicFrame>
    </p:spTree>
    <p:extLst>
      <p:ext uri="{BB962C8B-B14F-4D97-AF65-F5344CB8AC3E}">
        <p14:creationId xmlns:p14="http://schemas.microsoft.com/office/powerpoint/2010/main" val="9553586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91005-004C-3424-12F1-7CEB8CCB1A34}"/>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1A197DA-3CC1-91D6-894A-A740AF0DE15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6B70D10-4E9B-19D7-08C9-9E60237F31BC}"/>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Open Enrollment – Reports &amp; Requirements </a:t>
            </a:r>
          </a:p>
        </p:txBody>
      </p:sp>
      <p:pic>
        <p:nvPicPr>
          <p:cNvPr id="7" name="Picture 6" descr="About Devereux - Devereux Advanced Behavioral Health">
            <a:extLst>
              <a:ext uri="{FF2B5EF4-FFF2-40B4-BE49-F238E27FC236}">
                <a16:creationId xmlns:a16="http://schemas.microsoft.com/office/drawing/2014/main" id="{2F24C097-D57C-73AE-D32B-1637BA2631B1}"/>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69C5C8A3-467D-D96E-4B78-01C936BB0E6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C27A66E2-3185-E5D4-12A7-E670E285C2ED}"/>
              </a:ext>
            </a:extLst>
          </p:cNvPr>
          <p:cNvSpPr txBox="1"/>
          <p:nvPr/>
        </p:nvSpPr>
        <p:spPr>
          <a:xfrm>
            <a:off x="401914" y="1346864"/>
            <a:ext cx="11569216" cy="4601260"/>
          </a:xfrm>
          <a:prstGeom prst="rect">
            <a:avLst/>
          </a:prstGeom>
          <a:noFill/>
        </p:spPr>
        <p:txBody>
          <a:bodyPr wrap="square">
            <a:spAutoFit/>
          </a:bodyPr>
          <a:lstStyle/>
          <a:p>
            <a:pPr marL="285750" indent="-285750">
              <a:spcBef>
                <a:spcPts val="600"/>
              </a:spcBef>
              <a:spcAft>
                <a:spcPts val="600"/>
              </a:spcAft>
              <a:buClr>
                <a:srgbClr val="0D5257"/>
              </a:buClr>
              <a:buFont typeface="Wingdings" panose="05000000000000000000" pitchFamily="2" charset="2"/>
              <a:buChar char="§"/>
            </a:pPr>
            <a:r>
              <a:rPr lang="en-US" sz="1600" b="1">
                <a:solidFill>
                  <a:srgbClr val="0D5257"/>
                </a:solidFill>
                <a:latin typeface="Franklin Gothic Book" panose="020B0503020102020204" pitchFamily="34" charset="0"/>
              </a:rPr>
              <a:t>Splash BI reports</a:t>
            </a:r>
            <a:r>
              <a:rPr lang="en-US" sz="1600">
                <a:solidFill>
                  <a:srgbClr val="0D5257"/>
                </a:solidFill>
                <a:latin typeface="Franklin Gothic Book" panose="020B0503020102020204" pitchFamily="34" charset="0"/>
              </a:rPr>
              <a: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panose="020B0503020102020204" pitchFamily="34" charset="0"/>
              </a:rPr>
              <a:t>DEV Benefits Enrollment Results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panose="020B0503020102020204" pitchFamily="34" charset="0"/>
              </a:rPr>
              <a:t>As of Date should be 01/01/2027</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panose="020B0503020102020204" pitchFamily="34" charset="0"/>
              </a:rPr>
              <a:t>Dev Dependents Report</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panose="020B0503020102020204" pitchFamily="34" charset="0"/>
              </a:rPr>
              <a:t>As of Date should be 01/01/2027</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panose="020B0503020102020204" pitchFamily="34" charset="0"/>
              </a:rPr>
              <a:t>Confirmation statements do not need to be collected and scanned to PO. </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panose="020B0503020102020204" pitchFamily="34" charset="0"/>
              </a:rPr>
              <a:t>Employees should still print a confirmation statement for their records. Please be aware that since we are not collecting signed statements, that what is contained in Oracle is what the employee has elected and no changes will be made unless it is still Open Enrollment.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panose="020B0503020102020204" pitchFamily="34" charset="0"/>
              </a:rPr>
              <a:t>Health Savings Account Salary Reduction Agreements will be required for catch-up or front-load only.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panose="020B0503020102020204" pitchFamily="34" charset="0"/>
              </a:rPr>
              <a:t>Supporting documentation such as marriage certificates, birth certificates, Social Security Cards, etc. are still required and must be returned to Corporate PO by 11/08/2027 to</a:t>
            </a:r>
            <a:r>
              <a:rPr lang="en-US" sz="1600" b="1">
                <a:latin typeface="Franklin Gothic Book" panose="020B0503020102020204" pitchFamily="34" charset="0"/>
              </a:rPr>
              <a:t> </a:t>
            </a:r>
            <a:r>
              <a:rPr lang="en-US" sz="1600" b="1" u="sng">
                <a:solidFill>
                  <a:srgbClr val="0D5257"/>
                </a:solidFill>
                <a:latin typeface="Franklin Gothic Book" panose="020B0503020102020204" pitchFamily="34" charset="0"/>
                <a:hlinkClick r:id="rId3">
                  <a:extLst>
                    <a:ext uri="{A12FA001-AC4F-418D-AE19-62706E023703}">
                      <ahyp:hlinkClr xmlns:ahyp="http://schemas.microsoft.com/office/drawing/2018/hyperlinkcolor" val="tx"/>
                    </a:ext>
                  </a:extLst>
                </a:hlinkClick>
              </a:rPr>
              <a:t>benefits@devereux.org</a:t>
            </a:r>
            <a:r>
              <a:rPr lang="en-US" sz="1600" b="1">
                <a:solidFill>
                  <a:srgbClr val="0D5257"/>
                </a:solidFill>
                <a:latin typeface="Franklin Gothic Book" panose="020B0503020102020204" pitchFamily="34" charset="0"/>
              </a:rPr>
              <a:t>.</a:t>
            </a: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39131774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1AAF0-C34E-EA00-80A7-33027666A4C3}"/>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60BD279-A39E-0AA3-5446-038B11389AD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74C3DD7-F730-6ECC-0846-F5D061E6D0F0}"/>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Questions?</a:t>
            </a:r>
          </a:p>
        </p:txBody>
      </p:sp>
      <p:pic>
        <p:nvPicPr>
          <p:cNvPr id="7" name="Picture 6" descr="About Devereux - Devereux Advanced Behavioral Health">
            <a:extLst>
              <a:ext uri="{FF2B5EF4-FFF2-40B4-BE49-F238E27FC236}">
                <a16:creationId xmlns:a16="http://schemas.microsoft.com/office/drawing/2014/main" id="{F860E7BF-9A12-38C0-ED15-1C8B505EBB89}"/>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3903C0AD-3F2E-D359-E829-9EC7C73CDF8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5EBCA051-ABB9-F642-F530-B3F695AC391B}"/>
              </a:ext>
            </a:extLst>
          </p:cNvPr>
          <p:cNvSpPr txBox="1"/>
          <p:nvPr/>
        </p:nvSpPr>
        <p:spPr>
          <a:xfrm>
            <a:off x="311390" y="2551837"/>
            <a:ext cx="11569216" cy="1754326"/>
          </a:xfrm>
          <a:prstGeom prst="rect">
            <a:avLst/>
          </a:prstGeom>
          <a:noFill/>
        </p:spPr>
        <p:txBody>
          <a:bodyPr wrap="square">
            <a:spAutoFit/>
          </a:bodyPr>
          <a:lstStyle/>
          <a:p>
            <a:pPr algn="ctr">
              <a:spcBef>
                <a:spcPts val="0"/>
              </a:spcBef>
              <a:buClr>
                <a:srgbClr val="00664D"/>
              </a:buClr>
            </a:pPr>
            <a:r>
              <a:rPr lang="en-US" sz="3600" b="1">
                <a:solidFill>
                  <a:srgbClr val="0D5257"/>
                </a:solidFill>
                <a:latin typeface="Franklin Gothic Medium Cond" panose="020B0606030402020204" pitchFamily="34" charset="0"/>
                <a:ea typeface="Times New Roman" panose="02020603050405020304" pitchFamily="18" charset="0"/>
              </a:rPr>
              <a:t>Contact People Operations </a:t>
            </a:r>
          </a:p>
          <a:p>
            <a:pPr algn="ctr">
              <a:spcBef>
                <a:spcPts val="0"/>
              </a:spcBef>
              <a:buClr>
                <a:srgbClr val="00664D"/>
              </a:buClr>
            </a:pPr>
            <a:r>
              <a:rPr lang="en-US" sz="3600" b="1">
                <a:solidFill>
                  <a:srgbClr val="0D5257"/>
                </a:solidFill>
                <a:latin typeface="Franklin Gothic Medium Cond" panose="020B0606030402020204" pitchFamily="34" charset="0"/>
                <a:ea typeface="Times New Roman" panose="02020603050405020304" pitchFamily="18" charset="0"/>
              </a:rPr>
              <a:t>-- OR --</a:t>
            </a:r>
          </a:p>
          <a:p>
            <a:pPr algn="ctr">
              <a:spcBef>
                <a:spcPts val="0"/>
              </a:spcBef>
              <a:buClr>
                <a:srgbClr val="00664D"/>
              </a:buClr>
            </a:pPr>
            <a:r>
              <a:rPr lang="en-US" sz="3600" b="1">
                <a:solidFill>
                  <a:srgbClr val="0D5257"/>
                </a:solidFill>
                <a:latin typeface="Franklin Gothic Medium Cond" panose="020B0606030402020204" pitchFamily="34" charset="0"/>
                <a:ea typeface="Times New Roman" panose="02020603050405020304" pitchFamily="18" charset="0"/>
              </a:rPr>
              <a:t>Visit the BenePortal at </a:t>
            </a:r>
            <a:r>
              <a:rPr lang="en-US" sz="3600" b="1">
                <a:solidFill>
                  <a:srgbClr val="0D5257"/>
                </a:solidFill>
                <a:latin typeface="Franklin Gothic Medium Cond" panose="020B0606030402020204" pitchFamily="34" charset="0"/>
                <a:ea typeface="Times New Roman" panose="02020603050405020304" pitchFamily="18" charset="0"/>
                <a:hlinkClick r:id="rId3">
                  <a:extLst>
                    <a:ext uri="{A12FA001-AC4F-418D-AE19-62706E023703}">
                      <ahyp:hlinkClr xmlns:ahyp="http://schemas.microsoft.com/office/drawing/2018/hyperlinkcolor" val="tx"/>
                    </a:ext>
                  </a:extLst>
                </a:hlinkClick>
              </a:rPr>
              <a:t>mydevereuxbenefits.org </a:t>
            </a:r>
            <a:r>
              <a:rPr lang="en-US" sz="3600" b="1">
                <a:solidFill>
                  <a:srgbClr val="0D5257"/>
                </a:solidFill>
                <a:latin typeface="Franklin Gothic Medium Cond" panose="020B0606030402020204" pitchFamily="34" charset="0"/>
                <a:ea typeface="Times New Roman" panose="02020603050405020304" pitchFamily="18" charset="0"/>
              </a:rPr>
              <a:t>for more information </a:t>
            </a:r>
            <a:endParaRPr lang="en-US" sz="1200" b="1">
              <a:solidFill>
                <a:srgbClr val="0D5257"/>
              </a:solidFill>
              <a:latin typeface="Franklin Gothic Medium Cond" panose="020B0606030402020204" pitchFamily="34" charset="0"/>
              <a:ea typeface="Times New Roman" panose="02020603050405020304" pitchFamily="18" charset="0"/>
            </a:endParaRPr>
          </a:p>
        </p:txBody>
      </p:sp>
    </p:spTree>
    <p:extLst>
      <p:ext uri="{BB962C8B-B14F-4D97-AF65-F5344CB8AC3E}">
        <p14:creationId xmlns:p14="http://schemas.microsoft.com/office/powerpoint/2010/main" val="29216009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A3597-F8B9-5C22-F928-6C7A1A1B6AA1}"/>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3C4AEE7A-B85A-6BD8-E5D6-860D3624AF8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8B04739-E695-7328-7FE6-AB699CD30424}"/>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Disclaimer </a:t>
            </a:r>
          </a:p>
        </p:txBody>
      </p:sp>
      <p:pic>
        <p:nvPicPr>
          <p:cNvPr id="7" name="Picture 6" descr="About Devereux - Devereux Advanced Behavioral Health">
            <a:extLst>
              <a:ext uri="{FF2B5EF4-FFF2-40B4-BE49-F238E27FC236}">
                <a16:creationId xmlns:a16="http://schemas.microsoft.com/office/drawing/2014/main" id="{DC760D55-4726-7910-8387-B98F21CC175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DFF1F1D4-8C35-BEC2-40F3-8CA8E91328D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BCA869ED-6165-6A49-5D2C-4A2D350424D6}"/>
              </a:ext>
            </a:extLst>
          </p:cNvPr>
          <p:cNvPicPr>
            <a:picLocks noChangeAspect="1"/>
          </p:cNvPicPr>
          <p:nvPr/>
        </p:nvPicPr>
        <p:blipFill>
          <a:blip r:embed="rId3"/>
          <a:stretch>
            <a:fillRect/>
          </a:stretch>
        </p:blipFill>
        <p:spPr>
          <a:xfrm>
            <a:off x="1547568" y="1374773"/>
            <a:ext cx="9096864" cy="4686954"/>
          </a:xfrm>
          <a:prstGeom prst="rect">
            <a:avLst/>
          </a:prstGeom>
        </p:spPr>
      </p:pic>
    </p:spTree>
    <p:extLst>
      <p:ext uri="{BB962C8B-B14F-4D97-AF65-F5344CB8AC3E}">
        <p14:creationId xmlns:p14="http://schemas.microsoft.com/office/powerpoint/2010/main" val="10338867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D5257"/>
        </a:solidFill>
        <a:effectLst/>
      </p:bgPr>
    </p:bg>
    <p:spTree>
      <p:nvGrpSpPr>
        <p:cNvPr id="1" name="">
          <a:extLst>
            <a:ext uri="{FF2B5EF4-FFF2-40B4-BE49-F238E27FC236}">
              <a16:creationId xmlns:a16="http://schemas.microsoft.com/office/drawing/2014/main" id="{6698A1C2-F001-61CE-6469-62D21533AAF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17F3B1-5B3A-76C9-19AC-2898A4F53A61}"/>
              </a:ext>
            </a:extLst>
          </p:cNvPr>
          <p:cNvSpPr>
            <a:spLocks noGrp="1"/>
          </p:cNvSpPr>
          <p:nvPr>
            <p:ph type="sldNum" sz="quarter" idx="12"/>
          </p:nvPr>
        </p:nvSpPr>
        <p:spPr/>
        <p:txBody>
          <a:bodyPr/>
          <a:lstStyle/>
          <a:p>
            <a:pPr>
              <a:defRPr/>
            </a:pPr>
            <a:fld id="{A8ED3990-91CA-4DF6-AB8F-04A12CAA94DC}" type="slidenum">
              <a:rPr lang="en-US">
                <a:solidFill>
                  <a:prstClr val="black">
                    <a:tint val="75000"/>
                  </a:prstClr>
                </a:solidFill>
                <a:latin typeface="Calibri" panose="020F0502020204030204"/>
              </a:rPr>
              <a:pPr>
                <a:defRPr/>
              </a:pPr>
              <a:t>58</a:t>
            </a:fld>
            <a:endParaRPr lang="en-US">
              <a:solidFill>
                <a:prstClr val="black">
                  <a:tint val="75000"/>
                </a:prstClr>
              </a:solidFill>
              <a:latin typeface="Calibri" panose="020F0502020204030204"/>
            </a:endParaRPr>
          </a:p>
        </p:txBody>
      </p:sp>
      <p:pic>
        <p:nvPicPr>
          <p:cNvPr id="8" name="Picture 7">
            <a:extLst>
              <a:ext uri="{FF2B5EF4-FFF2-40B4-BE49-F238E27FC236}">
                <a16:creationId xmlns:a16="http://schemas.microsoft.com/office/drawing/2014/main" id="{FA999817-BD0A-77A3-F16B-40F87A8FCB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667985" y="2088903"/>
            <a:ext cx="6856030" cy="2680194"/>
          </a:xfrm>
          <a:prstGeom prst="rect">
            <a:avLst/>
          </a:prstGeom>
        </p:spPr>
      </p:pic>
    </p:spTree>
    <p:extLst>
      <p:ext uri="{BB962C8B-B14F-4D97-AF65-F5344CB8AC3E}">
        <p14:creationId xmlns:p14="http://schemas.microsoft.com/office/powerpoint/2010/main" val="588711506"/>
      </p:ext>
    </p:extLst>
  </p:cSld>
  <p:clrMapOvr>
    <a:masterClrMapping/>
  </p:clrMapOvr>
  <mc:AlternateContent xmlns:mc="http://schemas.openxmlformats.org/markup-compatibility/2006" xmlns:p14="http://schemas.microsoft.com/office/powerpoint/2010/main">
    <mc:Choice Requires="p14">
      <p:transition spd="slow" p14:dur="3500" advClick="0" advTm="5000">
        <p14:reveal/>
      </p:transition>
    </mc:Choice>
    <mc:Fallback xmlns="">
      <p:transition spd="slow" advClick="0" advTm="5000">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eb377dd-d111-479c-aad4-16202fbd2d50}" enabled="0" method="" siteId="{feb377dd-d111-479c-aad4-16202fbd2d50}" removed="1"/>
</clbl:labelList>
</file>

<file path=docProps/app.xml><?xml version="1.0" encoding="utf-8"?>
<Properties xmlns="http://schemas.openxmlformats.org/officeDocument/2006/extended-properties" xmlns:vt="http://schemas.openxmlformats.org/officeDocument/2006/docPropsVTypes">
  <TotalTime>0</TotalTime>
  <Words>8070</Words>
  <Application>Microsoft Office PowerPoint</Application>
  <PresentationFormat>Widescreen</PresentationFormat>
  <Paragraphs>1068</Paragraphs>
  <Slides>58</Slides>
  <Notes>7</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58</vt:i4>
      </vt:variant>
    </vt:vector>
  </HeadingPairs>
  <TitlesOfParts>
    <vt:vector size="70" baseType="lpstr">
      <vt:lpstr>Aptos</vt:lpstr>
      <vt:lpstr>Aptos Display</vt:lpstr>
      <vt:lpstr>Arial</vt:lpstr>
      <vt:lpstr>Calibri</vt:lpstr>
      <vt:lpstr>Calibri Light</vt:lpstr>
      <vt:lpstr>Courier New</vt:lpstr>
      <vt:lpstr>Franklin Gothic Book</vt:lpstr>
      <vt:lpstr>Franklin Gothic Demi Cond</vt:lpstr>
      <vt:lpstr>Franklin Gothic Medium Cond</vt:lpstr>
      <vt:lpstr>Wingdings</vt:lpstr>
      <vt:lpstr>1_Office Theme</vt:lpstr>
      <vt:lpstr>office theme</vt:lpstr>
      <vt:lpstr>Welcome to 2027 Open Enrollment!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Catherine Mastronardi</dc:creator>
  <cp:lastModifiedBy>Catherine Mastronardi</cp:lastModifiedBy>
  <cp:revision>12</cp:revision>
  <dcterms:created xsi:type="dcterms:W3CDTF">2026-09-04T14:48:03Z</dcterms:created>
  <dcterms:modified xsi:type="dcterms:W3CDTF">2026-10-02T12:47:33Z</dcterms:modified>
</cp:coreProperties>
</file>