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4265" r:id="rId3"/>
    <p:sldId id="9544" r:id="rId4"/>
    <p:sldId id="9548" r:id="rId5"/>
    <p:sldId id="264" r:id="rId6"/>
  </p:sldIdLst>
  <p:sldSz cx="18288000" cy="10287000"/>
  <p:notesSz cx="6858000" cy="9144000"/>
  <p:embeddedFontLst>
    <p:embeddedFont>
      <p:font typeface="PT Sans" panose="020B0604020202020204" charset="0"/>
      <p:regular r:id="rId7"/>
      <p:bold r:id="rId8"/>
      <p:italic r:id="rId9"/>
      <p:boldItalic r:id="rId10"/>
    </p:embeddedFont>
    <p:embeddedFont>
      <p:font typeface="Calibri" panose="020F0502020204030204" pitchFamily="34" charset="0"/>
      <p:regular r:id="rId11"/>
      <p:bold r:id="rId12"/>
      <p:italic r:id="rId13"/>
      <p:boldItalic r:id="rId14"/>
    </p:embeddedFont>
    <p:embeddedFont>
      <p:font typeface="Source Serif Pro" panose="020B0604020202020204" charset="0"/>
      <p:regular r:id="rId15"/>
      <p:bold r:id="rId16"/>
      <p:italic r:id="rId17"/>
      <p:boldItalic r:id="rId18"/>
    </p:embeddedFont>
    <p:embeddedFont>
      <p:font typeface="Arimo"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70AD"/>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5" d="100"/>
          <a:sy n="55" d="100"/>
        </p:scale>
        <p:origin x="658"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23" Type="http://schemas.openxmlformats.org/officeDocument/2006/relationships/tableStyles" Target="tableStyles.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jpg"/><Relationship Id="rId26" Type="http://schemas.openxmlformats.org/officeDocument/2006/relationships/image" Target="../media/image29.png"/><Relationship Id="rId3" Type="http://schemas.openxmlformats.org/officeDocument/2006/relationships/image" Target="../media/image8.svg"/><Relationship Id="rId21" Type="http://schemas.openxmlformats.org/officeDocument/2006/relationships/image" Target="../media/image24.jp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jpg"/><Relationship Id="rId2" Type="http://schemas.openxmlformats.org/officeDocument/2006/relationships/image" Target="../media/image6.png"/><Relationship Id="rId16" Type="http://schemas.openxmlformats.org/officeDocument/2006/relationships/image" Target="../media/image19.jp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jpg"/><Relationship Id="rId28" Type="http://schemas.openxmlformats.org/officeDocument/2006/relationships/image" Target="../media/image31.jpe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jpg"/></Relationships>
</file>

<file path=ppt/slides/_rels/slide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6.png"/><Relationship Id="rId3" Type="http://schemas.openxmlformats.org/officeDocument/2006/relationships/image" Target="../media/image35.svg"/><Relationship Id="rId7" Type="http://schemas.openxmlformats.org/officeDocument/2006/relationships/image" Target="../media/image39.svg"/><Relationship Id="rId12"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43.svg"/><Relationship Id="rId5" Type="http://schemas.openxmlformats.org/officeDocument/2006/relationships/image" Target="../media/image37.svg"/><Relationship Id="rId10" Type="http://schemas.openxmlformats.org/officeDocument/2006/relationships/image" Target="../media/image36.png"/><Relationship Id="rId4" Type="http://schemas.openxmlformats.org/officeDocument/2006/relationships/image" Target="../media/image33.png"/><Relationship Id="rId9" Type="http://schemas.openxmlformats.org/officeDocument/2006/relationships/image" Target="../media/image41.svg"/><Relationship Id="rId14"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5.png"/><Relationship Id="rId3" Type="http://schemas.openxmlformats.org/officeDocument/2006/relationships/image" Target="../media/image39.png"/><Relationship Id="rId7" Type="http://schemas.openxmlformats.org/officeDocument/2006/relationships/image" Target="../media/image50.svg"/><Relationship Id="rId12" Type="http://schemas.openxmlformats.org/officeDocument/2006/relationships/image" Target="../media/image44.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54.svg"/><Relationship Id="rId5" Type="http://schemas.openxmlformats.org/officeDocument/2006/relationships/image" Target="../media/image48.svg"/><Relationship Id="rId15" Type="http://schemas.openxmlformats.org/officeDocument/2006/relationships/image" Target="../media/image47.png"/><Relationship Id="rId10" Type="http://schemas.openxmlformats.org/officeDocument/2006/relationships/image" Target="../media/image43.png"/><Relationship Id="rId4" Type="http://schemas.openxmlformats.org/officeDocument/2006/relationships/image" Target="../media/image40.png"/><Relationship Id="rId9" Type="http://schemas.openxmlformats.org/officeDocument/2006/relationships/image" Target="../media/image52.svg"/><Relationship Id="rId1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43998" y="0"/>
            <a:ext cx="9144002" cy="10287000"/>
            <a:chOff x="0" y="0"/>
            <a:chExt cx="12192002" cy="13716000"/>
          </a:xfrm>
        </p:grpSpPr>
        <p:sp>
          <p:nvSpPr>
            <p:cNvPr id="3" name="Freeform 3"/>
            <p:cNvSpPr/>
            <p:nvPr/>
          </p:nvSpPr>
          <p:spPr>
            <a:xfrm>
              <a:off x="0" y="0"/>
              <a:ext cx="12192000" cy="13716000"/>
            </a:xfrm>
            <a:custGeom>
              <a:avLst/>
              <a:gdLst/>
              <a:ahLst/>
              <a:cxnLst/>
              <a:rect l="l" t="t" r="r" b="b"/>
              <a:pathLst>
                <a:path w="12192000" h="13716000">
                  <a:moveTo>
                    <a:pt x="0" y="0"/>
                  </a:moveTo>
                  <a:lnTo>
                    <a:pt x="12192000" y="0"/>
                  </a:lnTo>
                  <a:lnTo>
                    <a:pt x="12192000" y="13716000"/>
                  </a:lnTo>
                  <a:lnTo>
                    <a:pt x="0" y="13716000"/>
                  </a:lnTo>
                  <a:close/>
                </a:path>
              </a:pathLst>
            </a:custGeom>
            <a:solidFill>
              <a:srgbClr val="FFFFFF"/>
            </a:solidFill>
          </p:spPr>
          <p:txBody>
            <a:bodyPr/>
            <a:lstStyle/>
            <a:p>
              <a:endParaRPr lang="en-US"/>
            </a:p>
          </p:txBody>
        </p:sp>
      </p:grpSp>
      <p:grpSp>
        <p:nvGrpSpPr>
          <p:cNvPr id="4" name="Group 4"/>
          <p:cNvGrpSpPr/>
          <p:nvPr/>
        </p:nvGrpSpPr>
        <p:grpSpPr>
          <a:xfrm>
            <a:off x="1" y="0"/>
            <a:ext cx="6521838" cy="10287000"/>
            <a:chOff x="0" y="0"/>
            <a:chExt cx="8695784" cy="13716000"/>
          </a:xfrm>
        </p:grpSpPr>
        <p:sp>
          <p:nvSpPr>
            <p:cNvPr id="5" name="Freeform 5"/>
            <p:cNvSpPr/>
            <p:nvPr/>
          </p:nvSpPr>
          <p:spPr>
            <a:xfrm>
              <a:off x="0" y="0"/>
              <a:ext cx="8695817" cy="13716000"/>
            </a:xfrm>
            <a:custGeom>
              <a:avLst/>
              <a:gdLst/>
              <a:ahLst/>
              <a:cxnLst/>
              <a:rect l="l" t="t" r="r" b="b"/>
              <a:pathLst>
                <a:path w="8695817" h="13716000">
                  <a:moveTo>
                    <a:pt x="0" y="0"/>
                  </a:moveTo>
                  <a:lnTo>
                    <a:pt x="8695817" y="0"/>
                  </a:lnTo>
                  <a:lnTo>
                    <a:pt x="8695817" y="13716000"/>
                  </a:lnTo>
                  <a:lnTo>
                    <a:pt x="0" y="13716000"/>
                  </a:lnTo>
                  <a:close/>
                </a:path>
              </a:pathLst>
            </a:custGeom>
            <a:solidFill>
              <a:srgbClr val="4B70AF"/>
            </a:solidFill>
          </p:spPr>
          <p:txBody>
            <a:bodyPr/>
            <a:lstStyle/>
            <a:p>
              <a:endParaRPr lang="en-US"/>
            </a:p>
          </p:txBody>
        </p:sp>
      </p:grpSp>
      <p:sp>
        <p:nvSpPr>
          <p:cNvPr id="6" name="TextBox 6"/>
          <p:cNvSpPr txBox="1"/>
          <p:nvPr/>
        </p:nvSpPr>
        <p:spPr>
          <a:xfrm rot="-5400000">
            <a:off x="-1610730" y="5034862"/>
            <a:ext cx="4818838" cy="217273"/>
          </a:xfrm>
          <a:prstGeom prst="rect">
            <a:avLst/>
          </a:prstGeom>
        </p:spPr>
        <p:txBody>
          <a:bodyPr lIns="0" tIns="0" rIns="0" bIns="0" rtlCol="0" anchor="t">
            <a:spAutoFit/>
          </a:bodyPr>
          <a:lstStyle/>
          <a:p>
            <a:pPr algn="ctr">
              <a:lnSpc>
                <a:spcPts val="1620"/>
              </a:lnSpc>
            </a:pPr>
            <a:r>
              <a:rPr lang="en-US" sz="1350" spc="900">
                <a:solidFill>
                  <a:srgbClr val="FFFFFF"/>
                </a:solidFill>
                <a:latin typeface="PT Sans"/>
              </a:rPr>
              <a:t>WWW.ACCARENTHEALTH.COM</a:t>
            </a:r>
          </a:p>
        </p:txBody>
      </p:sp>
      <p:sp>
        <p:nvSpPr>
          <p:cNvPr id="7" name="Freeform 7"/>
          <p:cNvSpPr/>
          <p:nvPr/>
        </p:nvSpPr>
        <p:spPr>
          <a:xfrm>
            <a:off x="1719471" y="2131941"/>
            <a:ext cx="11012556" cy="6023114"/>
          </a:xfrm>
          <a:custGeom>
            <a:avLst/>
            <a:gdLst/>
            <a:ahLst/>
            <a:cxnLst/>
            <a:rect l="l" t="t" r="r" b="b"/>
            <a:pathLst>
              <a:path w="11012556" h="6023114">
                <a:moveTo>
                  <a:pt x="0" y="0"/>
                </a:moveTo>
                <a:lnTo>
                  <a:pt x="11012556" y="0"/>
                </a:lnTo>
                <a:lnTo>
                  <a:pt x="11012556" y="6023114"/>
                </a:lnTo>
                <a:lnTo>
                  <a:pt x="0" y="6023114"/>
                </a:lnTo>
                <a:lnTo>
                  <a:pt x="0" y="0"/>
                </a:lnTo>
                <a:close/>
              </a:path>
            </a:pathLst>
          </a:custGeom>
          <a:blipFill>
            <a:blip r:embed="rId2"/>
            <a:stretch>
              <a:fillRect t="-1414" b="-1432"/>
            </a:stretch>
          </a:blipFill>
        </p:spPr>
        <p:txBody>
          <a:bodyPr/>
          <a:lstStyle/>
          <a:p>
            <a:endParaRPr lang="en-US"/>
          </a:p>
        </p:txBody>
      </p:sp>
      <p:grpSp>
        <p:nvGrpSpPr>
          <p:cNvPr id="8" name="Group 8"/>
          <p:cNvGrpSpPr/>
          <p:nvPr/>
        </p:nvGrpSpPr>
        <p:grpSpPr>
          <a:xfrm>
            <a:off x="10972800" y="2901096"/>
            <a:ext cx="5844210" cy="4669140"/>
            <a:chOff x="0" y="0"/>
            <a:chExt cx="7792280" cy="6225520"/>
          </a:xfrm>
        </p:grpSpPr>
        <p:sp>
          <p:nvSpPr>
            <p:cNvPr id="9" name="Freeform 9"/>
            <p:cNvSpPr/>
            <p:nvPr/>
          </p:nvSpPr>
          <p:spPr>
            <a:xfrm>
              <a:off x="0" y="0"/>
              <a:ext cx="7792339" cy="6225540"/>
            </a:xfrm>
            <a:custGeom>
              <a:avLst/>
              <a:gdLst/>
              <a:ahLst/>
              <a:cxnLst/>
              <a:rect l="l" t="t" r="r" b="b"/>
              <a:pathLst>
                <a:path w="7792339" h="6225540">
                  <a:moveTo>
                    <a:pt x="0" y="0"/>
                  </a:moveTo>
                  <a:lnTo>
                    <a:pt x="7792339" y="0"/>
                  </a:lnTo>
                  <a:lnTo>
                    <a:pt x="7792339" y="6225540"/>
                  </a:lnTo>
                  <a:lnTo>
                    <a:pt x="0" y="6225540"/>
                  </a:lnTo>
                  <a:close/>
                </a:path>
              </a:pathLst>
            </a:custGeom>
            <a:solidFill>
              <a:srgbClr val="EEF2F8"/>
            </a:solidFill>
          </p:spPr>
          <p:txBody>
            <a:bodyPr/>
            <a:lstStyle/>
            <a:p>
              <a:endParaRPr lang="en-US"/>
            </a:p>
          </p:txBody>
        </p:sp>
      </p:grpSp>
      <p:sp>
        <p:nvSpPr>
          <p:cNvPr id="10" name="Freeform 10"/>
          <p:cNvSpPr/>
          <p:nvPr/>
        </p:nvSpPr>
        <p:spPr>
          <a:xfrm>
            <a:off x="12167331" y="3398515"/>
            <a:ext cx="2314926" cy="1105188"/>
          </a:xfrm>
          <a:custGeom>
            <a:avLst/>
            <a:gdLst/>
            <a:ahLst/>
            <a:cxnLst/>
            <a:rect l="l" t="t" r="r" b="b"/>
            <a:pathLst>
              <a:path w="2314926" h="1105188">
                <a:moveTo>
                  <a:pt x="0" y="0"/>
                </a:moveTo>
                <a:lnTo>
                  <a:pt x="2314926" y="0"/>
                </a:lnTo>
                <a:lnTo>
                  <a:pt x="2314926" y="1105188"/>
                </a:lnTo>
                <a:lnTo>
                  <a:pt x="0" y="1105188"/>
                </a:lnTo>
                <a:lnTo>
                  <a:pt x="0" y="0"/>
                </a:lnTo>
                <a:close/>
              </a:path>
            </a:pathLst>
          </a:custGeom>
          <a:blipFill>
            <a:blip r:embed="rId3"/>
            <a:stretch>
              <a:fillRect r="4515"/>
            </a:stretch>
          </a:blipFill>
        </p:spPr>
        <p:txBody>
          <a:bodyPr/>
          <a:lstStyle/>
          <a:p>
            <a:endParaRPr lang="en-US"/>
          </a:p>
        </p:txBody>
      </p:sp>
      <p:grpSp>
        <p:nvGrpSpPr>
          <p:cNvPr id="12" name="Group 12"/>
          <p:cNvGrpSpPr/>
          <p:nvPr/>
        </p:nvGrpSpPr>
        <p:grpSpPr>
          <a:xfrm>
            <a:off x="12174533" y="4502740"/>
            <a:ext cx="2256863" cy="70294"/>
            <a:chOff x="0" y="0"/>
            <a:chExt cx="3009150" cy="93726"/>
          </a:xfrm>
        </p:grpSpPr>
        <p:sp>
          <p:nvSpPr>
            <p:cNvPr id="13" name="Freeform 13"/>
            <p:cNvSpPr/>
            <p:nvPr/>
          </p:nvSpPr>
          <p:spPr>
            <a:xfrm>
              <a:off x="28575" y="28575"/>
              <a:ext cx="2951988" cy="36576"/>
            </a:xfrm>
            <a:custGeom>
              <a:avLst/>
              <a:gdLst/>
              <a:ahLst/>
              <a:cxnLst/>
              <a:rect l="l" t="t" r="r" b="b"/>
              <a:pathLst>
                <a:path w="2951988" h="36576">
                  <a:moveTo>
                    <a:pt x="0" y="0"/>
                  </a:moveTo>
                  <a:lnTo>
                    <a:pt x="2951988" y="0"/>
                  </a:lnTo>
                  <a:lnTo>
                    <a:pt x="2951988" y="36576"/>
                  </a:lnTo>
                  <a:lnTo>
                    <a:pt x="0" y="36576"/>
                  </a:lnTo>
                  <a:close/>
                </a:path>
              </a:pathLst>
            </a:custGeom>
            <a:solidFill>
              <a:srgbClr val="4B70AF"/>
            </a:solidFill>
          </p:spPr>
          <p:txBody>
            <a:bodyPr/>
            <a:lstStyle/>
            <a:p>
              <a:endParaRPr lang="en-US"/>
            </a:p>
          </p:txBody>
        </p:sp>
        <p:sp>
          <p:nvSpPr>
            <p:cNvPr id="14" name="Freeform 14"/>
            <p:cNvSpPr/>
            <p:nvPr/>
          </p:nvSpPr>
          <p:spPr>
            <a:xfrm>
              <a:off x="0" y="0"/>
              <a:ext cx="3009138" cy="93726"/>
            </a:xfrm>
            <a:custGeom>
              <a:avLst/>
              <a:gdLst/>
              <a:ahLst/>
              <a:cxnLst/>
              <a:rect l="l" t="t" r="r" b="b"/>
              <a:pathLst>
                <a:path w="3009138" h="93726">
                  <a:moveTo>
                    <a:pt x="28575" y="0"/>
                  </a:moveTo>
                  <a:lnTo>
                    <a:pt x="2980563" y="0"/>
                  </a:lnTo>
                  <a:cubicBezTo>
                    <a:pt x="2996311" y="0"/>
                    <a:pt x="3009138" y="12827"/>
                    <a:pt x="3009138" y="28575"/>
                  </a:cubicBezTo>
                  <a:lnTo>
                    <a:pt x="3009138" y="65151"/>
                  </a:lnTo>
                  <a:cubicBezTo>
                    <a:pt x="3009138" y="80899"/>
                    <a:pt x="2996311" y="93726"/>
                    <a:pt x="2980563" y="93726"/>
                  </a:cubicBezTo>
                  <a:lnTo>
                    <a:pt x="28575" y="93726"/>
                  </a:lnTo>
                  <a:cubicBezTo>
                    <a:pt x="12827" y="93726"/>
                    <a:pt x="0" y="80899"/>
                    <a:pt x="0" y="65151"/>
                  </a:cubicBezTo>
                  <a:lnTo>
                    <a:pt x="0" y="28575"/>
                  </a:lnTo>
                  <a:cubicBezTo>
                    <a:pt x="0" y="12827"/>
                    <a:pt x="12827" y="0"/>
                    <a:pt x="28575" y="0"/>
                  </a:cubicBezTo>
                  <a:moveTo>
                    <a:pt x="28575" y="57150"/>
                  </a:moveTo>
                  <a:lnTo>
                    <a:pt x="28575" y="28575"/>
                  </a:lnTo>
                  <a:lnTo>
                    <a:pt x="57150" y="28575"/>
                  </a:lnTo>
                  <a:lnTo>
                    <a:pt x="57150" y="65151"/>
                  </a:lnTo>
                  <a:lnTo>
                    <a:pt x="28575" y="65151"/>
                  </a:lnTo>
                  <a:lnTo>
                    <a:pt x="28575" y="36576"/>
                  </a:lnTo>
                  <a:lnTo>
                    <a:pt x="2980563" y="36576"/>
                  </a:lnTo>
                  <a:lnTo>
                    <a:pt x="2980563" y="65151"/>
                  </a:lnTo>
                  <a:lnTo>
                    <a:pt x="2951988" y="65151"/>
                  </a:lnTo>
                  <a:lnTo>
                    <a:pt x="2951988" y="28575"/>
                  </a:lnTo>
                  <a:lnTo>
                    <a:pt x="2980563" y="28575"/>
                  </a:lnTo>
                  <a:lnTo>
                    <a:pt x="2980563" y="57150"/>
                  </a:lnTo>
                  <a:lnTo>
                    <a:pt x="28575" y="57150"/>
                  </a:lnTo>
                  <a:close/>
                </a:path>
              </a:pathLst>
            </a:custGeom>
            <a:solidFill>
              <a:srgbClr val="4B70AF"/>
            </a:solidFill>
          </p:spPr>
          <p:txBody>
            <a:bodyPr/>
            <a:lstStyle/>
            <a:p>
              <a:endParaRPr lang="en-US"/>
            </a:p>
          </p:txBody>
        </p:sp>
      </p:grpSp>
      <p:sp>
        <p:nvSpPr>
          <p:cNvPr id="15" name="TextBox 15"/>
          <p:cNvSpPr txBox="1"/>
          <p:nvPr/>
        </p:nvSpPr>
        <p:spPr>
          <a:xfrm>
            <a:off x="1066800" y="604306"/>
            <a:ext cx="9270184" cy="923330"/>
          </a:xfrm>
          <a:prstGeom prst="rect">
            <a:avLst/>
          </a:prstGeom>
        </p:spPr>
        <p:txBody>
          <a:bodyPr lIns="0" tIns="0" rIns="0" bIns="0" rtlCol="0" anchor="t">
            <a:spAutoFit/>
          </a:bodyPr>
          <a:lstStyle/>
          <a:p>
            <a:pPr algn="l">
              <a:lnSpc>
                <a:spcPts val="7200"/>
              </a:lnSpc>
            </a:pPr>
            <a:r>
              <a:rPr lang="en-US" sz="6000" i="1" dirty="0" smtClean="0">
                <a:solidFill>
                  <a:srgbClr val="F79B3B"/>
                </a:solidFill>
                <a:latin typeface="Source Serif Pro"/>
              </a:rPr>
              <a:t>Accarent Health</a:t>
            </a:r>
            <a:endParaRPr lang="en-US" sz="6000" i="1" dirty="0">
              <a:solidFill>
                <a:srgbClr val="F79B3B"/>
              </a:solidFill>
              <a:latin typeface="Source Serif Pro"/>
            </a:endParaRPr>
          </a:p>
        </p:txBody>
      </p:sp>
      <p:sp>
        <p:nvSpPr>
          <p:cNvPr id="18" name="Rectangle 17">
            <a:extLst>
              <a:ext uri="{FF2B5EF4-FFF2-40B4-BE49-F238E27FC236}">
                <a16:creationId xmlns:a16="http://schemas.microsoft.com/office/drawing/2014/main" id="{25C4274E-D455-4785-B4EF-663657CEF0E0}"/>
              </a:ext>
            </a:extLst>
          </p:cNvPr>
          <p:cNvSpPr/>
          <p:nvPr/>
        </p:nvSpPr>
        <p:spPr>
          <a:xfrm>
            <a:off x="13867218" y="5028338"/>
            <a:ext cx="2372439" cy="2550506"/>
          </a:xfrm>
          <a:prstGeom prst="rect">
            <a:avLst/>
          </a:prstGeom>
        </p:spPr>
        <p:txBody>
          <a:bodyPr wrap="square" lIns="0" tIns="0" rIns="0" bIns="0">
            <a:spAutoFit/>
          </a:bodyPr>
          <a:lstStyle/>
          <a:p>
            <a:pPr marL="0" marR="0" lvl="0" indent="0" algn="l" defTabSz="914354"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PT Sans" panose="020B0503020203020204" pitchFamily="34" charset="0"/>
                <a:ea typeface="PT Sans" panose="020B0503020203020204" pitchFamily="34" charset="0"/>
              </a:rPr>
              <a:t>Please visit our website for more information or contact us directly</a:t>
            </a:r>
          </a:p>
          <a:p>
            <a:pPr marL="0" marR="0" lvl="0" indent="0" algn="l" defTabSz="914354"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lumMod val="50000"/>
                </a:prstClr>
              </a:solidFill>
              <a:effectLst/>
              <a:uLnTx/>
              <a:uFillTx/>
              <a:latin typeface="PT Sans" panose="020B0503020203020204" pitchFamily="34" charset="0"/>
              <a:ea typeface="PT Sans" panose="020B0503020203020204" pitchFamily="34" charset="0"/>
            </a:endParaRPr>
          </a:p>
          <a:p>
            <a:pPr marL="0" marR="0" lvl="0" indent="0" algn="l" defTabSz="914354"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PT Sans" panose="020B0503020203020204" pitchFamily="34" charset="0"/>
                <a:ea typeface="PT Sans" panose="020B0503020203020204" pitchFamily="34" charset="0"/>
              </a:rPr>
              <a:t>4 North Park Drive, Suite 104</a:t>
            </a:r>
          </a:p>
          <a:p>
            <a:pPr marL="0" marR="0" lvl="0" indent="0" algn="l" defTabSz="914354"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PT Sans" panose="020B0503020203020204" pitchFamily="34" charset="0"/>
                <a:ea typeface="PT Sans" panose="020B0503020203020204" pitchFamily="34" charset="0"/>
              </a:rPr>
              <a:t>Hunt Valley, MD 21030</a:t>
            </a:r>
          </a:p>
          <a:p>
            <a:pPr marL="0" marR="0" lvl="0" indent="0" algn="l" defTabSz="914354"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lumMod val="50000"/>
                </a:prstClr>
              </a:solidFill>
              <a:effectLst/>
              <a:uLnTx/>
              <a:uFillTx/>
              <a:latin typeface="PT Sans" panose="020B0503020203020204" pitchFamily="34" charset="0"/>
              <a:ea typeface="PT Sans" panose="020B0503020203020204" pitchFamily="34" charset="0"/>
            </a:endParaRPr>
          </a:p>
          <a:p>
            <a:pPr marL="0" marR="0" lvl="0" indent="0" algn="l" defTabSz="914354"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PT Sans" panose="020B0503020203020204" pitchFamily="34" charset="0"/>
                <a:ea typeface="PT Sans" panose="020B0503020203020204" pitchFamily="34" charset="0"/>
              </a:rPr>
              <a:t>+1 (866) 771-0697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4AF9F1A0-6264-41A0-93DE-E54FDC29ED12}"/>
              </a:ext>
            </a:extLst>
          </p:cNvPr>
          <p:cNvSpPr txBox="1"/>
          <p:nvPr/>
        </p:nvSpPr>
        <p:spPr>
          <a:xfrm>
            <a:off x="662236" y="518192"/>
            <a:ext cx="4907504" cy="1263808"/>
          </a:xfrm>
          <a:prstGeom prst="rect">
            <a:avLst/>
          </a:prstGeom>
          <a:noFill/>
        </p:spPr>
        <p:txBody>
          <a:bodyPr wrap="square" rtlCol="0">
            <a:spAutoFit/>
          </a:bodyPr>
          <a:lstStyle/>
          <a:p>
            <a:pPr defTabSz="1371531">
              <a:lnSpc>
                <a:spcPts val="4500"/>
              </a:lnSpc>
              <a:defRPr/>
            </a:pPr>
            <a:r>
              <a:rPr lang="en-US" sz="4200" dirty="0">
                <a:solidFill>
                  <a:srgbClr val="000000">
                    <a:lumMod val="85000"/>
                    <a:lumOff val="15000"/>
                  </a:srgbClr>
                </a:solidFill>
                <a:latin typeface="Source Serif Pro" panose="02040603050405020204" pitchFamily="18" charset="0"/>
                <a:ea typeface="Source Serif Pro" panose="02040603050405020204" pitchFamily="18" charset="0"/>
              </a:rPr>
              <a:t>Your Health, Our Specialty</a:t>
            </a:r>
          </a:p>
        </p:txBody>
      </p:sp>
      <p:sp>
        <p:nvSpPr>
          <p:cNvPr id="23" name="TextBox 22">
            <a:extLst>
              <a:ext uri="{FF2B5EF4-FFF2-40B4-BE49-F238E27FC236}">
                <a16:creationId xmlns:a16="http://schemas.microsoft.com/office/drawing/2014/main" id="{E4CB15F2-7C1C-4CFA-B835-9D02A85883D2}"/>
              </a:ext>
            </a:extLst>
          </p:cNvPr>
          <p:cNvSpPr txBox="1"/>
          <p:nvPr/>
        </p:nvSpPr>
        <p:spPr>
          <a:xfrm>
            <a:off x="12912185" y="9735000"/>
            <a:ext cx="4918617" cy="207749"/>
          </a:xfrm>
          <a:prstGeom prst="rect">
            <a:avLst/>
          </a:prstGeom>
          <a:noFill/>
        </p:spPr>
        <p:txBody>
          <a:bodyPr wrap="square" lIns="0" tIns="0" rIns="0" bIns="0" rtlCol="0">
            <a:spAutoFit/>
          </a:bodyPr>
          <a:lstStyle/>
          <a:p>
            <a:pPr algn="ctr" defTabSz="1371600">
              <a:defRPr/>
            </a:pPr>
            <a:r>
              <a:rPr lang="en-US" sz="1350" spc="900" dirty="0">
                <a:solidFill>
                  <a:srgbClr val="44546A">
                    <a:lumMod val="50000"/>
                    <a:lumOff val="50000"/>
                  </a:srgbClr>
                </a:solidFill>
                <a:latin typeface="PT Sans" panose="020B0503020203020204" pitchFamily="34" charset="0"/>
                <a:ea typeface="PT Sans" panose="020B0503020203020204" pitchFamily="34" charset="0"/>
                <a:cs typeface="Lato" charset="0"/>
              </a:rPr>
              <a:t>WWW.ACCARENTHEALTH.COM</a:t>
            </a:r>
          </a:p>
        </p:txBody>
      </p:sp>
      <p:sp>
        <p:nvSpPr>
          <p:cNvPr id="25" name="Rectangle 24">
            <a:extLst>
              <a:ext uri="{FF2B5EF4-FFF2-40B4-BE49-F238E27FC236}">
                <a16:creationId xmlns:a16="http://schemas.microsoft.com/office/drawing/2014/main" id="{9B911B93-4D27-42B0-B399-E18B9E1BA7A6}"/>
              </a:ext>
            </a:extLst>
          </p:cNvPr>
          <p:cNvSpPr/>
          <p:nvPr/>
        </p:nvSpPr>
        <p:spPr>
          <a:xfrm>
            <a:off x="821861" y="1828166"/>
            <a:ext cx="1123965" cy="77933"/>
          </a:xfrm>
          <a:prstGeom prst="rect">
            <a:avLst/>
          </a:prstGeom>
          <a:solidFill>
            <a:srgbClr val="F79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1350">
              <a:solidFill>
                <a:prstClr val="white"/>
              </a:solidFill>
              <a:latin typeface="PT Sans" panose="020B0503020203020204" pitchFamily="34" charset="0"/>
            </a:endParaRPr>
          </a:p>
        </p:txBody>
      </p:sp>
      <p:pic>
        <p:nvPicPr>
          <p:cNvPr id="26" name="Picture 2">
            <a:extLst>
              <a:ext uri="{FF2B5EF4-FFF2-40B4-BE49-F238E27FC236}">
                <a16:creationId xmlns:a16="http://schemas.microsoft.com/office/drawing/2014/main" id="{B11A75BD-295A-4ED0-8880-CA8EBB0D568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6187318" y="180020"/>
            <a:ext cx="1986672" cy="735069"/>
          </a:xfrm>
          <a:prstGeom prst="rect">
            <a:avLst/>
          </a:prstGeom>
          <a:noFill/>
        </p:spPr>
      </p:pic>
      <p:sp>
        <p:nvSpPr>
          <p:cNvPr id="2" name="Rectangle 1">
            <a:extLst>
              <a:ext uri="{FF2B5EF4-FFF2-40B4-BE49-F238E27FC236}">
                <a16:creationId xmlns:a16="http://schemas.microsoft.com/office/drawing/2014/main" id="{FDF42178-457A-29B6-60A9-FE5DB7D1A3F2}"/>
              </a:ext>
            </a:extLst>
          </p:cNvPr>
          <p:cNvSpPr/>
          <p:nvPr/>
        </p:nvSpPr>
        <p:spPr>
          <a:xfrm>
            <a:off x="1729596" y="2324047"/>
            <a:ext cx="14828808" cy="7116794"/>
          </a:xfrm>
          <a:prstGeom prst="rect">
            <a:avLst/>
          </a:prstGeom>
          <a:noFill/>
          <a:ln w="28575">
            <a:solidFill>
              <a:srgbClr val="DAE2E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4" name="Rectangle 3">
            <a:extLst>
              <a:ext uri="{FF2B5EF4-FFF2-40B4-BE49-F238E27FC236}">
                <a16:creationId xmlns:a16="http://schemas.microsoft.com/office/drawing/2014/main" id="{B66B22E1-E214-0BC0-35F4-59F2F304FFBC}"/>
              </a:ext>
            </a:extLst>
          </p:cNvPr>
          <p:cNvSpPr/>
          <p:nvPr/>
        </p:nvSpPr>
        <p:spPr>
          <a:xfrm>
            <a:off x="401129" y="3786778"/>
            <a:ext cx="2238945" cy="3265316"/>
          </a:xfrm>
          <a:prstGeom prst="rect">
            <a:avLst/>
          </a:prstGeom>
          <a:solidFill>
            <a:srgbClr val="4A71B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dirty="0">
                <a:latin typeface="PT Sans" panose="020B0503020203020204" pitchFamily="34" charset="0"/>
              </a:rPr>
              <a:t>Over </a:t>
            </a:r>
            <a:r>
              <a:rPr lang="en-US" sz="2400" b="1" dirty="0">
                <a:latin typeface="PT Sans" panose="020B0503020203020204" pitchFamily="34" charset="0"/>
              </a:rPr>
              <a:t>300</a:t>
            </a:r>
            <a:r>
              <a:rPr lang="en-US" sz="2100" dirty="0">
                <a:latin typeface="PT Sans" panose="020B0503020203020204" pitchFamily="34" charset="0"/>
              </a:rPr>
              <a:t> unique procedures &amp; </a:t>
            </a:r>
            <a:r>
              <a:rPr lang="en-US" sz="2400" b="1" dirty="0">
                <a:latin typeface="PT Sans" panose="020B0503020203020204" pitchFamily="34" charset="0"/>
              </a:rPr>
              <a:t>975 </a:t>
            </a:r>
            <a:r>
              <a:rPr lang="en-US" sz="2100" dirty="0">
                <a:latin typeface="PT Sans" panose="020B0503020203020204" pitchFamily="34" charset="0"/>
              </a:rPr>
              <a:t>bundled contracts across </a:t>
            </a:r>
            <a:r>
              <a:rPr lang="en-US" sz="2400" b="1" dirty="0">
                <a:latin typeface="PT Sans" panose="020B0503020203020204" pitchFamily="34" charset="0"/>
              </a:rPr>
              <a:t>17</a:t>
            </a:r>
            <a:r>
              <a:rPr lang="en-US" sz="2100" dirty="0">
                <a:latin typeface="PT Sans" panose="020B0503020203020204" pitchFamily="34" charset="0"/>
              </a:rPr>
              <a:t> medical specialty categories.</a:t>
            </a:r>
          </a:p>
        </p:txBody>
      </p:sp>
      <p:pic>
        <p:nvPicPr>
          <p:cNvPr id="6" name="Picture 5">
            <a:extLst>
              <a:ext uri="{FF2B5EF4-FFF2-40B4-BE49-F238E27FC236}">
                <a16:creationId xmlns:a16="http://schemas.microsoft.com/office/drawing/2014/main" id="{B9562696-08FA-BB03-52C5-5C39C836AD70}"/>
              </a:ext>
            </a:extLst>
          </p:cNvPr>
          <p:cNvPicPr>
            <a:picLocks noChangeAspect="1"/>
          </p:cNvPicPr>
          <p:nvPr/>
        </p:nvPicPr>
        <p:blipFill>
          <a:blip r:embed="rId3"/>
          <a:stretch>
            <a:fillRect/>
          </a:stretch>
        </p:blipFill>
        <p:spPr>
          <a:xfrm>
            <a:off x="2640074" y="2591860"/>
            <a:ext cx="13106078" cy="6581165"/>
          </a:xfrm>
          <a:prstGeom prst="rect">
            <a:avLst/>
          </a:prstGeom>
        </p:spPr>
      </p:pic>
      <p:pic>
        <p:nvPicPr>
          <p:cNvPr id="3" name="Picture 2"/>
          <p:cNvPicPr>
            <a:picLocks noChangeAspect="1"/>
          </p:cNvPicPr>
          <p:nvPr/>
        </p:nvPicPr>
        <p:blipFill>
          <a:blip r:embed="rId4"/>
          <a:stretch>
            <a:fillRect/>
          </a:stretch>
        </p:blipFill>
        <p:spPr>
          <a:xfrm>
            <a:off x="13366927" y="7052093"/>
            <a:ext cx="2500313" cy="2114550"/>
          </a:xfrm>
          <a:prstGeom prst="rect">
            <a:avLst/>
          </a:prstGeom>
        </p:spPr>
      </p:pic>
    </p:spTree>
    <p:extLst>
      <p:ext uri="{BB962C8B-B14F-4D97-AF65-F5344CB8AC3E}">
        <p14:creationId xmlns:p14="http://schemas.microsoft.com/office/powerpoint/2010/main" val="8822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5">
            <a:extLst>
              <a:ext uri="{FF2B5EF4-FFF2-40B4-BE49-F238E27FC236}">
                <a16:creationId xmlns:a16="http://schemas.microsoft.com/office/drawing/2014/main" id="{C8A7D52D-CE13-9841-67AB-D4E6D2C6C6AE}"/>
              </a:ext>
            </a:extLst>
          </p:cNvPr>
          <p:cNvSpPr/>
          <p:nvPr/>
        </p:nvSpPr>
        <p:spPr>
          <a:xfrm>
            <a:off x="29857" y="2312646"/>
            <a:ext cx="18288000" cy="6564406"/>
          </a:xfrm>
          <a:custGeom>
            <a:avLst/>
            <a:gdLst/>
            <a:ahLst/>
            <a:cxnLst/>
            <a:rect l="l" t="t" r="r" b="b"/>
            <a:pathLst>
              <a:path w="18288000" h="6564406">
                <a:moveTo>
                  <a:pt x="0" y="0"/>
                </a:moveTo>
                <a:lnTo>
                  <a:pt x="18288000" y="0"/>
                </a:lnTo>
                <a:lnTo>
                  <a:pt x="18288000" y="6564405"/>
                </a:lnTo>
                <a:lnTo>
                  <a:pt x="0" y="6564405"/>
                </a:lnTo>
                <a:lnTo>
                  <a:pt x="0" y="0"/>
                </a:lnTo>
                <a:close/>
              </a:path>
            </a:pathLst>
          </a:custGeom>
          <a:blipFill>
            <a:blip r:embed="rId2">
              <a:alphaModFix amt="29000"/>
              <a:extLst>
                <a:ext uri="{96DAC541-7B7A-43D3-8B79-37D633B846F1}">
                  <asvg:svgBlip xmlns:asvg="http://schemas.microsoft.com/office/drawing/2016/SVG/main" xmlns="" r:embed="rId3"/>
                </a:ext>
              </a:extLst>
            </a:blip>
            <a:stretch>
              <a:fillRect l="-15867" r="-17075"/>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Rectangle 31">
            <a:extLst>
              <a:ext uri="{FF2B5EF4-FFF2-40B4-BE49-F238E27FC236}">
                <a16:creationId xmlns:a16="http://schemas.microsoft.com/office/drawing/2014/main" id="{ADA66D47-C2E1-0503-5A84-3E14FFF0FCA1}"/>
              </a:ext>
            </a:extLst>
          </p:cNvPr>
          <p:cNvSpPr/>
          <p:nvPr/>
        </p:nvSpPr>
        <p:spPr>
          <a:xfrm>
            <a:off x="3429000" y="1421266"/>
            <a:ext cx="10668000" cy="8065634"/>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ject 5"/>
          <p:cNvPicPr/>
          <p:nvPr/>
        </p:nvPicPr>
        <p:blipFill>
          <a:blip r:embed="rId4" cstate="print"/>
          <a:stretch>
            <a:fillRect/>
          </a:stretch>
        </p:blipFill>
        <p:spPr>
          <a:xfrm>
            <a:off x="6629925" y="1555760"/>
            <a:ext cx="1603503" cy="967562"/>
          </a:xfrm>
          <a:prstGeom prst="rect">
            <a:avLst/>
          </a:prstGeom>
        </p:spPr>
      </p:pic>
      <p:pic>
        <p:nvPicPr>
          <p:cNvPr id="6" name="object 6"/>
          <p:cNvPicPr/>
          <p:nvPr/>
        </p:nvPicPr>
        <p:blipFill>
          <a:blip r:embed="rId5" cstate="print"/>
          <a:stretch>
            <a:fillRect/>
          </a:stretch>
        </p:blipFill>
        <p:spPr>
          <a:xfrm>
            <a:off x="6543618" y="3043580"/>
            <a:ext cx="1689810" cy="486788"/>
          </a:xfrm>
          <a:prstGeom prst="rect">
            <a:avLst/>
          </a:prstGeom>
        </p:spPr>
      </p:pic>
      <p:pic>
        <p:nvPicPr>
          <p:cNvPr id="7" name="object 7"/>
          <p:cNvPicPr/>
          <p:nvPr/>
        </p:nvPicPr>
        <p:blipFill>
          <a:blip r:embed="rId6" cstate="print"/>
          <a:stretch>
            <a:fillRect/>
          </a:stretch>
        </p:blipFill>
        <p:spPr>
          <a:xfrm>
            <a:off x="9074616" y="5923691"/>
            <a:ext cx="1709928" cy="516636"/>
          </a:xfrm>
          <a:prstGeom prst="rect">
            <a:avLst/>
          </a:prstGeom>
        </p:spPr>
      </p:pic>
      <p:pic>
        <p:nvPicPr>
          <p:cNvPr id="8" name="object 8"/>
          <p:cNvPicPr/>
          <p:nvPr/>
        </p:nvPicPr>
        <p:blipFill>
          <a:blip r:embed="rId7" cstate="print"/>
          <a:stretch>
            <a:fillRect/>
          </a:stretch>
        </p:blipFill>
        <p:spPr>
          <a:xfrm>
            <a:off x="9260723" y="1987151"/>
            <a:ext cx="1444752" cy="452144"/>
          </a:xfrm>
          <a:prstGeom prst="rect">
            <a:avLst/>
          </a:prstGeom>
        </p:spPr>
      </p:pic>
      <p:pic>
        <p:nvPicPr>
          <p:cNvPr id="9" name="object 9"/>
          <p:cNvPicPr/>
          <p:nvPr/>
        </p:nvPicPr>
        <p:blipFill>
          <a:blip r:embed="rId8" cstate="print"/>
          <a:stretch>
            <a:fillRect/>
          </a:stretch>
        </p:blipFill>
        <p:spPr>
          <a:xfrm>
            <a:off x="11870171" y="4503824"/>
            <a:ext cx="1582185" cy="468747"/>
          </a:xfrm>
          <a:prstGeom prst="rect">
            <a:avLst/>
          </a:prstGeom>
        </p:spPr>
      </p:pic>
      <p:pic>
        <p:nvPicPr>
          <p:cNvPr id="10" name="object 10"/>
          <p:cNvPicPr/>
          <p:nvPr/>
        </p:nvPicPr>
        <p:blipFill>
          <a:blip r:embed="rId9" cstate="print"/>
          <a:stretch>
            <a:fillRect/>
          </a:stretch>
        </p:blipFill>
        <p:spPr>
          <a:xfrm>
            <a:off x="4531478" y="4106850"/>
            <a:ext cx="1138427" cy="1135227"/>
          </a:xfrm>
          <a:prstGeom prst="rect">
            <a:avLst/>
          </a:prstGeom>
        </p:spPr>
      </p:pic>
      <p:pic>
        <p:nvPicPr>
          <p:cNvPr id="11" name="object 11"/>
          <p:cNvPicPr/>
          <p:nvPr/>
        </p:nvPicPr>
        <p:blipFill>
          <a:blip r:embed="rId10" cstate="print"/>
          <a:stretch>
            <a:fillRect/>
          </a:stretch>
        </p:blipFill>
        <p:spPr>
          <a:xfrm>
            <a:off x="8992979" y="2985266"/>
            <a:ext cx="1616924" cy="662171"/>
          </a:xfrm>
          <a:prstGeom prst="rect">
            <a:avLst/>
          </a:prstGeom>
        </p:spPr>
      </p:pic>
      <p:pic>
        <p:nvPicPr>
          <p:cNvPr id="12" name="object 12"/>
          <p:cNvPicPr/>
          <p:nvPr/>
        </p:nvPicPr>
        <p:blipFill>
          <a:blip r:embed="rId11" cstate="print"/>
          <a:stretch>
            <a:fillRect/>
          </a:stretch>
        </p:blipFill>
        <p:spPr>
          <a:xfrm>
            <a:off x="9173857" y="4570626"/>
            <a:ext cx="1531619" cy="411480"/>
          </a:xfrm>
          <a:prstGeom prst="rect">
            <a:avLst/>
          </a:prstGeom>
        </p:spPr>
      </p:pic>
      <p:pic>
        <p:nvPicPr>
          <p:cNvPr id="13" name="object 13"/>
          <p:cNvPicPr/>
          <p:nvPr/>
        </p:nvPicPr>
        <p:blipFill>
          <a:blip r:embed="rId12" cstate="print"/>
          <a:stretch>
            <a:fillRect/>
          </a:stretch>
        </p:blipFill>
        <p:spPr>
          <a:xfrm>
            <a:off x="4388624" y="8385041"/>
            <a:ext cx="1577339" cy="379476"/>
          </a:xfrm>
          <a:prstGeom prst="rect">
            <a:avLst/>
          </a:prstGeom>
        </p:spPr>
      </p:pic>
      <p:pic>
        <p:nvPicPr>
          <p:cNvPr id="14" name="object 14"/>
          <p:cNvPicPr/>
          <p:nvPr/>
        </p:nvPicPr>
        <p:blipFill>
          <a:blip r:embed="rId13" cstate="print"/>
          <a:stretch>
            <a:fillRect/>
          </a:stretch>
        </p:blipFill>
        <p:spPr>
          <a:xfrm>
            <a:off x="6720525" y="5951123"/>
            <a:ext cx="1563624" cy="603504"/>
          </a:xfrm>
          <a:prstGeom prst="rect">
            <a:avLst/>
          </a:prstGeom>
        </p:spPr>
      </p:pic>
      <p:pic>
        <p:nvPicPr>
          <p:cNvPr id="15" name="object 15"/>
          <p:cNvPicPr/>
          <p:nvPr/>
        </p:nvPicPr>
        <p:blipFill>
          <a:blip r:embed="rId14" cstate="print"/>
          <a:stretch>
            <a:fillRect/>
          </a:stretch>
        </p:blipFill>
        <p:spPr>
          <a:xfrm>
            <a:off x="4258440" y="5874776"/>
            <a:ext cx="1487277" cy="504261"/>
          </a:xfrm>
          <a:prstGeom prst="rect">
            <a:avLst/>
          </a:prstGeom>
        </p:spPr>
      </p:pic>
      <p:pic>
        <p:nvPicPr>
          <p:cNvPr id="16" name="object 16"/>
          <p:cNvPicPr/>
          <p:nvPr/>
        </p:nvPicPr>
        <p:blipFill>
          <a:blip r:embed="rId15" cstate="print"/>
          <a:stretch>
            <a:fillRect/>
          </a:stretch>
        </p:blipFill>
        <p:spPr>
          <a:xfrm>
            <a:off x="11672773" y="5901053"/>
            <a:ext cx="1801367" cy="379476"/>
          </a:xfrm>
          <a:prstGeom prst="rect">
            <a:avLst/>
          </a:prstGeom>
        </p:spPr>
      </p:pic>
      <p:pic>
        <p:nvPicPr>
          <p:cNvPr id="17" name="object 17"/>
          <p:cNvPicPr/>
          <p:nvPr/>
        </p:nvPicPr>
        <p:blipFill>
          <a:blip r:embed="rId16" cstate="print"/>
          <a:stretch>
            <a:fillRect/>
          </a:stretch>
        </p:blipFill>
        <p:spPr>
          <a:xfrm>
            <a:off x="11672772" y="2909845"/>
            <a:ext cx="1924593" cy="661145"/>
          </a:xfrm>
          <a:prstGeom prst="rect">
            <a:avLst/>
          </a:prstGeom>
        </p:spPr>
      </p:pic>
      <p:pic>
        <p:nvPicPr>
          <p:cNvPr id="18" name="object 18"/>
          <p:cNvPicPr/>
          <p:nvPr/>
        </p:nvPicPr>
        <p:blipFill>
          <a:blip r:embed="rId17" cstate="print"/>
          <a:stretch>
            <a:fillRect/>
          </a:stretch>
        </p:blipFill>
        <p:spPr>
          <a:xfrm>
            <a:off x="4359026" y="3080693"/>
            <a:ext cx="1467548" cy="619431"/>
          </a:xfrm>
          <a:prstGeom prst="rect">
            <a:avLst/>
          </a:prstGeom>
        </p:spPr>
      </p:pic>
      <p:pic>
        <p:nvPicPr>
          <p:cNvPr id="19" name="object 19"/>
          <p:cNvPicPr/>
          <p:nvPr/>
        </p:nvPicPr>
        <p:blipFill>
          <a:blip r:embed="rId18" cstate="print"/>
          <a:stretch>
            <a:fillRect/>
          </a:stretch>
        </p:blipFill>
        <p:spPr>
          <a:xfrm>
            <a:off x="4388624" y="1987151"/>
            <a:ext cx="1304391" cy="518129"/>
          </a:xfrm>
          <a:prstGeom prst="rect">
            <a:avLst/>
          </a:prstGeom>
        </p:spPr>
      </p:pic>
      <p:pic>
        <p:nvPicPr>
          <p:cNvPr id="20" name="object 20"/>
          <p:cNvPicPr/>
          <p:nvPr/>
        </p:nvPicPr>
        <p:blipFill>
          <a:blip r:embed="rId19" cstate="print"/>
          <a:stretch>
            <a:fillRect/>
          </a:stretch>
        </p:blipFill>
        <p:spPr>
          <a:xfrm>
            <a:off x="16297585" y="270318"/>
            <a:ext cx="1740947" cy="525006"/>
          </a:xfrm>
          <a:prstGeom prst="rect">
            <a:avLst/>
          </a:prstGeom>
        </p:spPr>
      </p:pic>
      <p:pic>
        <p:nvPicPr>
          <p:cNvPr id="23" name="object 23"/>
          <p:cNvPicPr/>
          <p:nvPr/>
        </p:nvPicPr>
        <p:blipFill>
          <a:blip r:embed="rId20" cstate="print"/>
          <a:stretch>
            <a:fillRect/>
          </a:stretch>
        </p:blipFill>
        <p:spPr>
          <a:xfrm>
            <a:off x="9239501" y="7309374"/>
            <a:ext cx="1638074" cy="252603"/>
          </a:xfrm>
          <a:prstGeom prst="rect">
            <a:avLst/>
          </a:prstGeom>
        </p:spPr>
      </p:pic>
      <p:pic>
        <p:nvPicPr>
          <p:cNvPr id="24" name="object 24"/>
          <p:cNvPicPr/>
          <p:nvPr/>
        </p:nvPicPr>
        <p:blipFill>
          <a:blip r:embed="rId21" cstate="print"/>
          <a:stretch>
            <a:fillRect/>
          </a:stretch>
        </p:blipFill>
        <p:spPr>
          <a:xfrm>
            <a:off x="6838480" y="7280228"/>
            <a:ext cx="1654232" cy="299009"/>
          </a:xfrm>
          <a:prstGeom prst="rect">
            <a:avLst/>
          </a:prstGeom>
        </p:spPr>
      </p:pic>
      <p:pic>
        <p:nvPicPr>
          <p:cNvPr id="25" name="object 25"/>
          <p:cNvPicPr/>
          <p:nvPr/>
        </p:nvPicPr>
        <p:blipFill>
          <a:blip r:embed="rId22" cstate="print"/>
          <a:stretch>
            <a:fillRect/>
          </a:stretch>
        </p:blipFill>
        <p:spPr>
          <a:xfrm>
            <a:off x="4357706" y="7128312"/>
            <a:ext cx="1388012" cy="480060"/>
          </a:xfrm>
          <a:prstGeom prst="rect">
            <a:avLst/>
          </a:prstGeom>
        </p:spPr>
      </p:pic>
      <p:pic>
        <p:nvPicPr>
          <p:cNvPr id="26" name="object 26"/>
          <p:cNvPicPr/>
          <p:nvPr/>
        </p:nvPicPr>
        <p:blipFill>
          <a:blip r:embed="rId23" cstate="print"/>
          <a:stretch>
            <a:fillRect/>
          </a:stretch>
        </p:blipFill>
        <p:spPr>
          <a:xfrm>
            <a:off x="12210924" y="7961204"/>
            <a:ext cx="1433289" cy="879171"/>
          </a:xfrm>
          <a:prstGeom prst="rect">
            <a:avLst/>
          </a:prstGeom>
        </p:spPr>
      </p:pic>
      <p:pic>
        <p:nvPicPr>
          <p:cNvPr id="28" name="object 28"/>
          <p:cNvPicPr/>
          <p:nvPr/>
        </p:nvPicPr>
        <p:blipFill>
          <a:blip r:embed="rId24" cstate="print"/>
          <a:stretch>
            <a:fillRect/>
          </a:stretch>
        </p:blipFill>
        <p:spPr>
          <a:xfrm>
            <a:off x="9178430" y="8312522"/>
            <a:ext cx="1760219" cy="553212"/>
          </a:xfrm>
          <a:prstGeom prst="rect">
            <a:avLst/>
          </a:prstGeom>
        </p:spPr>
      </p:pic>
      <p:pic>
        <p:nvPicPr>
          <p:cNvPr id="29" name="object 29"/>
          <p:cNvPicPr/>
          <p:nvPr/>
        </p:nvPicPr>
        <p:blipFill>
          <a:blip r:embed="rId25" cstate="print"/>
          <a:stretch>
            <a:fillRect/>
          </a:stretch>
        </p:blipFill>
        <p:spPr>
          <a:xfrm>
            <a:off x="6417428" y="4502048"/>
            <a:ext cx="2157983" cy="411480"/>
          </a:xfrm>
          <a:prstGeom prst="rect">
            <a:avLst/>
          </a:prstGeom>
        </p:spPr>
      </p:pic>
      <p:pic>
        <p:nvPicPr>
          <p:cNvPr id="30" name="object 30"/>
          <p:cNvPicPr/>
          <p:nvPr/>
        </p:nvPicPr>
        <p:blipFill>
          <a:blip r:embed="rId26" cstate="print"/>
          <a:stretch>
            <a:fillRect/>
          </a:stretch>
        </p:blipFill>
        <p:spPr>
          <a:xfrm>
            <a:off x="11539038" y="1890961"/>
            <a:ext cx="2066142" cy="421685"/>
          </a:xfrm>
          <a:prstGeom prst="rect">
            <a:avLst/>
          </a:prstGeom>
        </p:spPr>
      </p:pic>
      <p:pic>
        <p:nvPicPr>
          <p:cNvPr id="31" name="object 31"/>
          <p:cNvPicPr/>
          <p:nvPr/>
        </p:nvPicPr>
        <p:blipFill>
          <a:blip r:embed="rId27" cstate="print"/>
          <a:stretch>
            <a:fillRect/>
          </a:stretch>
        </p:blipFill>
        <p:spPr>
          <a:xfrm>
            <a:off x="6851769" y="8399956"/>
            <a:ext cx="1430991" cy="440420"/>
          </a:xfrm>
          <a:prstGeom prst="rect">
            <a:avLst/>
          </a:prstGeom>
        </p:spPr>
      </p:pic>
      <p:sp>
        <p:nvSpPr>
          <p:cNvPr id="3" name="TextBox 2">
            <a:extLst>
              <a:ext uri="{FF2B5EF4-FFF2-40B4-BE49-F238E27FC236}">
                <a16:creationId xmlns:a16="http://schemas.microsoft.com/office/drawing/2014/main" id="{DED752D3-2675-AAA5-CBC0-85F862CC2614}"/>
              </a:ext>
            </a:extLst>
          </p:cNvPr>
          <p:cNvSpPr txBox="1"/>
          <p:nvPr/>
        </p:nvSpPr>
        <p:spPr>
          <a:xfrm>
            <a:off x="518792" y="482026"/>
            <a:ext cx="12816208" cy="642484"/>
          </a:xfrm>
          <a:prstGeom prst="rect">
            <a:avLst/>
          </a:prstGeom>
        </p:spPr>
        <p:txBody>
          <a:bodyPr wrap="square" lIns="0" tIns="0" rIns="0" bIns="0" rtlCol="0" anchor="t">
            <a:spAutoFit/>
          </a:bodyPr>
          <a:lstStyle/>
          <a:p>
            <a:pPr algn="l">
              <a:lnSpc>
                <a:spcPts val="5040"/>
              </a:lnSpc>
            </a:pPr>
            <a:r>
              <a:rPr lang="en-US" sz="4200" b="1" dirty="0">
                <a:solidFill>
                  <a:srgbClr val="262626"/>
                </a:solidFill>
                <a:latin typeface="Source Serif Pro"/>
              </a:rPr>
              <a:t>Our Centers of Excellence</a:t>
            </a:r>
          </a:p>
        </p:txBody>
      </p:sp>
      <p:grpSp>
        <p:nvGrpSpPr>
          <p:cNvPr id="4" name="Group 3">
            <a:extLst>
              <a:ext uri="{FF2B5EF4-FFF2-40B4-BE49-F238E27FC236}">
                <a16:creationId xmlns:a16="http://schemas.microsoft.com/office/drawing/2014/main" id="{3890F1CE-27B1-0B77-C27E-8C25FBAA186C}"/>
              </a:ext>
            </a:extLst>
          </p:cNvPr>
          <p:cNvGrpSpPr/>
          <p:nvPr/>
        </p:nvGrpSpPr>
        <p:grpSpPr>
          <a:xfrm>
            <a:off x="558216" y="1228995"/>
            <a:ext cx="1123965" cy="77933"/>
            <a:chOff x="0" y="0"/>
            <a:chExt cx="1498620" cy="103910"/>
          </a:xfrm>
        </p:grpSpPr>
        <p:sp>
          <p:nvSpPr>
            <p:cNvPr id="22" name="Freeform 4">
              <a:extLst>
                <a:ext uri="{FF2B5EF4-FFF2-40B4-BE49-F238E27FC236}">
                  <a16:creationId xmlns:a16="http://schemas.microsoft.com/office/drawing/2014/main" id="{6EF350C2-1538-BED8-4048-793AFB2CA97A}"/>
                </a:ext>
              </a:extLst>
            </p:cNvPr>
            <p:cNvSpPr/>
            <p:nvPr/>
          </p:nvSpPr>
          <p:spPr>
            <a:xfrm>
              <a:off x="0" y="0"/>
              <a:ext cx="1498600" cy="103886"/>
            </a:xfrm>
            <a:custGeom>
              <a:avLst/>
              <a:gdLst/>
              <a:ahLst/>
              <a:cxnLst/>
              <a:rect l="l" t="t" r="r" b="b"/>
              <a:pathLst>
                <a:path w="1498600" h="103886">
                  <a:moveTo>
                    <a:pt x="0" y="0"/>
                  </a:moveTo>
                  <a:lnTo>
                    <a:pt x="1498600" y="0"/>
                  </a:lnTo>
                  <a:lnTo>
                    <a:pt x="1498600" y="103886"/>
                  </a:lnTo>
                  <a:lnTo>
                    <a:pt x="0" y="103886"/>
                  </a:lnTo>
                  <a:close/>
                </a:path>
              </a:pathLst>
            </a:custGeom>
            <a:solidFill>
              <a:srgbClr val="F79B3B"/>
            </a:solidFill>
          </p:spPr>
          <p:txBody>
            <a:bodyPr/>
            <a:lstStyle/>
            <a:p>
              <a:endParaRPr lang="en-US"/>
            </a:p>
          </p:txBody>
        </p:sp>
      </p:grpSp>
      <p:sp>
        <p:nvSpPr>
          <p:cNvPr id="34" name="TextBox 15">
            <a:extLst>
              <a:ext uri="{FF2B5EF4-FFF2-40B4-BE49-F238E27FC236}">
                <a16:creationId xmlns:a16="http://schemas.microsoft.com/office/drawing/2014/main" id="{B53A0EB9-EA8C-8BC6-FB2A-125E133DE753}"/>
              </a:ext>
            </a:extLst>
          </p:cNvPr>
          <p:cNvSpPr txBox="1"/>
          <p:nvPr/>
        </p:nvSpPr>
        <p:spPr>
          <a:xfrm>
            <a:off x="6621081" y="9782478"/>
            <a:ext cx="4918617" cy="217273"/>
          </a:xfrm>
          <a:prstGeom prst="rect">
            <a:avLst/>
          </a:prstGeom>
        </p:spPr>
        <p:txBody>
          <a:bodyPr lIns="0" tIns="0" rIns="0" bIns="0" rtlCol="0" anchor="t">
            <a:spAutoFit/>
          </a:bodyPr>
          <a:lstStyle/>
          <a:p>
            <a:pPr algn="ctr">
              <a:lnSpc>
                <a:spcPts val="1620"/>
              </a:lnSpc>
            </a:pPr>
            <a:r>
              <a:rPr lang="en-US" sz="1350" spc="900" dirty="0">
                <a:solidFill>
                  <a:srgbClr val="99A8BD"/>
                </a:solidFill>
                <a:latin typeface="PT Sans"/>
              </a:rPr>
              <a:t>WWW.ACCARENTHEALTH.COM</a:t>
            </a:r>
          </a:p>
        </p:txBody>
      </p:sp>
      <p:pic>
        <p:nvPicPr>
          <p:cNvPr id="2" name="Picture 2">
            <a:extLst>
              <a:ext uri="{FF2B5EF4-FFF2-40B4-BE49-F238E27FC236}">
                <a16:creationId xmlns:a16="http://schemas.microsoft.com/office/drawing/2014/main" id="{66EFE688-5B2F-3023-33F3-E26550A5CF13}"/>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2078591" y="6715041"/>
            <a:ext cx="1165344" cy="975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322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B4DAC25D-EC99-CE3D-D9C6-BA471B6CD363}"/>
              </a:ext>
            </a:extLst>
          </p:cNvPr>
          <p:cNvSpPr/>
          <p:nvPr/>
        </p:nvSpPr>
        <p:spPr>
          <a:xfrm>
            <a:off x="1904546" y="4362947"/>
            <a:ext cx="1473005" cy="1601859"/>
          </a:xfrm>
          <a:prstGeom prst="line">
            <a:avLst/>
          </a:prstGeom>
          <a:ln w="76200" cap="flat">
            <a:solidFill>
              <a:srgbClr val="4B70AD"/>
            </a:solidFill>
            <a:prstDash val="lgDash"/>
            <a:headEnd type="none" w="sm" len="sm"/>
            <a:tailEnd type="none" w="sm" len="sm"/>
          </a:ln>
        </p:spPr>
        <p:txBody>
          <a:bodyPr/>
          <a:lstStyle/>
          <a:p>
            <a:endParaRPr lang="en-US"/>
          </a:p>
        </p:txBody>
      </p:sp>
      <p:grpSp>
        <p:nvGrpSpPr>
          <p:cNvPr id="3" name="Group 3">
            <a:extLst>
              <a:ext uri="{FF2B5EF4-FFF2-40B4-BE49-F238E27FC236}">
                <a16:creationId xmlns:a16="http://schemas.microsoft.com/office/drawing/2014/main" id="{E5322811-B33C-76F9-FCC0-FB66FD0B9D4A}"/>
              </a:ext>
            </a:extLst>
          </p:cNvPr>
          <p:cNvGrpSpPr/>
          <p:nvPr/>
        </p:nvGrpSpPr>
        <p:grpSpPr>
          <a:xfrm>
            <a:off x="889115" y="2737232"/>
            <a:ext cx="1812929" cy="1812929"/>
            <a:chOff x="0" y="0"/>
            <a:chExt cx="812800" cy="812800"/>
          </a:xfrm>
        </p:grpSpPr>
        <p:sp>
          <p:nvSpPr>
            <p:cNvPr id="4" name="Freeform 4">
              <a:extLst>
                <a:ext uri="{FF2B5EF4-FFF2-40B4-BE49-F238E27FC236}">
                  <a16:creationId xmlns:a16="http://schemas.microsoft.com/office/drawing/2014/main" id="{62BCD62E-B67D-CE2F-32F9-69FD432BE86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70AD"/>
            </a:solidFill>
          </p:spPr>
          <p:txBody>
            <a:bodyPr/>
            <a:lstStyle/>
            <a:p>
              <a:endParaRPr lang="en-US"/>
            </a:p>
          </p:txBody>
        </p:sp>
        <p:sp>
          <p:nvSpPr>
            <p:cNvPr id="5" name="TextBox 5">
              <a:extLst>
                <a:ext uri="{FF2B5EF4-FFF2-40B4-BE49-F238E27FC236}">
                  <a16:creationId xmlns:a16="http://schemas.microsoft.com/office/drawing/2014/main" id="{4744091F-6BE6-6567-41DB-294C4D2C7B51}"/>
                </a:ext>
              </a:extLst>
            </p:cNvPr>
            <p:cNvSpPr txBox="1"/>
            <p:nvPr/>
          </p:nvSpPr>
          <p:spPr>
            <a:xfrm>
              <a:off x="76200" y="19050"/>
              <a:ext cx="660400" cy="717550"/>
            </a:xfrm>
            <a:prstGeom prst="rect">
              <a:avLst/>
            </a:prstGeom>
          </p:spPr>
          <p:txBody>
            <a:bodyPr lIns="50800" tIns="50800" rIns="50800" bIns="50800" rtlCol="0" anchor="ctr"/>
            <a:lstStyle/>
            <a:p>
              <a:pPr algn="ctr">
                <a:lnSpc>
                  <a:spcPts val="3359"/>
                </a:lnSpc>
              </a:pPr>
              <a:endParaRPr/>
            </a:p>
          </p:txBody>
        </p:sp>
      </p:grpSp>
      <p:sp>
        <p:nvSpPr>
          <p:cNvPr id="6" name="AutoShape 6">
            <a:extLst>
              <a:ext uri="{FF2B5EF4-FFF2-40B4-BE49-F238E27FC236}">
                <a16:creationId xmlns:a16="http://schemas.microsoft.com/office/drawing/2014/main" id="{2EA873DF-BD16-47DE-090D-42158B08874F}"/>
              </a:ext>
            </a:extLst>
          </p:cNvPr>
          <p:cNvSpPr/>
          <p:nvPr/>
        </p:nvSpPr>
        <p:spPr>
          <a:xfrm flipV="1">
            <a:off x="4471505" y="5069816"/>
            <a:ext cx="3250298" cy="1052187"/>
          </a:xfrm>
          <a:prstGeom prst="line">
            <a:avLst/>
          </a:prstGeom>
          <a:ln w="76200" cap="flat">
            <a:solidFill>
              <a:srgbClr val="4B70AD"/>
            </a:solidFill>
            <a:prstDash val="lgDash"/>
            <a:headEnd type="none" w="sm" len="sm"/>
            <a:tailEnd type="none" w="sm" len="sm"/>
          </a:ln>
        </p:spPr>
        <p:txBody>
          <a:bodyPr/>
          <a:lstStyle/>
          <a:p>
            <a:endParaRPr lang="en-US"/>
          </a:p>
        </p:txBody>
      </p:sp>
      <p:grpSp>
        <p:nvGrpSpPr>
          <p:cNvPr id="7" name="Group 7">
            <a:extLst>
              <a:ext uri="{FF2B5EF4-FFF2-40B4-BE49-F238E27FC236}">
                <a16:creationId xmlns:a16="http://schemas.microsoft.com/office/drawing/2014/main" id="{EBB46632-29D2-0AE3-CC9C-C6CA14BB8EB3}"/>
              </a:ext>
            </a:extLst>
          </p:cNvPr>
          <p:cNvGrpSpPr/>
          <p:nvPr/>
        </p:nvGrpSpPr>
        <p:grpSpPr>
          <a:xfrm>
            <a:off x="2998499" y="5635375"/>
            <a:ext cx="1812929" cy="1812929"/>
            <a:chOff x="0" y="0"/>
            <a:chExt cx="812800" cy="812800"/>
          </a:xfrm>
        </p:grpSpPr>
        <p:sp>
          <p:nvSpPr>
            <p:cNvPr id="8" name="Freeform 8">
              <a:extLst>
                <a:ext uri="{FF2B5EF4-FFF2-40B4-BE49-F238E27FC236}">
                  <a16:creationId xmlns:a16="http://schemas.microsoft.com/office/drawing/2014/main" id="{72D2B7CE-7A6C-F12B-0E55-61A44E2556F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70AD"/>
            </a:solidFill>
          </p:spPr>
          <p:txBody>
            <a:bodyPr/>
            <a:lstStyle/>
            <a:p>
              <a:endParaRPr lang="en-US"/>
            </a:p>
          </p:txBody>
        </p:sp>
        <p:sp>
          <p:nvSpPr>
            <p:cNvPr id="9" name="TextBox 9">
              <a:extLst>
                <a:ext uri="{FF2B5EF4-FFF2-40B4-BE49-F238E27FC236}">
                  <a16:creationId xmlns:a16="http://schemas.microsoft.com/office/drawing/2014/main" id="{434603F7-88BD-DA02-857A-3845C42C688B}"/>
                </a:ext>
              </a:extLst>
            </p:cNvPr>
            <p:cNvSpPr txBox="1"/>
            <p:nvPr/>
          </p:nvSpPr>
          <p:spPr>
            <a:xfrm>
              <a:off x="76200" y="19050"/>
              <a:ext cx="660400" cy="717550"/>
            </a:xfrm>
            <a:prstGeom prst="rect">
              <a:avLst/>
            </a:prstGeom>
          </p:spPr>
          <p:txBody>
            <a:bodyPr lIns="50800" tIns="50800" rIns="50800" bIns="50800" rtlCol="0" anchor="ctr"/>
            <a:lstStyle/>
            <a:p>
              <a:pPr algn="ctr">
                <a:lnSpc>
                  <a:spcPts val="3359"/>
                </a:lnSpc>
              </a:pPr>
              <a:endParaRPr/>
            </a:p>
          </p:txBody>
        </p:sp>
      </p:grpSp>
      <p:grpSp>
        <p:nvGrpSpPr>
          <p:cNvPr id="10" name="Group 10">
            <a:extLst>
              <a:ext uri="{FF2B5EF4-FFF2-40B4-BE49-F238E27FC236}">
                <a16:creationId xmlns:a16="http://schemas.microsoft.com/office/drawing/2014/main" id="{DAE6957C-5DC3-079D-A77C-78619D731A41}"/>
              </a:ext>
            </a:extLst>
          </p:cNvPr>
          <p:cNvGrpSpPr/>
          <p:nvPr/>
        </p:nvGrpSpPr>
        <p:grpSpPr>
          <a:xfrm>
            <a:off x="7672183" y="3885209"/>
            <a:ext cx="1812929" cy="1812929"/>
            <a:chOff x="0" y="0"/>
            <a:chExt cx="812800" cy="812800"/>
          </a:xfrm>
        </p:grpSpPr>
        <p:sp>
          <p:nvSpPr>
            <p:cNvPr id="11" name="Freeform 11">
              <a:extLst>
                <a:ext uri="{FF2B5EF4-FFF2-40B4-BE49-F238E27FC236}">
                  <a16:creationId xmlns:a16="http://schemas.microsoft.com/office/drawing/2014/main" id="{60D3B15F-D572-95E5-2462-294C201E17F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70AD"/>
            </a:solidFill>
          </p:spPr>
          <p:txBody>
            <a:bodyPr/>
            <a:lstStyle/>
            <a:p>
              <a:endParaRPr lang="en-US"/>
            </a:p>
          </p:txBody>
        </p:sp>
        <p:sp>
          <p:nvSpPr>
            <p:cNvPr id="12" name="TextBox 12">
              <a:extLst>
                <a:ext uri="{FF2B5EF4-FFF2-40B4-BE49-F238E27FC236}">
                  <a16:creationId xmlns:a16="http://schemas.microsoft.com/office/drawing/2014/main" id="{555ADFD2-6539-92B0-6671-494D7B30F829}"/>
                </a:ext>
              </a:extLst>
            </p:cNvPr>
            <p:cNvSpPr txBox="1"/>
            <p:nvPr/>
          </p:nvSpPr>
          <p:spPr>
            <a:xfrm>
              <a:off x="76200" y="19050"/>
              <a:ext cx="660400" cy="717550"/>
            </a:xfrm>
            <a:prstGeom prst="rect">
              <a:avLst/>
            </a:prstGeom>
          </p:spPr>
          <p:txBody>
            <a:bodyPr lIns="50800" tIns="50800" rIns="50800" bIns="50800" rtlCol="0" anchor="ctr"/>
            <a:lstStyle/>
            <a:p>
              <a:pPr algn="ctr">
                <a:lnSpc>
                  <a:spcPts val="3359"/>
                </a:lnSpc>
              </a:pPr>
              <a:endParaRPr/>
            </a:p>
          </p:txBody>
        </p:sp>
      </p:grpSp>
      <p:sp>
        <p:nvSpPr>
          <p:cNvPr id="13" name="AutoShape 13">
            <a:extLst>
              <a:ext uri="{FF2B5EF4-FFF2-40B4-BE49-F238E27FC236}">
                <a16:creationId xmlns:a16="http://schemas.microsoft.com/office/drawing/2014/main" id="{8B861294-CA0B-2144-15BF-8B49D58F3631}"/>
              </a:ext>
            </a:extLst>
          </p:cNvPr>
          <p:cNvSpPr/>
          <p:nvPr/>
        </p:nvSpPr>
        <p:spPr>
          <a:xfrm>
            <a:off x="13161347" y="5484512"/>
            <a:ext cx="2454156" cy="1812929"/>
          </a:xfrm>
          <a:prstGeom prst="line">
            <a:avLst/>
          </a:prstGeom>
          <a:ln w="76200" cap="flat">
            <a:solidFill>
              <a:srgbClr val="4B70AD"/>
            </a:solidFill>
            <a:prstDash val="lgDash"/>
            <a:headEnd type="none" w="sm" len="sm"/>
            <a:tailEnd type="none" w="sm" len="sm"/>
          </a:ln>
        </p:spPr>
        <p:txBody>
          <a:bodyPr/>
          <a:lstStyle/>
          <a:p>
            <a:endParaRPr lang="en-US"/>
          </a:p>
        </p:txBody>
      </p:sp>
      <p:grpSp>
        <p:nvGrpSpPr>
          <p:cNvPr id="14" name="Group 14">
            <a:extLst>
              <a:ext uri="{FF2B5EF4-FFF2-40B4-BE49-F238E27FC236}">
                <a16:creationId xmlns:a16="http://schemas.microsoft.com/office/drawing/2014/main" id="{DA39A358-E979-C1C1-4BE5-BA13FFC7C976}"/>
              </a:ext>
            </a:extLst>
          </p:cNvPr>
          <p:cNvGrpSpPr/>
          <p:nvPr/>
        </p:nvGrpSpPr>
        <p:grpSpPr>
          <a:xfrm>
            <a:off x="11523462" y="4022902"/>
            <a:ext cx="1812929" cy="1812929"/>
            <a:chOff x="0" y="0"/>
            <a:chExt cx="812800" cy="812800"/>
          </a:xfrm>
        </p:grpSpPr>
        <p:sp>
          <p:nvSpPr>
            <p:cNvPr id="15" name="Freeform 15">
              <a:extLst>
                <a:ext uri="{FF2B5EF4-FFF2-40B4-BE49-F238E27FC236}">
                  <a16:creationId xmlns:a16="http://schemas.microsoft.com/office/drawing/2014/main" id="{E34CD28F-EA84-87DE-2223-24C799E3793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70AD"/>
            </a:solidFill>
          </p:spPr>
          <p:txBody>
            <a:bodyPr/>
            <a:lstStyle/>
            <a:p>
              <a:endParaRPr lang="en-US"/>
            </a:p>
          </p:txBody>
        </p:sp>
        <p:sp>
          <p:nvSpPr>
            <p:cNvPr id="16" name="TextBox 16">
              <a:extLst>
                <a:ext uri="{FF2B5EF4-FFF2-40B4-BE49-F238E27FC236}">
                  <a16:creationId xmlns:a16="http://schemas.microsoft.com/office/drawing/2014/main" id="{95AB37DD-ED0E-FDB7-4B3C-1BB1375B3A06}"/>
                </a:ext>
              </a:extLst>
            </p:cNvPr>
            <p:cNvSpPr txBox="1"/>
            <p:nvPr/>
          </p:nvSpPr>
          <p:spPr>
            <a:xfrm>
              <a:off x="76200" y="19050"/>
              <a:ext cx="660400" cy="717550"/>
            </a:xfrm>
            <a:prstGeom prst="rect">
              <a:avLst/>
            </a:prstGeom>
          </p:spPr>
          <p:txBody>
            <a:bodyPr lIns="50800" tIns="50800" rIns="50800" bIns="50800" rtlCol="0" anchor="ctr"/>
            <a:lstStyle/>
            <a:p>
              <a:pPr algn="ctr">
                <a:lnSpc>
                  <a:spcPts val="3359"/>
                </a:lnSpc>
              </a:pPr>
              <a:endParaRPr/>
            </a:p>
          </p:txBody>
        </p:sp>
      </p:grpSp>
      <p:sp>
        <p:nvSpPr>
          <p:cNvPr id="17" name="AutoShape 17">
            <a:extLst>
              <a:ext uri="{FF2B5EF4-FFF2-40B4-BE49-F238E27FC236}">
                <a16:creationId xmlns:a16="http://schemas.microsoft.com/office/drawing/2014/main" id="{C25B9F9B-9072-967F-E1D0-5D23BCB68700}"/>
              </a:ext>
            </a:extLst>
          </p:cNvPr>
          <p:cNvSpPr/>
          <p:nvPr/>
        </p:nvSpPr>
        <p:spPr>
          <a:xfrm>
            <a:off x="9483824" y="4824150"/>
            <a:ext cx="2040796" cy="76200"/>
          </a:xfrm>
          <a:prstGeom prst="line">
            <a:avLst/>
          </a:prstGeom>
          <a:ln w="76200" cap="flat">
            <a:solidFill>
              <a:srgbClr val="4B70AD"/>
            </a:solidFill>
            <a:prstDash val="lgDash"/>
            <a:headEnd type="none" w="sm" len="sm"/>
            <a:tailEnd type="none" w="sm" len="sm"/>
          </a:ln>
        </p:spPr>
        <p:txBody>
          <a:bodyPr/>
          <a:lstStyle/>
          <a:p>
            <a:endParaRPr lang="en-US"/>
          </a:p>
        </p:txBody>
      </p:sp>
      <p:grpSp>
        <p:nvGrpSpPr>
          <p:cNvPr id="18" name="Group 18">
            <a:extLst>
              <a:ext uri="{FF2B5EF4-FFF2-40B4-BE49-F238E27FC236}">
                <a16:creationId xmlns:a16="http://schemas.microsoft.com/office/drawing/2014/main" id="{E6AFEDA9-BEBE-4221-AE0E-39873C7C7211}"/>
              </a:ext>
            </a:extLst>
          </p:cNvPr>
          <p:cNvGrpSpPr/>
          <p:nvPr/>
        </p:nvGrpSpPr>
        <p:grpSpPr>
          <a:xfrm>
            <a:off x="12339245" y="6062592"/>
            <a:ext cx="6941744" cy="6941744"/>
            <a:chOff x="0" y="0"/>
            <a:chExt cx="812800" cy="812800"/>
          </a:xfrm>
        </p:grpSpPr>
        <p:sp>
          <p:nvSpPr>
            <p:cNvPr id="19" name="Freeform 19">
              <a:extLst>
                <a:ext uri="{FF2B5EF4-FFF2-40B4-BE49-F238E27FC236}">
                  <a16:creationId xmlns:a16="http://schemas.microsoft.com/office/drawing/2014/main" id="{A3C8A4E7-296C-43FF-87E5-A6BF1B1E4EC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70AD"/>
            </a:solidFill>
          </p:spPr>
          <p:txBody>
            <a:bodyPr/>
            <a:lstStyle/>
            <a:p>
              <a:endParaRPr lang="en-US" dirty="0"/>
            </a:p>
          </p:txBody>
        </p:sp>
        <p:sp>
          <p:nvSpPr>
            <p:cNvPr id="20" name="TextBox 20">
              <a:extLst>
                <a:ext uri="{FF2B5EF4-FFF2-40B4-BE49-F238E27FC236}">
                  <a16:creationId xmlns:a16="http://schemas.microsoft.com/office/drawing/2014/main" id="{705A65CE-157F-465B-58C2-C27BEAFE521A}"/>
                </a:ext>
              </a:extLst>
            </p:cNvPr>
            <p:cNvSpPr txBox="1"/>
            <p:nvPr/>
          </p:nvSpPr>
          <p:spPr>
            <a:xfrm>
              <a:off x="76200" y="19050"/>
              <a:ext cx="660400" cy="717550"/>
            </a:xfrm>
            <a:prstGeom prst="rect">
              <a:avLst/>
            </a:prstGeom>
          </p:spPr>
          <p:txBody>
            <a:bodyPr lIns="50800" tIns="50800" rIns="50800" bIns="50800" rtlCol="0" anchor="ctr"/>
            <a:lstStyle/>
            <a:p>
              <a:pPr algn="ctr">
                <a:lnSpc>
                  <a:spcPts val="3359"/>
                </a:lnSpc>
              </a:pPr>
              <a:endParaRPr/>
            </a:p>
          </p:txBody>
        </p:sp>
      </p:grpSp>
      <p:sp>
        <p:nvSpPr>
          <p:cNvPr id="21" name="Freeform 21">
            <a:extLst>
              <a:ext uri="{FF2B5EF4-FFF2-40B4-BE49-F238E27FC236}">
                <a16:creationId xmlns:a16="http://schemas.microsoft.com/office/drawing/2014/main" id="{533DF35B-0266-6A3B-57B9-288F1EB03910}"/>
              </a:ext>
            </a:extLst>
          </p:cNvPr>
          <p:cNvSpPr/>
          <p:nvPr/>
        </p:nvSpPr>
        <p:spPr>
          <a:xfrm>
            <a:off x="3377551" y="6015746"/>
            <a:ext cx="1054824" cy="1052187"/>
          </a:xfrm>
          <a:custGeom>
            <a:avLst/>
            <a:gdLst/>
            <a:ahLst/>
            <a:cxnLst/>
            <a:rect l="l" t="t" r="r" b="b"/>
            <a:pathLst>
              <a:path w="1054824" h="1052187">
                <a:moveTo>
                  <a:pt x="0" y="0"/>
                </a:moveTo>
                <a:lnTo>
                  <a:pt x="1054824" y="0"/>
                </a:lnTo>
                <a:lnTo>
                  <a:pt x="1054824" y="1052187"/>
                </a:lnTo>
                <a:lnTo>
                  <a:pt x="0" y="105218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22" name="Freeform 22">
            <a:extLst>
              <a:ext uri="{FF2B5EF4-FFF2-40B4-BE49-F238E27FC236}">
                <a16:creationId xmlns:a16="http://schemas.microsoft.com/office/drawing/2014/main" id="{71C407F7-3AEF-6EEC-FB7D-C25188BBE6DA}"/>
              </a:ext>
            </a:extLst>
          </p:cNvPr>
          <p:cNvSpPr/>
          <p:nvPr/>
        </p:nvSpPr>
        <p:spPr>
          <a:xfrm>
            <a:off x="11863507" y="4362947"/>
            <a:ext cx="1132838" cy="1132838"/>
          </a:xfrm>
          <a:custGeom>
            <a:avLst/>
            <a:gdLst/>
            <a:ahLst/>
            <a:cxnLst/>
            <a:rect l="l" t="t" r="r" b="b"/>
            <a:pathLst>
              <a:path w="1132838" h="1132838">
                <a:moveTo>
                  <a:pt x="0" y="0"/>
                </a:moveTo>
                <a:lnTo>
                  <a:pt x="1132838" y="0"/>
                </a:lnTo>
                <a:lnTo>
                  <a:pt x="1132838" y="1132838"/>
                </a:lnTo>
                <a:lnTo>
                  <a:pt x="0" y="113283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23" name="Freeform 23">
            <a:extLst>
              <a:ext uri="{FF2B5EF4-FFF2-40B4-BE49-F238E27FC236}">
                <a16:creationId xmlns:a16="http://schemas.microsoft.com/office/drawing/2014/main" id="{3EFDBB69-13C7-1D34-F3F5-760503208032}"/>
              </a:ext>
            </a:extLst>
          </p:cNvPr>
          <p:cNvSpPr/>
          <p:nvPr/>
        </p:nvSpPr>
        <p:spPr>
          <a:xfrm>
            <a:off x="8017076" y="4230102"/>
            <a:ext cx="1123143" cy="1123143"/>
          </a:xfrm>
          <a:custGeom>
            <a:avLst/>
            <a:gdLst/>
            <a:ahLst/>
            <a:cxnLst/>
            <a:rect l="l" t="t" r="r" b="b"/>
            <a:pathLst>
              <a:path w="1123143" h="1123143">
                <a:moveTo>
                  <a:pt x="0" y="0"/>
                </a:moveTo>
                <a:lnTo>
                  <a:pt x="1123143" y="0"/>
                </a:lnTo>
                <a:lnTo>
                  <a:pt x="1123143" y="1123143"/>
                </a:lnTo>
                <a:lnTo>
                  <a:pt x="0" y="112314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24" name="Freeform 24">
            <a:extLst>
              <a:ext uri="{FF2B5EF4-FFF2-40B4-BE49-F238E27FC236}">
                <a16:creationId xmlns:a16="http://schemas.microsoft.com/office/drawing/2014/main" id="{35D6F8A5-67B9-334B-2BB9-057CE6F81773}"/>
              </a:ext>
            </a:extLst>
          </p:cNvPr>
          <p:cNvSpPr/>
          <p:nvPr/>
        </p:nvSpPr>
        <p:spPr>
          <a:xfrm>
            <a:off x="14675583" y="6697910"/>
            <a:ext cx="1963392" cy="1956029"/>
          </a:xfrm>
          <a:custGeom>
            <a:avLst/>
            <a:gdLst/>
            <a:ahLst/>
            <a:cxnLst/>
            <a:rect l="l" t="t" r="r" b="b"/>
            <a:pathLst>
              <a:path w="2454156" h="2444953">
                <a:moveTo>
                  <a:pt x="0" y="0"/>
                </a:moveTo>
                <a:lnTo>
                  <a:pt x="2454157" y="0"/>
                </a:lnTo>
                <a:lnTo>
                  <a:pt x="2454157" y="2444953"/>
                </a:lnTo>
                <a:lnTo>
                  <a:pt x="0" y="244495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dirty="0"/>
          </a:p>
        </p:txBody>
      </p:sp>
      <p:sp>
        <p:nvSpPr>
          <p:cNvPr id="25" name="Freeform 25">
            <a:extLst>
              <a:ext uri="{FF2B5EF4-FFF2-40B4-BE49-F238E27FC236}">
                <a16:creationId xmlns:a16="http://schemas.microsoft.com/office/drawing/2014/main" id="{A28F730B-E6B2-16D6-5084-7E914940A3DC}"/>
              </a:ext>
            </a:extLst>
          </p:cNvPr>
          <p:cNvSpPr/>
          <p:nvPr/>
        </p:nvSpPr>
        <p:spPr>
          <a:xfrm>
            <a:off x="1335518" y="3021437"/>
            <a:ext cx="894412" cy="1208665"/>
          </a:xfrm>
          <a:custGeom>
            <a:avLst/>
            <a:gdLst/>
            <a:ahLst/>
            <a:cxnLst/>
            <a:rect l="l" t="t" r="r" b="b"/>
            <a:pathLst>
              <a:path w="894412" h="1208665">
                <a:moveTo>
                  <a:pt x="0" y="0"/>
                </a:moveTo>
                <a:lnTo>
                  <a:pt x="894412" y="0"/>
                </a:lnTo>
                <a:lnTo>
                  <a:pt x="894412" y="1208665"/>
                </a:lnTo>
                <a:lnTo>
                  <a:pt x="0" y="120866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26" name="TextBox 26">
            <a:extLst>
              <a:ext uri="{FF2B5EF4-FFF2-40B4-BE49-F238E27FC236}">
                <a16:creationId xmlns:a16="http://schemas.microsoft.com/office/drawing/2014/main" id="{54E43632-8164-62A7-C05E-5BF980141A92}"/>
              </a:ext>
            </a:extLst>
          </p:cNvPr>
          <p:cNvSpPr txBox="1"/>
          <p:nvPr/>
        </p:nvSpPr>
        <p:spPr>
          <a:xfrm>
            <a:off x="2988974" y="2656298"/>
            <a:ext cx="2929154" cy="415290"/>
          </a:xfrm>
          <a:prstGeom prst="rect">
            <a:avLst/>
          </a:prstGeom>
        </p:spPr>
        <p:txBody>
          <a:bodyPr lIns="0" tIns="0" rIns="0" bIns="0" rtlCol="0" anchor="t">
            <a:spAutoFit/>
          </a:bodyPr>
          <a:lstStyle/>
          <a:p>
            <a:pPr>
              <a:lnSpc>
                <a:spcPts val="3359"/>
              </a:lnSpc>
            </a:pPr>
            <a:r>
              <a:rPr lang="en-US" sz="2400" b="1" spc="76" dirty="0">
                <a:solidFill>
                  <a:srgbClr val="4B70AD"/>
                </a:solidFill>
                <a:latin typeface="PT Sans" panose="020B0503020203020204" pitchFamily="34" charset="0"/>
              </a:rPr>
              <a:t>Diagnosis</a:t>
            </a:r>
          </a:p>
        </p:txBody>
      </p:sp>
      <p:sp>
        <p:nvSpPr>
          <p:cNvPr id="27" name="TextBox 27">
            <a:extLst>
              <a:ext uri="{FF2B5EF4-FFF2-40B4-BE49-F238E27FC236}">
                <a16:creationId xmlns:a16="http://schemas.microsoft.com/office/drawing/2014/main" id="{3526B7E6-D74D-1658-A259-253A64F424A6}"/>
              </a:ext>
            </a:extLst>
          </p:cNvPr>
          <p:cNvSpPr txBox="1"/>
          <p:nvPr/>
        </p:nvSpPr>
        <p:spPr>
          <a:xfrm>
            <a:off x="2988974" y="3297402"/>
            <a:ext cx="3767220" cy="1581972"/>
          </a:xfrm>
          <a:prstGeom prst="rect">
            <a:avLst/>
          </a:prstGeom>
        </p:spPr>
        <p:txBody>
          <a:bodyPr lIns="0" tIns="0" rIns="0" bIns="0" rtlCol="0" anchor="t">
            <a:spAutoFit/>
          </a:bodyPr>
          <a:lstStyle/>
          <a:p>
            <a:pPr marL="0" lvl="0" indent="0" algn="l">
              <a:lnSpc>
                <a:spcPts val="2520"/>
              </a:lnSpc>
              <a:spcBef>
                <a:spcPct val="0"/>
              </a:spcBef>
            </a:pPr>
            <a:r>
              <a:rPr lang="en-US" sz="1800" spc="57" dirty="0">
                <a:solidFill>
                  <a:schemeClr val="tx1">
                    <a:lumMod val="75000"/>
                    <a:lumOff val="25000"/>
                  </a:schemeClr>
                </a:solidFill>
                <a:latin typeface="PT Sans" panose="020B0503020203020204" pitchFamily="34" charset="0"/>
              </a:rPr>
              <a:t>After pre-operative testing for a </a:t>
            </a:r>
            <a:r>
              <a:rPr lang="en-US" spc="57" dirty="0">
                <a:solidFill>
                  <a:schemeClr val="tx1">
                    <a:lumMod val="75000"/>
                    <a:lumOff val="25000"/>
                  </a:schemeClr>
                </a:solidFill>
                <a:latin typeface="PT Sans" panose="020B0503020203020204" pitchFamily="34" charset="0"/>
              </a:rPr>
              <a:t>total knee replacement </a:t>
            </a:r>
            <a:r>
              <a:rPr lang="en-US" sz="1800" spc="57" dirty="0">
                <a:solidFill>
                  <a:schemeClr val="tx1">
                    <a:lumMod val="75000"/>
                    <a:lumOff val="25000"/>
                  </a:schemeClr>
                </a:solidFill>
                <a:latin typeface="PT Sans" panose="020B0503020203020204" pitchFamily="34" charset="0"/>
              </a:rPr>
              <a:t>with a local provider, Tim, a labor worker in Southern PA found out that he had Kidney Cancer. </a:t>
            </a:r>
          </a:p>
        </p:txBody>
      </p:sp>
      <p:sp>
        <p:nvSpPr>
          <p:cNvPr id="28" name="TextBox 28">
            <a:extLst>
              <a:ext uri="{FF2B5EF4-FFF2-40B4-BE49-F238E27FC236}">
                <a16:creationId xmlns:a16="http://schemas.microsoft.com/office/drawing/2014/main" id="{90C97EA9-2E35-6E00-A1C1-5D137F2B689A}"/>
              </a:ext>
            </a:extLst>
          </p:cNvPr>
          <p:cNvSpPr txBox="1"/>
          <p:nvPr/>
        </p:nvSpPr>
        <p:spPr>
          <a:xfrm>
            <a:off x="3648872" y="7471410"/>
            <a:ext cx="2929154" cy="415290"/>
          </a:xfrm>
          <a:prstGeom prst="rect">
            <a:avLst/>
          </a:prstGeom>
        </p:spPr>
        <p:txBody>
          <a:bodyPr lIns="0" tIns="0" rIns="0" bIns="0" rtlCol="0" anchor="t">
            <a:spAutoFit/>
          </a:bodyPr>
          <a:lstStyle/>
          <a:p>
            <a:pPr>
              <a:lnSpc>
                <a:spcPts val="3359"/>
              </a:lnSpc>
            </a:pPr>
            <a:r>
              <a:rPr lang="en-US" sz="2400" b="1" spc="76" dirty="0">
                <a:solidFill>
                  <a:srgbClr val="4B70AD"/>
                </a:solidFill>
                <a:latin typeface="PT Sans" panose="020B0503020203020204" pitchFamily="34" charset="0"/>
              </a:rPr>
              <a:t>2nd Opinion</a:t>
            </a:r>
          </a:p>
        </p:txBody>
      </p:sp>
      <p:sp>
        <p:nvSpPr>
          <p:cNvPr id="29" name="TextBox 29">
            <a:extLst>
              <a:ext uri="{FF2B5EF4-FFF2-40B4-BE49-F238E27FC236}">
                <a16:creationId xmlns:a16="http://schemas.microsoft.com/office/drawing/2014/main" id="{0C0FACE9-47D0-2777-8152-7E993D895B2A}"/>
              </a:ext>
            </a:extLst>
          </p:cNvPr>
          <p:cNvSpPr txBox="1"/>
          <p:nvPr/>
        </p:nvSpPr>
        <p:spPr>
          <a:xfrm>
            <a:off x="3649440" y="8005242"/>
            <a:ext cx="5951760" cy="1889620"/>
          </a:xfrm>
          <a:prstGeom prst="rect">
            <a:avLst/>
          </a:prstGeom>
        </p:spPr>
        <p:txBody>
          <a:bodyPr wrap="square" lIns="0" tIns="0" rIns="0" bIns="0" rtlCol="0" anchor="t">
            <a:spAutoFit/>
          </a:bodyPr>
          <a:lstStyle/>
          <a:p>
            <a:pPr marL="0" lvl="0" indent="0" algn="l">
              <a:lnSpc>
                <a:spcPts val="2520"/>
              </a:lnSpc>
              <a:spcBef>
                <a:spcPct val="0"/>
              </a:spcBef>
            </a:pPr>
            <a:r>
              <a:rPr lang="en-US" sz="1800" spc="57" dirty="0">
                <a:solidFill>
                  <a:schemeClr val="tx1">
                    <a:lumMod val="75000"/>
                    <a:lumOff val="25000"/>
                  </a:schemeClr>
                </a:solidFill>
                <a:latin typeface="PT Sans" panose="020B0503020203020204" pitchFamily="34" charset="0"/>
              </a:rPr>
              <a:t>Through his employer’s partnership with Accarent, Tim, called to explore his options for treatment.  Tim was quickly scheduled for a Diagnosis Confirmation &amp; Treatment Planning Evaluation through Johns Hopkins where the diagnosis was confirmed and he was recommended a surgery to remove the cancer.  </a:t>
            </a:r>
          </a:p>
        </p:txBody>
      </p:sp>
      <p:sp>
        <p:nvSpPr>
          <p:cNvPr id="30" name="TextBox 30">
            <a:extLst>
              <a:ext uri="{FF2B5EF4-FFF2-40B4-BE49-F238E27FC236}">
                <a16:creationId xmlns:a16="http://schemas.microsoft.com/office/drawing/2014/main" id="{224568D7-A367-79FA-2CCD-3D5E169DFACA}"/>
              </a:ext>
            </a:extLst>
          </p:cNvPr>
          <p:cNvSpPr txBox="1"/>
          <p:nvPr/>
        </p:nvSpPr>
        <p:spPr>
          <a:xfrm>
            <a:off x="8578647" y="5671179"/>
            <a:ext cx="2929154" cy="415290"/>
          </a:xfrm>
          <a:prstGeom prst="rect">
            <a:avLst/>
          </a:prstGeom>
        </p:spPr>
        <p:txBody>
          <a:bodyPr lIns="0" tIns="0" rIns="0" bIns="0" rtlCol="0" anchor="t">
            <a:spAutoFit/>
          </a:bodyPr>
          <a:lstStyle/>
          <a:p>
            <a:pPr>
              <a:lnSpc>
                <a:spcPts val="3359"/>
              </a:lnSpc>
            </a:pPr>
            <a:r>
              <a:rPr lang="en-US" sz="2400" b="1" spc="76">
                <a:solidFill>
                  <a:srgbClr val="4B70AD"/>
                </a:solidFill>
                <a:latin typeface="PT Sans" panose="020B0503020203020204" pitchFamily="34" charset="0"/>
              </a:rPr>
              <a:t>Surgical Treatment </a:t>
            </a:r>
          </a:p>
        </p:txBody>
      </p:sp>
      <p:sp>
        <p:nvSpPr>
          <p:cNvPr id="31" name="TextBox 31">
            <a:extLst>
              <a:ext uri="{FF2B5EF4-FFF2-40B4-BE49-F238E27FC236}">
                <a16:creationId xmlns:a16="http://schemas.microsoft.com/office/drawing/2014/main" id="{9D4BBB22-545B-4838-EE77-451EF3E0D8B6}"/>
              </a:ext>
            </a:extLst>
          </p:cNvPr>
          <p:cNvSpPr txBox="1"/>
          <p:nvPr/>
        </p:nvSpPr>
        <p:spPr>
          <a:xfrm>
            <a:off x="8578647" y="6312284"/>
            <a:ext cx="4540924" cy="1259205"/>
          </a:xfrm>
          <a:prstGeom prst="rect">
            <a:avLst/>
          </a:prstGeom>
        </p:spPr>
        <p:txBody>
          <a:bodyPr lIns="0" tIns="0" rIns="0" bIns="0" rtlCol="0" anchor="t">
            <a:spAutoFit/>
          </a:bodyPr>
          <a:lstStyle/>
          <a:p>
            <a:pPr marL="0" lvl="0" indent="0" algn="l">
              <a:lnSpc>
                <a:spcPts val="2520"/>
              </a:lnSpc>
              <a:spcBef>
                <a:spcPct val="0"/>
              </a:spcBef>
            </a:pPr>
            <a:r>
              <a:rPr lang="en-US" sz="1800" spc="57" dirty="0">
                <a:solidFill>
                  <a:schemeClr val="tx1">
                    <a:lumMod val="75000"/>
                    <a:lumOff val="25000"/>
                  </a:schemeClr>
                </a:solidFill>
                <a:latin typeface="PT Sans" panose="020B0503020203020204" pitchFamily="34" charset="0"/>
              </a:rPr>
              <a:t>With the Oncology team at Johns Hopkins aware of </a:t>
            </a:r>
            <a:r>
              <a:rPr lang="en-US" spc="57" dirty="0">
                <a:solidFill>
                  <a:schemeClr val="tx1">
                    <a:lumMod val="75000"/>
                    <a:lumOff val="25000"/>
                  </a:schemeClr>
                </a:solidFill>
                <a:latin typeface="PT Sans" panose="020B0503020203020204" pitchFamily="34" charset="0"/>
              </a:rPr>
              <a:t>Tim</a:t>
            </a:r>
            <a:r>
              <a:rPr lang="en-US" sz="1800" spc="57" dirty="0">
                <a:solidFill>
                  <a:schemeClr val="tx1">
                    <a:lumMod val="75000"/>
                    <a:lumOff val="25000"/>
                  </a:schemeClr>
                </a:solidFill>
                <a:latin typeface="PT Sans" panose="020B0503020203020204" pitchFamily="34" charset="0"/>
              </a:rPr>
              <a:t>’s case and the best path forward, </a:t>
            </a:r>
            <a:r>
              <a:rPr lang="en-US" spc="57" dirty="0">
                <a:solidFill>
                  <a:schemeClr val="tx1">
                    <a:lumMod val="75000"/>
                    <a:lumOff val="25000"/>
                  </a:schemeClr>
                </a:solidFill>
                <a:latin typeface="PT Sans" panose="020B0503020203020204" pitchFamily="34" charset="0"/>
              </a:rPr>
              <a:t>Tim</a:t>
            </a:r>
            <a:r>
              <a:rPr lang="en-US" sz="1800" spc="57" dirty="0">
                <a:solidFill>
                  <a:schemeClr val="tx1">
                    <a:lumMod val="75000"/>
                    <a:lumOff val="25000"/>
                  </a:schemeClr>
                </a:solidFill>
                <a:latin typeface="PT Sans" panose="020B0503020203020204" pitchFamily="34" charset="0"/>
              </a:rPr>
              <a:t> was scheduled for surgery the following month.  </a:t>
            </a:r>
          </a:p>
        </p:txBody>
      </p:sp>
      <p:sp>
        <p:nvSpPr>
          <p:cNvPr id="32" name="TextBox 32">
            <a:extLst>
              <a:ext uri="{FF2B5EF4-FFF2-40B4-BE49-F238E27FC236}">
                <a16:creationId xmlns:a16="http://schemas.microsoft.com/office/drawing/2014/main" id="{002FE4AF-1A68-510E-0BC4-DDE103B2D48A}"/>
              </a:ext>
            </a:extLst>
          </p:cNvPr>
          <p:cNvSpPr txBox="1"/>
          <p:nvPr/>
        </p:nvSpPr>
        <p:spPr>
          <a:xfrm>
            <a:off x="13505195" y="2324100"/>
            <a:ext cx="2929154" cy="415290"/>
          </a:xfrm>
          <a:prstGeom prst="rect">
            <a:avLst/>
          </a:prstGeom>
        </p:spPr>
        <p:txBody>
          <a:bodyPr lIns="0" tIns="0" rIns="0" bIns="0" rtlCol="0" anchor="t">
            <a:spAutoFit/>
          </a:bodyPr>
          <a:lstStyle/>
          <a:p>
            <a:pPr>
              <a:lnSpc>
                <a:spcPts val="3359"/>
              </a:lnSpc>
            </a:pPr>
            <a:r>
              <a:rPr lang="en-US" sz="2400" b="1" spc="76" dirty="0">
                <a:solidFill>
                  <a:srgbClr val="4B70AD"/>
                </a:solidFill>
                <a:latin typeface="PT Sans" panose="020B0503020203020204" pitchFamily="34" charset="0"/>
              </a:rPr>
              <a:t>Recovery</a:t>
            </a:r>
          </a:p>
        </p:txBody>
      </p:sp>
      <p:sp>
        <p:nvSpPr>
          <p:cNvPr id="33" name="TextBox 33">
            <a:extLst>
              <a:ext uri="{FF2B5EF4-FFF2-40B4-BE49-F238E27FC236}">
                <a16:creationId xmlns:a16="http://schemas.microsoft.com/office/drawing/2014/main" id="{D3FB226D-BBC6-436E-36C2-154F64D54BCF}"/>
              </a:ext>
            </a:extLst>
          </p:cNvPr>
          <p:cNvSpPr txBox="1"/>
          <p:nvPr/>
        </p:nvSpPr>
        <p:spPr>
          <a:xfrm>
            <a:off x="13505195" y="2965204"/>
            <a:ext cx="3767220" cy="1259205"/>
          </a:xfrm>
          <a:prstGeom prst="rect">
            <a:avLst/>
          </a:prstGeom>
        </p:spPr>
        <p:txBody>
          <a:bodyPr lIns="0" tIns="0" rIns="0" bIns="0" rtlCol="0" anchor="t">
            <a:spAutoFit/>
          </a:bodyPr>
          <a:lstStyle/>
          <a:p>
            <a:pPr marL="0" lvl="0" indent="0" algn="l">
              <a:lnSpc>
                <a:spcPts val="2520"/>
              </a:lnSpc>
              <a:spcBef>
                <a:spcPct val="0"/>
              </a:spcBef>
            </a:pPr>
            <a:r>
              <a:rPr lang="en-US" sz="1800" spc="57" dirty="0">
                <a:solidFill>
                  <a:schemeClr val="tx1">
                    <a:lumMod val="75000"/>
                    <a:lumOff val="25000"/>
                  </a:schemeClr>
                </a:solidFill>
                <a:latin typeface="PT Sans" panose="020B0503020203020204" pitchFamily="34" charset="0"/>
              </a:rPr>
              <a:t>Within 10 weeks of initial diagnosis, </a:t>
            </a:r>
            <a:r>
              <a:rPr lang="en-US" spc="57" dirty="0">
                <a:solidFill>
                  <a:schemeClr val="tx1">
                    <a:lumMod val="75000"/>
                    <a:lumOff val="25000"/>
                  </a:schemeClr>
                </a:solidFill>
                <a:latin typeface="PT Sans" panose="020B0503020203020204" pitchFamily="34" charset="0"/>
              </a:rPr>
              <a:t>Tim</a:t>
            </a:r>
            <a:r>
              <a:rPr lang="en-US" sz="1800" spc="57" dirty="0">
                <a:solidFill>
                  <a:schemeClr val="tx1">
                    <a:lumMod val="75000"/>
                    <a:lumOff val="25000"/>
                  </a:schemeClr>
                </a:solidFill>
                <a:latin typeface="PT Sans" panose="020B0503020203020204" pitchFamily="34" charset="0"/>
              </a:rPr>
              <a:t> was declared cancer </a:t>
            </a:r>
            <a:r>
              <a:rPr lang="en-US" spc="57" dirty="0">
                <a:solidFill>
                  <a:schemeClr val="tx1">
                    <a:lumMod val="75000"/>
                    <a:lumOff val="25000"/>
                  </a:schemeClr>
                </a:solidFill>
                <a:latin typeface="PT Sans" panose="020B0503020203020204" pitchFamily="34" charset="0"/>
              </a:rPr>
              <a:t>f</a:t>
            </a:r>
            <a:r>
              <a:rPr lang="en-US" sz="1800" spc="57" dirty="0">
                <a:solidFill>
                  <a:schemeClr val="tx1">
                    <a:lumMod val="75000"/>
                    <a:lumOff val="25000"/>
                  </a:schemeClr>
                </a:solidFill>
                <a:latin typeface="PT Sans" panose="020B0503020203020204" pitchFamily="34" charset="0"/>
              </a:rPr>
              <a:t>ree and healthy enough to return to work.  </a:t>
            </a:r>
          </a:p>
        </p:txBody>
      </p:sp>
      <p:sp>
        <p:nvSpPr>
          <p:cNvPr id="34" name="TextBox 34">
            <a:extLst>
              <a:ext uri="{FF2B5EF4-FFF2-40B4-BE49-F238E27FC236}">
                <a16:creationId xmlns:a16="http://schemas.microsoft.com/office/drawing/2014/main" id="{203B1251-4A3D-D5E4-2EA0-F4B2D6392B20}"/>
              </a:ext>
            </a:extLst>
          </p:cNvPr>
          <p:cNvSpPr txBox="1"/>
          <p:nvPr/>
        </p:nvSpPr>
        <p:spPr>
          <a:xfrm>
            <a:off x="5339579" y="397977"/>
            <a:ext cx="7951142" cy="1678921"/>
          </a:xfrm>
          <a:prstGeom prst="rect">
            <a:avLst/>
          </a:prstGeom>
        </p:spPr>
        <p:txBody>
          <a:bodyPr lIns="0" tIns="0" rIns="0" bIns="0" rtlCol="0" anchor="t">
            <a:spAutoFit/>
          </a:bodyPr>
          <a:lstStyle/>
          <a:p>
            <a:pPr algn="ctr">
              <a:lnSpc>
                <a:spcPts val="4500"/>
              </a:lnSpc>
              <a:spcBef>
                <a:spcPct val="0"/>
              </a:spcBef>
            </a:pPr>
            <a:r>
              <a:rPr lang="en-US" sz="4200" b="1" dirty="0">
                <a:solidFill>
                  <a:srgbClr val="262626"/>
                </a:solidFill>
                <a:latin typeface="Source Serif Pro"/>
              </a:rPr>
              <a:t>The Results: Tim’s Accarent Journey</a:t>
            </a:r>
          </a:p>
          <a:p>
            <a:pPr algn="ctr">
              <a:lnSpc>
                <a:spcPts val="4500"/>
              </a:lnSpc>
              <a:spcBef>
                <a:spcPct val="0"/>
              </a:spcBef>
            </a:pPr>
            <a:r>
              <a:rPr lang="en-US" sz="2800" b="0" i="1" dirty="0">
                <a:solidFill>
                  <a:srgbClr val="0D0D0D"/>
                </a:solidFill>
                <a:effectLst/>
                <a:highlight>
                  <a:srgbClr val="FFFFFF"/>
                </a:highlight>
                <a:latin typeface="PT Sans" panose="020B0503020203020204" pitchFamily="34" charset="0"/>
              </a:rPr>
              <a:t>From Pre-operative </a:t>
            </a:r>
            <a:r>
              <a:rPr lang="en-US" sz="2800" i="1" dirty="0">
                <a:solidFill>
                  <a:srgbClr val="0D0D0D"/>
                </a:solidFill>
                <a:highlight>
                  <a:srgbClr val="FFFFFF"/>
                </a:highlight>
                <a:latin typeface="PT Sans" panose="020B0503020203020204" pitchFamily="34" charset="0"/>
              </a:rPr>
              <a:t>Testing </a:t>
            </a:r>
            <a:r>
              <a:rPr lang="en-US" sz="2800" b="0" i="1" dirty="0">
                <a:solidFill>
                  <a:srgbClr val="0D0D0D"/>
                </a:solidFill>
                <a:effectLst/>
                <a:highlight>
                  <a:srgbClr val="FFFFFF"/>
                </a:highlight>
                <a:latin typeface="PT Sans" panose="020B0503020203020204" pitchFamily="34" charset="0"/>
              </a:rPr>
              <a:t>to New Knee &amp; Cancer-Free </a:t>
            </a:r>
            <a:endParaRPr lang="en-US" sz="2800" i="1" dirty="0">
              <a:solidFill>
                <a:srgbClr val="262626"/>
              </a:solidFill>
              <a:latin typeface="PT Sans" panose="020B0503020203020204" pitchFamily="34" charset="0"/>
            </a:endParaRPr>
          </a:p>
        </p:txBody>
      </p:sp>
      <p:grpSp>
        <p:nvGrpSpPr>
          <p:cNvPr id="35" name="Group 7">
            <a:extLst>
              <a:ext uri="{FF2B5EF4-FFF2-40B4-BE49-F238E27FC236}">
                <a16:creationId xmlns:a16="http://schemas.microsoft.com/office/drawing/2014/main" id="{73CD0CF1-D5F7-9BDB-BC8C-9659F93C5211}"/>
              </a:ext>
            </a:extLst>
          </p:cNvPr>
          <p:cNvGrpSpPr/>
          <p:nvPr/>
        </p:nvGrpSpPr>
        <p:grpSpPr>
          <a:xfrm>
            <a:off x="304800" y="180354"/>
            <a:ext cx="2362200" cy="1024083"/>
            <a:chOff x="0" y="0"/>
            <a:chExt cx="3149600" cy="1365444"/>
          </a:xfrm>
        </p:grpSpPr>
        <p:sp>
          <p:nvSpPr>
            <p:cNvPr id="36" name="Freeform 8">
              <a:extLst>
                <a:ext uri="{FF2B5EF4-FFF2-40B4-BE49-F238E27FC236}">
                  <a16:creationId xmlns:a16="http://schemas.microsoft.com/office/drawing/2014/main" id="{0C699EE5-2F70-DC4C-2337-5F296AFEEC59}"/>
                </a:ext>
              </a:extLst>
            </p:cNvPr>
            <p:cNvSpPr/>
            <p:nvPr/>
          </p:nvSpPr>
          <p:spPr>
            <a:xfrm>
              <a:off x="0" y="0"/>
              <a:ext cx="3149600" cy="1365504"/>
            </a:xfrm>
            <a:custGeom>
              <a:avLst/>
              <a:gdLst/>
              <a:ahLst/>
              <a:cxnLst/>
              <a:rect l="l" t="t" r="r" b="b"/>
              <a:pathLst>
                <a:path w="3149600" h="1365504">
                  <a:moveTo>
                    <a:pt x="0" y="0"/>
                  </a:moveTo>
                  <a:lnTo>
                    <a:pt x="3149600" y="0"/>
                  </a:lnTo>
                  <a:lnTo>
                    <a:pt x="3149600" y="1365504"/>
                  </a:lnTo>
                  <a:lnTo>
                    <a:pt x="0" y="1365504"/>
                  </a:lnTo>
                  <a:lnTo>
                    <a:pt x="0" y="0"/>
                  </a:lnTo>
                  <a:close/>
                </a:path>
              </a:pathLst>
            </a:custGeom>
            <a:blipFill>
              <a:blip r:embed="rId12"/>
              <a:stretch>
                <a:fillRect l="-8585" r="-8585" b="4"/>
              </a:stretch>
            </a:blipFill>
          </p:spPr>
          <p:txBody>
            <a:bodyPr/>
            <a:lstStyle/>
            <a:p>
              <a:endParaRPr lang="en-US"/>
            </a:p>
          </p:txBody>
        </p:sp>
      </p:grpSp>
      <p:sp>
        <p:nvSpPr>
          <p:cNvPr id="39" name="TextBox 38">
            <a:extLst>
              <a:ext uri="{FF2B5EF4-FFF2-40B4-BE49-F238E27FC236}">
                <a16:creationId xmlns:a16="http://schemas.microsoft.com/office/drawing/2014/main" id="{1D6C0535-08B3-20BC-1BC7-DAD6B0C51CBB}"/>
              </a:ext>
            </a:extLst>
          </p:cNvPr>
          <p:cNvSpPr txBox="1"/>
          <p:nvPr/>
        </p:nvSpPr>
        <p:spPr>
          <a:xfrm>
            <a:off x="14395177" y="8891905"/>
            <a:ext cx="3251925" cy="923330"/>
          </a:xfrm>
          <a:prstGeom prst="rect">
            <a:avLst/>
          </a:prstGeom>
          <a:noFill/>
        </p:spPr>
        <p:txBody>
          <a:bodyPr wrap="square">
            <a:spAutoFit/>
          </a:bodyPr>
          <a:lstStyle/>
          <a:p>
            <a:r>
              <a:rPr lang="en-US" spc="57" dirty="0">
                <a:solidFill>
                  <a:schemeClr val="bg1"/>
                </a:solidFill>
                <a:latin typeface="PT Sans" panose="020B0503020203020204" pitchFamily="34" charset="0"/>
              </a:rPr>
              <a:t>Tim received superior care and saved his company $10,000</a:t>
            </a:r>
          </a:p>
        </p:txBody>
      </p:sp>
      <p:sp>
        <p:nvSpPr>
          <p:cNvPr id="40" name="Freeform 5">
            <a:extLst>
              <a:ext uri="{FF2B5EF4-FFF2-40B4-BE49-F238E27FC236}">
                <a16:creationId xmlns:a16="http://schemas.microsoft.com/office/drawing/2014/main" id="{1E3784C3-F4E2-F172-6B77-DA208BCB0662}"/>
              </a:ext>
            </a:extLst>
          </p:cNvPr>
          <p:cNvSpPr/>
          <p:nvPr/>
        </p:nvSpPr>
        <p:spPr>
          <a:xfrm>
            <a:off x="29857" y="2312646"/>
            <a:ext cx="18288000" cy="6564406"/>
          </a:xfrm>
          <a:custGeom>
            <a:avLst/>
            <a:gdLst/>
            <a:ahLst/>
            <a:cxnLst/>
            <a:rect l="l" t="t" r="r" b="b"/>
            <a:pathLst>
              <a:path w="18288000" h="6564406">
                <a:moveTo>
                  <a:pt x="0" y="0"/>
                </a:moveTo>
                <a:lnTo>
                  <a:pt x="18288000" y="0"/>
                </a:lnTo>
                <a:lnTo>
                  <a:pt x="18288000" y="6564405"/>
                </a:lnTo>
                <a:lnTo>
                  <a:pt x="0" y="6564405"/>
                </a:lnTo>
                <a:lnTo>
                  <a:pt x="0" y="0"/>
                </a:lnTo>
                <a:close/>
              </a:path>
            </a:pathLst>
          </a:custGeom>
          <a:blipFill>
            <a:blip r:embed="rId13">
              <a:alphaModFix amt="20000"/>
              <a:extLst>
                <a:ext uri="{96DAC541-7B7A-43D3-8B79-37D633B846F1}">
                  <asvg:svgBlip xmlns:asvg="http://schemas.microsoft.com/office/drawing/2016/SVG/main" xmlns="" r:embed="rId14"/>
                </a:ext>
              </a:extLst>
            </a:blip>
            <a:stretch>
              <a:fillRect l="-15867" r="-17075"/>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4794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9573" y="2878173"/>
            <a:ext cx="18416448" cy="6700095"/>
            <a:chOff x="0" y="0"/>
            <a:chExt cx="24555264" cy="8933460"/>
          </a:xfrm>
          <a:solidFill>
            <a:schemeClr val="bg2"/>
          </a:solidFill>
        </p:grpSpPr>
        <p:sp>
          <p:nvSpPr>
            <p:cNvPr id="3" name="Freeform 3"/>
            <p:cNvSpPr/>
            <p:nvPr/>
          </p:nvSpPr>
          <p:spPr>
            <a:xfrm>
              <a:off x="0" y="0"/>
              <a:ext cx="24555323" cy="8933434"/>
            </a:xfrm>
            <a:custGeom>
              <a:avLst/>
              <a:gdLst/>
              <a:ahLst/>
              <a:cxnLst/>
              <a:rect l="l" t="t" r="r" b="b"/>
              <a:pathLst>
                <a:path w="24555323" h="8933434">
                  <a:moveTo>
                    <a:pt x="0" y="0"/>
                  </a:moveTo>
                  <a:lnTo>
                    <a:pt x="24555323" y="0"/>
                  </a:lnTo>
                  <a:lnTo>
                    <a:pt x="24555323" y="8933434"/>
                  </a:lnTo>
                  <a:lnTo>
                    <a:pt x="0" y="8933434"/>
                  </a:lnTo>
                  <a:close/>
                </a:path>
              </a:pathLst>
            </a:custGeom>
            <a:grpFill/>
          </p:spPr>
          <p:txBody>
            <a:bodyPr/>
            <a:lstStyle/>
            <a:p>
              <a:endParaRPr lang="en-US"/>
            </a:p>
          </p:txBody>
        </p:sp>
      </p:grpSp>
      <p:sp>
        <p:nvSpPr>
          <p:cNvPr id="4" name="TextBox 4"/>
          <p:cNvSpPr txBox="1"/>
          <p:nvPr/>
        </p:nvSpPr>
        <p:spPr>
          <a:xfrm>
            <a:off x="714885" y="652621"/>
            <a:ext cx="6534042" cy="593827"/>
          </a:xfrm>
          <a:prstGeom prst="rect">
            <a:avLst/>
          </a:prstGeom>
        </p:spPr>
        <p:txBody>
          <a:bodyPr lIns="0" tIns="0" rIns="0" bIns="0" rtlCol="0" anchor="t">
            <a:spAutoFit/>
          </a:bodyPr>
          <a:lstStyle/>
          <a:p>
            <a:pPr algn="l">
              <a:lnSpc>
                <a:spcPts val="4500"/>
              </a:lnSpc>
            </a:pPr>
            <a:r>
              <a:rPr lang="en-US" sz="4200" b="1" dirty="0">
                <a:solidFill>
                  <a:srgbClr val="262626"/>
                </a:solidFill>
                <a:latin typeface="Source Serif Pro"/>
              </a:rPr>
              <a:t>The Accarent Experience </a:t>
            </a:r>
          </a:p>
        </p:txBody>
      </p:sp>
      <p:sp>
        <p:nvSpPr>
          <p:cNvPr id="5" name="TextBox 5"/>
          <p:cNvSpPr txBox="1"/>
          <p:nvPr/>
        </p:nvSpPr>
        <p:spPr>
          <a:xfrm>
            <a:off x="7039995" y="9853020"/>
            <a:ext cx="4918617" cy="217273"/>
          </a:xfrm>
          <a:prstGeom prst="rect">
            <a:avLst/>
          </a:prstGeom>
        </p:spPr>
        <p:txBody>
          <a:bodyPr lIns="0" tIns="0" rIns="0" bIns="0" rtlCol="0" anchor="t">
            <a:spAutoFit/>
          </a:bodyPr>
          <a:lstStyle/>
          <a:p>
            <a:pPr algn="ctr">
              <a:lnSpc>
                <a:spcPts val="1620"/>
              </a:lnSpc>
            </a:pPr>
            <a:r>
              <a:rPr lang="en-US" sz="1350" spc="900">
                <a:solidFill>
                  <a:srgbClr val="99A8BD"/>
                </a:solidFill>
                <a:latin typeface="PT Sans"/>
              </a:rPr>
              <a:t>WWW.ACCARENTHEALTH.COM</a:t>
            </a:r>
          </a:p>
        </p:txBody>
      </p:sp>
      <p:grpSp>
        <p:nvGrpSpPr>
          <p:cNvPr id="6" name="Group 6"/>
          <p:cNvGrpSpPr/>
          <p:nvPr/>
        </p:nvGrpSpPr>
        <p:grpSpPr>
          <a:xfrm>
            <a:off x="814589" y="1398691"/>
            <a:ext cx="1123965" cy="77933"/>
            <a:chOff x="0" y="0"/>
            <a:chExt cx="1498620" cy="103910"/>
          </a:xfrm>
        </p:grpSpPr>
        <p:sp>
          <p:nvSpPr>
            <p:cNvPr id="7" name="Freeform 7"/>
            <p:cNvSpPr/>
            <p:nvPr/>
          </p:nvSpPr>
          <p:spPr>
            <a:xfrm>
              <a:off x="0" y="0"/>
              <a:ext cx="1498600" cy="103886"/>
            </a:xfrm>
            <a:custGeom>
              <a:avLst/>
              <a:gdLst/>
              <a:ahLst/>
              <a:cxnLst/>
              <a:rect l="l" t="t" r="r" b="b"/>
              <a:pathLst>
                <a:path w="1498600" h="103886">
                  <a:moveTo>
                    <a:pt x="0" y="0"/>
                  </a:moveTo>
                  <a:lnTo>
                    <a:pt x="1498600" y="0"/>
                  </a:lnTo>
                  <a:lnTo>
                    <a:pt x="1498600" y="103886"/>
                  </a:lnTo>
                  <a:lnTo>
                    <a:pt x="0" y="103886"/>
                  </a:lnTo>
                  <a:close/>
                </a:path>
              </a:pathLst>
            </a:custGeom>
            <a:solidFill>
              <a:srgbClr val="F79B3B"/>
            </a:solidFill>
          </p:spPr>
          <p:txBody>
            <a:bodyPr/>
            <a:lstStyle/>
            <a:p>
              <a:endParaRPr lang="en-US"/>
            </a:p>
          </p:txBody>
        </p:sp>
      </p:grpSp>
      <p:sp>
        <p:nvSpPr>
          <p:cNvPr id="8" name="Freeform 8"/>
          <p:cNvSpPr/>
          <p:nvPr/>
        </p:nvSpPr>
        <p:spPr>
          <a:xfrm>
            <a:off x="16187318" y="180020"/>
            <a:ext cx="1986672" cy="735069"/>
          </a:xfrm>
          <a:custGeom>
            <a:avLst/>
            <a:gdLst/>
            <a:ahLst/>
            <a:cxnLst/>
            <a:rect l="l" t="t" r="r" b="b"/>
            <a:pathLst>
              <a:path w="1986672" h="735069">
                <a:moveTo>
                  <a:pt x="0" y="0"/>
                </a:moveTo>
                <a:lnTo>
                  <a:pt x="1986671" y="0"/>
                </a:lnTo>
                <a:lnTo>
                  <a:pt x="1986671" y="735069"/>
                </a:lnTo>
                <a:lnTo>
                  <a:pt x="0" y="735069"/>
                </a:lnTo>
                <a:lnTo>
                  <a:pt x="0" y="0"/>
                </a:lnTo>
                <a:close/>
              </a:path>
            </a:pathLst>
          </a:custGeom>
          <a:blipFill>
            <a:blip r:embed="rId2"/>
            <a:stretch>
              <a:fillRect/>
            </a:stretch>
          </a:blipFill>
        </p:spPr>
        <p:txBody>
          <a:bodyPr/>
          <a:lstStyle/>
          <a:p>
            <a:endParaRPr lang="en-US"/>
          </a:p>
        </p:txBody>
      </p:sp>
      <p:grpSp>
        <p:nvGrpSpPr>
          <p:cNvPr id="9" name="Group 9"/>
          <p:cNvGrpSpPr/>
          <p:nvPr/>
        </p:nvGrpSpPr>
        <p:grpSpPr>
          <a:xfrm>
            <a:off x="2324154" y="4434662"/>
            <a:ext cx="13908214" cy="85725"/>
            <a:chOff x="0" y="0"/>
            <a:chExt cx="18544286" cy="114300"/>
          </a:xfrm>
        </p:grpSpPr>
        <p:sp>
          <p:nvSpPr>
            <p:cNvPr id="10" name="Freeform 10"/>
            <p:cNvSpPr/>
            <p:nvPr/>
          </p:nvSpPr>
          <p:spPr>
            <a:xfrm>
              <a:off x="57150" y="0"/>
              <a:ext cx="18429987" cy="114300"/>
            </a:xfrm>
            <a:custGeom>
              <a:avLst/>
              <a:gdLst/>
              <a:ahLst/>
              <a:cxnLst/>
              <a:rect l="l" t="t" r="r" b="b"/>
              <a:pathLst>
                <a:path w="18429987" h="114300">
                  <a:moveTo>
                    <a:pt x="0" y="0"/>
                  </a:moveTo>
                  <a:lnTo>
                    <a:pt x="18429987" y="0"/>
                  </a:lnTo>
                  <a:lnTo>
                    <a:pt x="18429987" y="114300"/>
                  </a:lnTo>
                  <a:lnTo>
                    <a:pt x="0" y="114300"/>
                  </a:lnTo>
                  <a:close/>
                </a:path>
              </a:pathLst>
            </a:custGeom>
            <a:solidFill>
              <a:srgbClr val="4B70AD"/>
            </a:solidFill>
          </p:spPr>
          <p:txBody>
            <a:bodyPr/>
            <a:lstStyle/>
            <a:p>
              <a:endParaRPr lang="en-US"/>
            </a:p>
          </p:txBody>
        </p:sp>
      </p:grpSp>
      <p:grpSp>
        <p:nvGrpSpPr>
          <p:cNvPr id="11" name="Group 11"/>
          <p:cNvGrpSpPr/>
          <p:nvPr/>
        </p:nvGrpSpPr>
        <p:grpSpPr>
          <a:xfrm>
            <a:off x="3377220" y="3297864"/>
            <a:ext cx="1423621" cy="859349"/>
            <a:chOff x="0" y="0"/>
            <a:chExt cx="1898162" cy="1145798"/>
          </a:xfrm>
        </p:grpSpPr>
        <p:sp>
          <p:nvSpPr>
            <p:cNvPr id="12" name="Freeform 12"/>
            <p:cNvSpPr/>
            <p:nvPr/>
          </p:nvSpPr>
          <p:spPr>
            <a:xfrm>
              <a:off x="0" y="0"/>
              <a:ext cx="1898142" cy="1145794"/>
            </a:xfrm>
            <a:custGeom>
              <a:avLst/>
              <a:gdLst/>
              <a:ahLst/>
              <a:cxnLst/>
              <a:rect l="l" t="t" r="r" b="b"/>
              <a:pathLst>
                <a:path w="1898142" h="1145794">
                  <a:moveTo>
                    <a:pt x="0" y="0"/>
                  </a:moveTo>
                  <a:lnTo>
                    <a:pt x="1898142" y="0"/>
                  </a:lnTo>
                  <a:lnTo>
                    <a:pt x="1898142" y="1145794"/>
                  </a:lnTo>
                  <a:lnTo>
                    <a:pt x="0" y="1145794"/>
                  </a:lnTo>
                  <a:lnTo>
                    <a:pt x="0" y="0"/>
                  </a:lnTo>
                  <a:close/>
                </a:path>
              </a:pathLst>
            </a:custGeom>
            <a:blipFill>
              <a:blip r:embed="rId3"/>
              <a:stretch>
                <a:fillRect t="-251" r="-1" b="-251"/>
              </a:stretch>
            </a:blipFill>
          </p:spPr>
          <p:txBody>
            <a:bodyPr/>
            <a:lstStyle/>
            <a:p>
              <a:endParaRPr lang="en-US"/>
            </a:p>
          </p:txBody>
        </p:sp>
      </p:grpSp>
      <p:sp>
        <p:nvSpPr>
          <p:cNvPr id="13" name="Freeform 13"/>
          <p:cNvSpPr/>
          <p:nvPr/>
        </p:nvSpPr>
        <p:spPr>
          <a:xfrm>
            <a:off x="3981906" y="4347222"/>
            <a:ext cx="214248" cy="215208"/>
          </a:xfrm>
          <a:custGeom>
            <a:avLst/>
            <a:gdLst/>
            <a:ahLst/>
            <a:cxnLst/>
            <a:rect l="l" t="t" r="r" b="b"/>
            <a:pathLst>
              <a:path w="214248" h="215208">
                <a:moveTo>
                  <a:pt x="0" y="0"/>
                </a:moveTo>
                <a:lnTo>
                  <a:pt x="214248" y="0"/>
                </a:lnTo>
                <a:lnTo>
                  <a:pt x="214248" y="215208"/>
                </a:lnTo>
                <a:lnTo>
                  <a:pt x="0" y="2152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4" name="Freeform 14"/>
          <p:cNvSpPr/>
          <p:nvPr/>
        </p:nvSpPr>
        <p:spPr>
          <a:xfrm>
            <a:off x="3105573" y="4595632"/>
            <a:ext cx="1966914" cy="2059119"/>
          </a:xfrm>
          <a:custGeom>
            <a:avLst/>
            <a:gdLst/>
            <a:ahLst/>
            <a:cxnLst/>
            <a:rect l="l" t="t" r="r" b="b"/>
            <a:pathLst>
              <a:path w="1966914" h="2059119">
                <a:moveTo>
                  <a:pt x="0" y="0"/>
                </a:moveTo>
                <a:lnTo>
                  <a:pt x="1966914" y="0"/>
                </a:lnTo>
                <a:lnTo>
                  <a:pt x="1966914" y="2059120"/>
                </a:lnTo>
                <a:lnTo>
                  <a:pt x="0" y="205912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5" name="Freeform 15"/>
          <p:cNvSpPr/>
          <p:nvPr/>
        </p:nvSpPr>
        <p:spPr>
          <a:xfrm>
            <a:off x="2875734" y="5265009"/>
            <a:ext cx="2426594" cy="3936905"/>
          </a:xfrm>
          <a:custGeom>
            <a:avLst/>
            <a:gdLst/>
            <a:ahLst/>
            <a:cxnLst/>
            <a:rect l="l" t="t" r="r" b="b"/>
            <a:pathLst>
              <a:path w="2426594" h="3936905">
                <a:moveTo>
                  <a:pt x="0" y="0"/>
                </a:moveTo>
                <a:lnTo>
                  <a:pt x="2426594" y="0"/>
                </a:lnTo>
                <a:lnTo>
                  <a:pt x="2426594" y="3936905"/>
                </a:lnTo>
                <a:lnTo>
                  <a:pt x="0" y="393690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6" name="Freeform 16"/>
          <p:cNvSpPr/>
          <p:nvPr/>
        </p:nvSpPr>
        <p:spPr>
          <a:xfrm>
            <a:off x="14360369" y="4347222"/>
            <a:ext cx="214248" cy="215208"/>
          </a:xfrm>
          <a:custGeom>
            <a:avLst/>
            <a:gdLst/>
            <a:ahLst/>
            <a:cxnLst/>
            <a:rect l="l" t="t" r="r" b="b"/>
            <a:pathLst>
              <a:path w="214248" h="215208">
                <a:moveTo>
                  <a:pt x="0" y="0"/>
                </a:moveTo>
                <a:lnTo>
                  <a:pt x="214247" y="0"/>
                </a:lnTo>
                <a:lnTo>
                  <a:pt x="214247" y="215208"/>
                </a:lnTo>
                <a:lnTo>
                  <a:pt x="0" y="2152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7" name="Freeform 17"/>
          <p:cNvSpPr/>
          <p:nvPr/>
        </p:nvSpPr>
        <p:spPr>
          <a:xfrm>
            <a:off x="13484035" y="4595632"/>
            <a:ext cx="1966914" cy="2059119"/>
          </a:xfrm>
          <a:custGeom>
            <a:avLst/>
            <a:gdLst/>
            <a:ahLst/>
            <a:cxnLst/>
            <a:rect l="l" t="t" r="r" b="b"/>
            <a:pathLst>
              <a:path w="1966914" h="2059119">
                <a:moveTo>
                  <a:pt x="0" y="0"/>
                </a:moveTo>
                <a:lnTo>
                  <a:pt x="1966914" y="0"/>
                </a:lnTo>
                <a:lnTo>
                  <a:pt x="1966914" y="2059120"/>
                </a:lnTo>
                <a:lnTo>
                  <a:pt x="0" y="205912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8" name="Freeform 18"/>
          <p:cNvSpPr/>
          <p:nvPr/>
        </p:nvSpPr>
        <p:spPr>
          <a:xfrm>
            <a:off x="13254197" y="5265009"/>
            <a:ext cx="2426594" cy="3936909"/>
          </a:xfrm>
          <a:custGeom>
            <a:avLst/>
            <a:gdLst/>
            <a:ahLst/>
            <a:cxnLst/>
            <a:rect l="l" t="t" r="r" b="b"/>
            <a:pathLst>
              <a:path w="2426594" h="3936909">
                <a:moveTo>
                  <a:pt x="0" y="0"/>
                </a:moveTo>
                <a:lnTo>
                  <a:pt x="2426593" y="0"/>
                </a:lnTo>
                <a:lnTo>
                  <a:pt x="2426593" y="3936909"/>
                </a:lnTo>
                <a:lnTo>
                  <a:pt x="0" y="393690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9" name="Freeform 19"/>
          <p:cNvSpPr/>
          <p:nvPr/>
        </p:nvSpPr>
        <p:spPr>
          <a:xfrm>
            <a:off x="6576522" y="4347222"/>
            <a:ext cx="214248" cy="215208"/>
          </a:xfrm>
          <a:custGeom>
            <a:avLst/>
            <a:gdLst/>
            <a:ahLst/>
            <a:cxnLst/>
            <a:rect l="l" t="t" r="r" b="b"/>
            <a:pathLst>
              <a:path w="214248" h="215208">
                <a:moveTo>
                  <a:pt x="0" y="0"/>
                </a:moveTo>
                <a:lnTo>
                  <a:pt x="214248" y="0"/>
                </a:lnTo>
                <a:lnTo>
                  <a:pt x="214248" y="215208"/>
                </a:lnTo>
                <a:lnTo>
                  <a:pt x="0" y="2152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20" name="Freeform 20"/>
          <p:cNvSpPr/>
          <p:nvPr/>
        </p:nvSpPr>
        <p:spPr>
          <a:xfrm>
            <a:off x="5700189" y="4595632"/>
            <a:ext cx="1966914" cy="2059119"/>
          </a:xfrm>
          <a:custGeom>
            <a:avLst/>
            <a:gdLst/>
            <a:ahLst/>
            <a:cxnLst/>
            <a:rect l="l" t="t" r="r" b="b"/>
            <a:pathLst>
              <a:path w="1966914" h="2059119">
                <a:moveTo>
                  <a:pt x="0" y="0"/>
                </a:moveTo>
                <a:lnTo>
                  <a:pt x="1966914" y="0"/>
                </a:lnTo>
                <a:lnTo>
                  <a:pt x="1966914" y="2059120"/>
                </a:lnTo>
                <a:lnTo>
                  <a:pt x="0" y="205912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21" name="Freeform 21"/>
          <p:cNvSpPr/>
          <p:nvPr/>
        </p:nvSpPr>
        <p:spPr>
          <a:xfrm>
            <a:off x="5470350" y="5265009"/>
            <a:ext cx="2426594" cy="3936906"/>
          </a:xfrm>
          <a:custGeom>
            <a:avLst/>
            <a:gdLst/>
            <a:ahLst/>
            <a:cxnLst/>
            <a:rect l="l" t="t" r="r" b="b"/>
            <a:pathLst>
              <a:path w="2426594" h="3936906">
                <a:moveTo>
                  <a:pt x="0" y="0"/>
                </a:moveTo>
                <a:lnTo>
                  <a:pt x="2426594" y="0"/>
                </a:lnTo>
                <a:lnTo>
                  <a:pt x="2426594" y="3936906"/>
                </a:lnTo>
                <a:lnTo>
                  <a:pt x="0" y="393690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22" name="Freeform 22"/>
          <p:cNvSpPr/>
          <p:nvPr/>
        </p:nvSpPr>
        <p:spPr>
          <a:xfrm>
            <a:off x="9171138" y="4347222"/>
            <a:ext cx="214248" cy="215208"/>
          </a:xfrm>
          <a:custGeom>
            <a:avLst/>
            <a:gdLst/>
            <a:ahLst/>
            <a:cxnLst/>
            <a:rect l="l" t="t" r="r" b="b"/>
            <a:pathLst>
              <a:path w="214248" h="215208">
                <a:moveTo>
                  <a:pt x="0" y="0"/>
                </a:moveTo>
                <a:lnTo>
                  <a:pt x="214248" y="0"/>
                </a:lnTo>
                <a:lnTo>
                  <a:pt x="214248" y="215208"/>
                </a:lnTo>
                <a:lnTo>
                  <a:pt x="0" y="2152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23" name="Freeform 23"/>
          <p:cNvSpPr/>
          <p:nvPr/>
        </p:nvSpPr>
        <p:spPr>
          <a:xfrm>
            <a:off x="8294805" y="4595632"/>
            <a:ext cx="1966914" cy="2059119"/>
          </a:xfrm>
          <a:custGeom>
            <a:avLst/>
            <a:gdLst/>
            <a:ahLst/>
            <a:cxnLst/>
            <a:rect l="l" t="t" r="r" b="b"/>
            <a:pathLst>
              <a:path w="1966914" h="2059119">
                <a:moveTo>
                  <a:pt x="0" y="0"/>
                </a:moveTo>
                <a:lnTo>
                  <a:pt x="1966914" y="0"/>
                </a:lnTo>
                <a:lnTo>
                  <a:pt x="1966914" y="2059120"/>
                </a:lnTo>
                <a:lnTo>
                  <a:pt x="0" y="205912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24" name="Freeform 24"/>
          <p:cNvSpPr/>
          <p:nvPr/>
        </p:nvSpPr>
        <p:spPr>
          <a:xfrm>
            <a:off x="8064964" y="5265009"/>
            <a:ext cx="2426594" cy="3936915"/>
          </a:xfrm>
          <a:custGeom>
            <a:avLst/>
            <a:gdLst/>
            <a:ahLst/>
            <a:cxnLst/>
            <a:rect l="l" t="t" r="r" b="b"/>
            <a:pathLst>
              <a:path w="2426594" h="3936915">
                <a:moveTo>
                  <a:pt x="0" y="0"/>
                </a:moveTo>
                <a:lnTo>
                  <a:pt x="2426594" y="0"/>
                </a:lnTo>
                <a:lnTo>
                  <a:pt x="2426594" y="3936915"/>
                </a:lnTo>
                <a:lnTo>
                  <a:pt x="0" y="393691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25" name="Freeform 25"/>
          <p:cNvSpPr/>
          <p:nvPr/>
        </p:nvSpPr>
        <p:spPr>
          <a:xfrm>
            <a:off x="11765753" y="4347222"/>
            <a:ext cx="214248" cy="215208"/>
          </a:xfrm>
          <a:custGeom>
            <a:avLst/>
            <a:gdLst/>
            <a:ahLst/>
            <a:cxnLst/>
            <a:rect l="l" t="t" r="r" b="b"/>
            <a:pathLst>
              <a:path w="214248" h="215208">
                <a:moveTo>
                  <a:pt x="0" y="0"/>
                </a:moveTo>
                <a:lnTo>
                  <a:pt x="214247" y="0"/>
                </a:lnTo>
                <a:lnTo>
                  <a:pt x="214247" y="215208"/>
                </a:lnTo>
                <a:lnTo>
                  <a:pt x="0" y="2152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26" name="Freeform 26"/>
          <p:cNvSpPr/>
          <p:nvPr/>
        </p:nvSpPr>
        <p:spPr>
          <a:xfrm>
            <a:off x="10889421" y="4595632"/>
            <a:ext cx="1966914" cy="2059119"/>
          </a:xfrm>
          <a:custGeom>
            <a:avLst/>
            <a:gdLst/>
            <a:ahLst/>
            <a:cxnLst/>
            <a:rect l="l" t="t" r="r" b="b"/>
            <a:pathLst>
              <a:path w="1966914" h="2059119">
                <a:moveTo>
                  <a:pt x="0" y="0"/>
                </a:moveTo>
                <a:lnTo>
                  <a:pt x="1966914" y="0"/>
                </a:lnTo>
                <a:lnTo>
                  <a:pt x="1966914" y="2059120"/>
                </a:lnTo>
                <a:lnTo>
                  <a:pt x="0" y="205912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27" name="Freeform 27"/>
          <p:cNvSpPr/>
          <p:nvPr/>
        </p:nvSpPr>
        <p:spPr>
          <a:xfrm>
            <a:off x="10659580" y="5265009"/>
            <a:ext cx="2426593" cy="3936911"/>
          </a:xfrm>
          <a:custGeom>
            <a:avLst/>
            <a:gdLst/>
            <a:ahLst/>
            <a:cxnLst/>
            <a:rect l="l" t="t" r="r" b="b"/>
            <a:pathLst>
              <a:path w="2426593" h="3936911">
                <a:moveTo>
                  <a:pt x="0" y="0"/>
                </a:moveTo>
                <a:lnTo>
                  <a:pt x="2426594" y="0"/>
                </a:lnTo>
                <a:lnTo>
                  <a:pt x="2426594" y="3936911"/>
                </a:lnTo>
                <a:lnTo>
                  <a:pt x="0" y="393691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grpSp>
        <p:nvGrpSpPr>
          <p:cNvPr id="28" name="Group 28"/>
          <p:cNvGrpSpPr/>
          <p:nvPr/>
        </p:nvGrpSpPr>
        <p:grpSpPr>
          <a:xfrm>
            <a:off x="8626620" y="3181288"/>
            <a:ext cx="1303283" cy="1008914"/>
            <a:chOff x="0" y="0"/>
            <a:chExt cx="1737710" cy="1345218"/>
          </a:xfrm>
        </p:grpSpPr>
        <p:sp>
          <p:nvSpPr>
            <p:cNvPr id="29" name="Freeform 29"/>
            <p:cNvSpPr/>
            <p:nvPr/>
          </p:nvSpPr>
          <p:spPr>
            <a:xfrm>
              <a:off x="0" y="0"/>
              <a:ext cx="1737741" cy="1345184"/>
            </a:xfrm>
            <a:custGeom>
              <a:avLst/>
              <a:gdLst/>
              <a:ahLst/>
              <a:cxnLst/>
              <a:rect l="l" t="t" r="r" b="b"/>
              <a:pathLst>
                <a:path w="1737741" h="1345184">
                  <a:moveTo>
                    <a:pt x="0" y="0"/>
                  </a:moveTo>
                  <a:lnTo>
                    <a:pt x="1737741" y="0"/>
                  </a:lnTo>
                  <a:lnTo>
                    <a:pt x="1737741" y="1345184"/>
                  </a:lnTo>
                  <a:lnTo>
                    <a:pt x="0" y="1345184"/>
                  </a:lnTo>
                  <a:lnTo>
                    <a:pt x="0" y="0"/>
                  </a:lnTo>
                  <a:close/>
                </a:path>
              </a:pathLst>
            </a:custGeom>
            <a:blipFill>
              <a:blip r:embed="rId12"/>
              <a:stretch>
                <a:fillRect t="-1240" r="1" b="-1242"/>
              </a:stretch>
            </a:blipFill>
          </p:spPr>
          <p:txBody>
            <a:bodyPr/>
            <a:lstStyle/>
            <a:p>
              <a:endParaRPr lang="en-US"/>
            </a:p>
          </p:txBody>
        </p:sp>
      </p:grpSp>
      <p:grpSp>
        <p:nvGrpSpPr>
          <p:cNvPr id="30" name="Group 30"/>
          <p:cNvGrpSpPr/>
          <p:nvPr/>
        </p:nvGrpSpPr>
        <p:grpSpPr>
          <a:xfrm>
            <a:off x="10889421" y="3150786"/>
            <a:ext cx="1685683" cy="1008914"/>
            <a:chOff x="0" y="0"/>
            <a:chExt cx="2247578" cy="1345218"/>
          </a:xfrm>
        </p:grpSpPr>
        <p:sp>
          <p:nvSpPr>
            <p:cNvPr id="31" name="Freeform 31"/>
            <p:cNvSpPr/>
            <p:nvPr/>
          </p:nvSpPr>
          <p:spPr>
            <a:xfrm>
              <a:off x="0" y="0"/>
              <a:ext cx="2247519" cy="1345184"/>
            </a:xfrm>
            <a:custGeom>
              <a:avLst/>
              <a:gdLst/>
              <a:ahLst/>
              <a:cxnLst/>
              <a:rect l="l" t="t" r="r" b="b"/>
              <a:pathLst>
                <a:path w="2247519" h="1345184">
                  <a:moveTo>
                    <a:pt x="0" y="0"/>
                  </a:moveTo>
                  <a:lnTo>
                    <a:pt x="2247519" y="0"/>
                  </a:lnTo>
                  <a:lnTo>
                    <a:pt x="2247519" y="1345184"/>
                  </a:lnTo>
                  <a:lnTo>
                    <a:pt x="0" y="1345184"/>
                  </a:lnTo>
                  <a:lnTo>
                    <a:pt x="0" y="0"/>
                  </a:lnTo>
                  <a:close/>
                </a:path>
              </a:pathLst>
            </a:custGeom>
            <a:blipFill>
              <a:blip r:embed="rId13"/>
              <a:stretch>
                <a:fillRect t="-4749" r="-2" b="-4751"/>
              </a:stretch>
            </a:blipFill>
          </p:spPr>
          <p:txBody>
            <a:bodyPr/>
            <a:lstStyle/>
            <a:p>
              <a:endParaRPr lang="en-US"/>
            </a:p>
          </p:txBody>
        </p:sp>
      </p:grpSp>
      <p:grpSp>
        <p:nvGrpSpPr>
          <p:cNvPr id="32" name="Group 32"/>
          <p:cNvGrpSpPr/>
          <p:nvPr/>
        </p:nvGrpSpPr>
        <p:grpSpPr>
          <a:xfrm>
            <a:off x="13951839" y="3139880"/>
            <a:ext cx="1031307" cy="1008914"/>
            <a:chOff x="0" y="0"/>
            <a:chExt cx="1375076" cy="1345218"/>
          </a:xfrm>
        </p:grpSpPr>
        <p:sp>
          <p:nvSpPr>
            <p:cNvPr id="33" name="Freeform 33"/>
            <p:cNvSpPr/>
            <p:nvPr/>
          </p:nvSpPr>
          <p:spPr>
            <a:xfrm>
              <a:off x="0" y="0"/>
              <a:ext cx="1375029" cy="1345184"/>
            </a:xfrm>
            <a:custGeom>
              <a:avLst/>
              <a:gdLst/>
              <a:ahLst/>
              <a:cxnLst/>
              <a:rect l="l" t="t" r="r" b="b"/>
              <a:pathLst>
                <a:path w="1375029" h="1345184">
                  <a:moveTo>
                    <a:pt x="0" y="0"/>
                  </a:moveTo>
                  <a:lnTo>
                    <a:pt x="1375029" y="0"/>
                  </a:lnTo>
                  <a:lnTo>
                    <a:pt x="1375029" y="1345184"/>
                  </a:lnTo>
                  <a:lnTo>
                    <a:pt x="0" y="1345184"/>
                  </a:lnTo>
                  <a:lnTo>
                    <a:pt x="0" y="0"/>
                  </a:lnTo>
                  <a:close/>
                </a:path>
              </a:pathLst>
            </a:custGeom>
            <a:blipFill>
              <a:blip r:embed="rId14"/>
              <a:stretch>
                <a:fillRect t="-2047" r="-3" b="-2050"/>
              </a:stretch>
            </a:blipFill>
          </p:spPr>
          <p:txBody>
            <a:bodyPr/>
            <a:lstStyle/>
            <a:p>
              <a:endParaRPr lang="en-US"/>
            </a:p>
          </p:txBody>
        </p:sp>
      </p:grpSp>
      <p:grpSp>
        <p:nvGrpSpPr>
          <p:cNvPr id="34" name="Group 34"/>
          <p:cNvGrpSpPr/>
          <p:nvPr/>
        </p:nvGrpSpPr>
        <p:grpSpPr>
          <a:xfrm>
            <a:off x="6388350" y="2752100"/>
            <a:ext cx="805800" cy="1520377"/>
            <a:chOff x="0" y="0"/>
            <a:chExt cx="1074400" cy="2027170"/>
          </a:xfrm>
        </p:grpSpPr>
        <p:sp>
          <p:nvSpPr>
            <p:cNvPr id="35" name="Freeform 35"/>
            <p:cNvSpPr/>
            <p:nvPr/>
          </p:nvSpPr>
          <p:spPr>
            <a:xfrm>
              <a:off x="0" y="0"/>
              <a:ext cx="1074420" cy="2027174"/>
            </a:xfrm>
            <a:custGeom>
              <a:avLst/>
              <a:gdLst/>
              <a:ahLst/>
              <a:cxnLst/>
              <a:rect l="l" t="t" r="r" b="b"/>
              <a:pathLst>
                <a:path w="1074420" h="2027174">
                  <a:moveTo>
                    <a:pt x="0" y="0"/>
                  </a:moveTo>
                  <a:lnTo>
                    <a:pt x="1074420" y="0"/>
                  </a:lnTo>
                  <a:lnTo>
                    <a:pt x="1074420" y="2027174"/>
                  </a:lnTo>
                  <a:lnTo>
                    <a:pt x="0" y="2027174"/>
                  </a:lnTo>
                  <a:lnTo>
                    <a:pt x="0" y="0"/>
                  </a:lnTo>
                  <a:close/>
                </a:path>
              </a:pathLst>
            </a:custGeom>
            <a:blipFill>
              <a:blip r:embed="rId15"/>
              <a:stretch>
                <a:fillRect l="-117" r="-116"/>
              </a:stretch>
            </a:blipFill>
          </p:spPr>
          <p:txBody>
            <a:bodyPr/>
            <a:lstStyle/>
            <a:p>
              <a:endParaRPr lang="en-US"/>
            </a:p>
          </p:txBody>
        </p:sp>
      </p:grpSp>
      <p:sp>
        <p:nvSpPr>
          <p:cNvPr id="36" name="TextBox 36"/>
          <p:cNvSpPr txBox="1"/>
          <p:nvPr/>
        </p:nvSpPr>
        <p:spPr>
          <a:xfrm>
            <a:off x="3551292" y="4837418"/>
            <a:ext cx="1031307" cy="263918"/>
          </a:xfrm>
          <a:prstGeom prst="rect">
            <a:avLst/>
          </a:prstGeom>
        </p:spPr>
        <p:txBody>
          <a:bodyPr lIns="0" tIns="0" rIns="0" bIns="0" rtlCol="0" anchor="t">
            <a:spAutoFit/>
          </a:bodyPr>
          <a:lstStyle/>
          <a:p>
            <a:pPr algn="ctr">
              <a:lnSpc>
                <a:spcPts val="2232"/>
              </a:lnSpc>
            </a:pPr>
            <a:r>
              <a:rPr lang="en-US" sz="1594" b="1" dirty="0">
                <a:solidFill>
                  <a:srgbClr val="3A2E6E"/>
                </a:solidFill>
                <a:latin typeface="PT Sans" panose="020B0503020203020204" pitchFamily="34" charset="0"/>
              </a:rPr>
              <a:t>CONTACT</a:t>
            </a:r>
          </a:p>
        </p:txBody>
      </p:sp>
      <p:sp>
        <p:nvSpPr>
          <p:cNvPr id="37" name="TextBox 37"/>
          <p:cNvSpPr txBox="1"/>
          <p:nvPr/>
        </p:nvSpPr>
        <p:spPr>
          <a:xfrm>
            <a:off x="3059359" y="5591743"/>
            <a:ext cx="2015174" cy="3217227"/>
          </a:xfrm>
          <a:prstGeom prst="rect">
            <a:avLst/>
          </a:prstGeom>
        </p:spPr>
        <p:txBody>
          <a:bodyPr lIns="0" tIns="0" rIns="0" bIns="0" rtlCol="0" anchor="t">
            <a:spAutoFit/>
          </a:bodyPr>
          <a:lstStyle/>
          <a:p>
            <a:pPr algn="ctr">
              <a:lnSpc>
                <a:spcPts val="1755"/>
              </a:lnSpc>
            </a:pPr>
            <a:r>
              <a:rPr lang="en-US" sz="1350" dirty="0">
                <a:solidFill>
                  <a:srgbClr val="0D0D0D"/>
                </a:solidFill>
                <a:latin typeface="PT Sans" panose="020B0503020203020204" pitchFamily="34" charset="0"/>
              </a:rPr>
              <a:t>If you need specialized care, we're here for you. Simply reach out to us through our dedicated care support line or email, where our Nurse Case Managers are ready to assist with any medical or logistical questions you may have. They will also guide you through your available care options to ensure you make the best decision for your health</a:t>
            </a:r>
            <a:r>
              <a:rPr lang="en-US" sz="1350" dirty="0">
                <a:solidFill>
                  <a:srgbClr val="0D0D0D"/>
                </a:solidFill>
                <a:latin typeface="Arimo"/>
              </a:rPr>
              <a:t>.</a:t>
            </a:r>
          </a:p>
        </p:txBody>
      </p:sp>
      <p:sp>
        <p:nvSpPr>
          <p:cNvPr id="38" name="TextBox 38"/>
          <p:cNvSpPr txBox="1"/>
          <p:nvPr/>
        </p:nvSpPr>
        <p:spPr>
          <a:xfrm>
            <a:off x="5925334" y="4841322"/>
            <a:ext cx="1516624" cy="263918"/>
          </a:xfrm>
          <a:prstGeom prst="rect">
            <a:avLst/>
          </a:prstGeom>
        </p:spPr>
        <p:txBody>
          <a:bodyPr lIns="0" tIns="0" rIns="0" bIns="0" rtlCol="0" anchor="t">
            <a:spAutoFit/>
          </a:bodyPr>
          <a:lstStyle/>
          <a:p>
            <a:pPr algn="ctr">
              <a:lnSpc>
                <a:spcPts val="2232"/>
              </a:lnSpc>
            </a:pPr>
            <a:r>
              <a:rPr lang="en-US" sz="1594" b="1" dirty="0">
                <a:solidFill>
                  <a:srgbClr val="3A2E6E"/>
                </a:solidFill>
                <a:latin typeface="PT Sans" panose="020B0503020203020204" pitchFamily="34" charset="0"/>
              </a:rPr>
              <a:t>CONSIDERATION</a:t>
            </a:r>
          </a:p>
        </p:txBody>
      </p:sp>
      <p:sp>
        <p:nvSpPr>
          <p:cNvPr id="39" name="TextBox 39"/>
          <p:cNvSpPr txBox="1"/>
          <p:nvPr/>
        </p:nvSpPr>
        <p:spPr>
          <a:xfrm>
            <a:off x="5651929" y="5591743"/>
            <a:ext cx="2015173" cy="2323532"/>
          </a:xfrm>
          <a:prstGeom prst="rect">
            <a:avLst/>
          </a:prstGeom>
        </p:spPr>
        <p:txBody>
          <a:bodyPr lIns="0" tIns="0" rIns="0" bIns="0" rtlCol="0" anchor="t">
            <a:spAutoFit/>
          </a:bodyPr>
          <a:lstStyle/>
          <a:p>
            <a:pPr algn="ctr">
              <a:lnSpc>
                <a:spcPts val="1755"/>
              </a:lnSpc>
            </a:pPr>
            <a:r>
              <a:rPr lang="en-US" sz="1350" dirty="0">
                <a:solidFill>
                  <a:srgbClr val="0D0D0D"/>
                </a:solidFill>
                <a:latin typeface="PT Sans" panose="020B0503020203020204" pitchFamily="34" charset="0"/>
              </a:rPr>
              <a:t>The choice is yours. After discussing your available options with a Concierge or Case Manager from the Accarent health network, you may choose to proceed with a local provider or to receive treatment at one of Accarent's Centers of Excellence.</a:t>
            </a:r>
          </a:p>
        </p:txBody>
      </p:sp>
      <p:sp>
        <p:nvSpPr>
          <p:cNvPr id="40" name="TextBox 40"/>
          <p:cNvSpPr txBox="1"/>
          <p:nvPr/>
        </p:nvSpPr>
        <p:spPr>
          <a:xfrm>
            <a:off x="8620645" y="4838956"/>
            <a:ext cx="1303283" cy="260841"/>
          </a:xfrm>
          <a:prstGeom prst="rect">
            <a:avLst/>
          </a:prstGeom>
        </p:spPr>
        <p:txBody>
          <a:bodyPr lIns="0" tIns="0" rIns="0" bIns="0" rtlCol="0" anchor="t">
            <a:spAutoFit/>
          </a:bodyPr>
          <a:lstStyle/>
          <a:p>
            <a:pPr algn="ctr">
              <a:lnSpc>
                <a:spcPts val="2232"/>
              </a:lnSpc>
            </a:pPr>
            <a:r>
              <a:rPr lang="en-US" sz="1550" b="1" dirty="0">
                <a:solidFill>
                  <a:srgbClr val="3A2E6E"/>
                </a:solidFill>
                <a:latin typeface="PT Sans" panose="020B0503020203020204" pitchFamily="34" charset="0"/>
              </a:rPr>
              <a:t>CONSULTATION</a:t>
            </a:r>
          </a:p>
        </p:txBody>
      </p:sp>
      <p:sp>
        <p:nvSpPr>
          <p:cNvPr id="41" name="TextBox 41"/>
          <p:cNvSpPr txBox="1"/>
          <p:nvPr/>
        </p:nvSpPr>
        <p:spPr>
          <a:xfrm>
            <a:off x="8237845" y="5591743"/>
            <a:ext cx="2080831" cy="3218253"/>
          </a:xfrm>
          <a:prstGeom prst="rect">
            <a:avLst/>
          </a:prstGeom>
        </p:spPr>
        <p:txBody>
          <a:bodyPr lIns="0" tIns="0" rIns="0" bIns="0" rtlCol="0" anchor="t">
            <a:spAutoFit/>
          </a:bodyPr>
          <a:lstStyle/>
          <a:p>
            <a:pPr algn="ctr">
              <a:lnSpc>
                <a:spcPts val="1755"/>
              </a:lnSpc>
            </a:pPr>
            <a:r>
              <a:rPr lang="en-US" sz="1350" dirty="0">
                <a:solidFill>
                  <a:srgbClr val="0D0D0D"/>
                </a:solidFill>
                <a:latin typeface="PT Sans" panose="020B0503020203020204" pitchFamily="34" charset="0"/>
              </a:rPr>
              <a:t>After you decide to proceed with an Accarent Health Center of Excellence provider, a Nurse Case Manager will facilitate the collection and transfer of your medical records to the chosen provider. The center will then contact you to schedule a comprehensive evaluation and conduct the necessary workup to determine the most suitable treatment plan.</a:t>
            </a:r>
          </a:p>
        </p:txBody>
      </p:sp>
      <p:sp>
        <p:nvSpPr>
          <p:cNvPr id="42" name="TextBox 42"/>
          <p:cNvSpPr txBox="1"/>
          <p:nvPr/>
        </p:nvSpPr>
        <p:spPr>
          <a:xfrm>
            <a:off x="11259144" y="4833666"/>
            <a:ext cx="1227464" cy="263918"/>
          </a:xfrm>
          <a:prstGeom prst="rect">
            <a:avLst/>
          </a:prstGeom>
        </p:spPr>
        <p:txBody>
          <a:bodyPr lIns="0" tIns="0" rIns="0" bIns="0" rtlCol="0" anchor="t">
            <a:spAutoFit/>
          </a:bodyPr>
          <a:lstStyle/>
          <a:p>
            <a:pPr algn="ctr">
              <a:lnSpc>
                <a:spcPts val="2232"/>
              </a:lnSpc>
            </a:pPr>
            <a:r>
              <a:rPr lang="en-US" sz="1594" b="1" dirty="0">
                <a:solidFill>
                  <a:srgbClr val="3A2E6E"/>
                </a:solidFill>
                <a:latin typeface="PT Sans" panose="020B0503020203020204" pitchFamily="34" charset="0"/>
              </a:rPr>
              <a:t>PROCEDURE</a:t>
            </a:r>
          </a:p>
        </p:txBody>
      </p:sp>
      <p:sp>
        <p:nvSpPr>
          <p:cNvPr id="43" name="TextBox 43"/>
          <p:cNvSpPr txBox="1"/>
          <p:nvPr/>
        </p:nvSpPr>
        <p:spPr>
          <a:xfrm>
            <a:off x="10811925" y="5508918"/>
            <a:ext cx="2121904" cy="3449086"/>
          </a:xfrm>
          <a:prstGeom prst="rect">
            <a:avLst/>
          </a:prstGeom>
        </p:spPr>
        <p:txBody>
          <a:bodyPr lIns="0" tIns="0" rIns="0" bIns="0" rtlCol="0" anchor="t">
            <a:spAutoFit/>
          </a:bodyPr>
          <a:lstStyle/>
          <a:p>
            <a:pPr algn="ctr">
              <a:lnSpc>
                <a:spcPts val="1755"/>
              </a:lnSpc>
            </a:pPr>
            <a:r>
              <a:rPr lang="en-US" sz="1350" dirty="0">
                <a:solidFill>
                  <a:srgbClr val="0D0D0D"/>
                </a:solidFill>
                <a:latin typeface="PT Sans" panose="020B0503020203020204" pitchFamily="34" charset="0"/>
              </a:rPr>
              <a:t>If you are a surgical candidate and your procedure is scheduled, our Accarent Nurse Case Manager will be there to support you with any medical questions and help communicate your needs to the healthcare facility. Throughout your procedure, the Nurse Case Manager will maintain contact with the facility to help ensure everything goes as smoothly as possible.</a:t>
            </a:r>
          </a:p>
        </p:txBody>
      </p:sp>
      <p:sp>
        <p:nvSpPr>
          <p:cNvPr id="44" name="TextBox 44"/>
          <p:cNvSpPr txBox="1"/>
          <p:nvPr/>
        </p:nvSpPr>
        <p:spPr>
          <a:xfrm>
            <a:off x="13951804" y="4834118"/>
            <a:ext cx="1031307" cy="263918"/>
          </a:xfrm>
          <a:prstGeom prst="rect">
            <a:avLst/>
          </a:prstGeom>
        </p:spPr>
        <p:txBody>
          <a:bodyPr lIns="0" tIns="0" rIns="0" bIns="0" rtlCol="0" anchor="t">
            <a:spAutoFit/>
          </a:bodyPr>
          <a:lstStyle/>
          <a:p>
            <a:pPr algn="ctr">
              <a:lnSpc>
                <a:spcPts val="2232"/>
              </a:lnSpc>
            </a:pPr>
            <a:r>
              <a:rPr lang="en-US" sz="1594" b="1" dirty="0">
                <a:solidFill>
                  <a:srgbClr val="3A2E6E"/>
                </a:solidFill>
                <a:latin typeface="PT Sans" panose="020B0503020203020204" pitchFamily="34" charset="0"/>
              </a:rPr>
              <a:t>DISCHARGE</a:t>
            </a:r>
          </a:p>
        </p:txBody>
      </p:sp>
      <p:sp>
        <p:nvSpPr>
          <p:cNvPr id="45" name="TextBox 45"/>
          <p:cNvSpPr txBox="1"/>
          <p:nvPr/>
        </p:nvSpPr>
        <p:spPr>
          <a:xfrm>
            <a:off x="13421038" y="5449933"/>
            <a:ext cx="2157808" cy="3905813"/>
          </a:xfrm>
          <a:prstGeom prst="rect">
            <a:avLst/>
          </a:prstGeom>
        </p:spPr>
        <p:txBody>
          <a:bodyPr lIns="0" tIns="0" rIns="0" bIns="0" rtlCol="0" anchor="t">
            <a:spAutoFit/>
          </a:bodyPr>
          <a:lstStyle/>
          <a:p>
            <a:pPr algn="ctr">
              <a:lnSpc>
                <a:spcPts val="1755"/>
              </a:lnSpc>
            </a:pPr>
            <a:r>
              <a:rPr lang="en-US" sz="1350" dirty="0">
                <a:solidFill>
                  <a:srgbClr val="0D0D0D"/>
                </a:solidFill>
                <a:latin typeface="PT Sans" panose="020B0503020203020204" pitchFamily="34" charset="0"/>
                <a:ea typeface="Arimo" panose="020B0604020202020204" charset="0"/>
                <a:cs typeface="Arimo" panose="020B0604020202020204" charset="0"/>
              </a:rPr>
              <a:t>After discharge, your Nurse Case Manager will guide you through your transition back home. They will work closely with your health plan to arrange for any necessary medical equipment, home care services, and schedule your follow-up appointments, whether they're at the facility or with your local doctor. Rest assured, they will also be on hand to answer any questions or address concerns you may have after your procedure.</a:t>
            </a:r>
          </a:p>
          <a:p>
            <a:pPr algn="ctr">
              <a:lnSpc>
                <a:spcPts val="1755"/>
              </a:lnSpc>
            </a:pPr>
            <a:endParaRPr lang="en-US" sz="1350" dirty="0">
              <a:solidFill>
                <a:srgbClr val="0D0D0D"/>
              </a:solidFill>
              <a:latin typeface="Arimo"/>
            </a:endParaRPr>
          </a:p>
        </p:txBody>
      </p:sp>
      <p:sp>
        <p:nvSpPr>
          <p:cNvPr id="46" name="TextBox 46"/>
          <p:cNvSpPr txBox="1"/>
          <p:nvPr/>
        </p:nvSpPr>
        <p:spPr>
          <a:xfrm>
            <a:off x="2776342" y="1610901"/>
            <a:ext cx="12585333" cy="969496"/>
          </a:xfrm>
          <a:prstGeom prst="rect">
            <a:avLst/>
          </a:prstGeom>
        </p:spPr>
        <p:txBody>
          <a:bodyPr lIns="0" tIns="0" rIns="0" bIns="0" rtlCol="0" anchor="t">
            <a:spAutoFit/>
          </a:bodyPr>
          <a:lstStyle/>
          <a:p>
            <a:pPr algn="ctr">
              <a:lnSpc>
                <a:spcPts val="2520"/>
              </a:lnSpc>
            </a:pPr>
            <a:r>
              <a:rPr lang="en-US" sz="2100" dirty="0">
                <a:solidFill>
                  <a:srgbClr val="4A71B1"/>
                </a:solidFill>
                <a:latin typeface="PT Sans"/>
              </a:rPr>
              <a:t>Members seeking care for a complex diagnosis and choosing treatment at an Accarent center will be paired with an Accarent Nurse Case Manager, who will provide the member with clinical support and act as their advocate with the Accarent center throughout their surgical journey.</a:t>
            </a:r>
          </a:p>
        </p:txBody>
      </p:sp>
    </p:spTree>
  </p:cSld>
  <p:clrMapOvr>
    <a:masterClrMapping/>
  </p:clrMapOvr>
  <p:transition>
    <p:fade/>
  </p:transition>
</p:sld>
</file>

<file path=ppt/theme/theme1.xml><?xml version="1.0" encoding="utf-8"?>
<a:theme xmlns:a="http://schemas.openxmlformats.org/drawingml/2006/main" name="Office Theme">
  <a:themeElements>
    <a:clrScheme name="Accarent">
      <a:dk1>
        <a:srgbClr val="5B6670"/>
      </a:dk1>
      <a:lt1>
        <a:sysClr val="window" lastClr="FFFFFF"/>
      </a:lt1>
      <a:dk2>
        <a:srgbClr val="44546A"/>
      </a:dk2>
      <a:lt2>
        <a:srgbClr val="E3E3E3"/>
      </a:lt2>
      <a:accent1>
        <a:srgbClr val="4B70AD"/>
      </a:accent1>
      <a:accent2>
        <a:srgbClr val="F69B3A"/>
      </a:accent2>
      <a:accent3>
        <a:srgbClr val="A5A5A5"/>
      </a:accent3>
      <a:accent4>
        <a:srgbClr val="FFC000"/>
      </a:accent4>
      <a:accent5>
        <a:srgbClr val="534588"/>
      </a:accent5>
      <a:accent6>
        <a:srgbClr val="18988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TotalTime>
  <Words>567</Words>
  <Application>Microsoft Office PowerPoint</Application>
  <PresentationFormat>Custom</PresentationFormat>
  <Paragraphs>37</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PT Sans</vt:lpstr>
      <vt:lpstr>Calibri</vt:lpstr>
      <vt:lpstr>Source Serif Pro</vt:lpstr>
      <vt:lpstr>Lato</vt:lpstr>
      <vt:lpstr>Arimo</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Accarent Health Member Overview_ Q2 2024[20666].pptx</dc:title>
  <dc:creator>Elizabeth Kreafle</dc:creator>
  <cp:lastModifiedBy>Jimmy Salamone</cp:lastModifiedBy>
  <cp:revision>13</cp:revision>
  <dcterms:created xsi:type="dcterms:W3CDTF">2006-08-16T00:00:00Z</dcterms:created>
  <dcterms:modified xsi:type="dcterms:W3CDTF">2024-10-17T16:51:46Z</dcterms:modified>
  <dc:identifier>DAF-AjftiEY</dc:identifier>
</cp:coreProperties>
</file>