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36" r:id="rId5"/>
    <p:sldId id="391" r:id="rId6"/>
    <p:sldId id="392" r:id="rId7"/>
    <p:sldId id="340" r:id="rId8"/>
    <p:sldId id="344" r:id="rId9"/>
    <p:sldId id="351" r:id="rId10"/>
    <p:sldId id="346" r:id="rId11"/>
    <p:sldId id="350" r:id="rId12"/>
    <p:sldId id="393" r:id="rId13"/>
    <p:sldId id="356" r:id="rId14"/>
    <p:sldId id="390" r:id="rId15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algn="l" rtl="0" fontAlgn="base">
      <a:lnSpc>
        <a:spcPct val="95000"/>
      </a:lnSpc>
      <a:spcBef>
        <a:spcPct val="0"/>
      </a:spcBef>
      <a:spcAft>
        <a:spcPct val="35000"/>
      </a:spcAft>
      <a:buClr>
        <a:schemeClr val="accent1"/>
      </a:buClr>
      <a:buChar char="•"/>
      <a:defRPr sz="20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l" rtl="0" fontAlgn="base">
      <a:lnSpc>
        <a:spcPct val="95000"/>
      </a:lnSpc>
      <a:spcBef>
        <a:spcPct val="0"/>
      </a:spcBef>
      <a:spcAft>
        <a:spcPct val="35000"/>
      </a:spcAft>
      <a:buClr>
        <a:schemeClr val="accent1"/>
      </a:buClr>
      <a:buChar char="•"/>
      <a:defRPr sz="20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l" rtl="0" fontAlgn="base">
      <a:lnSpc>
        <a:spcPct val="95000"/>
      </a:lnSpc>
      <a:spcBef>
        <a:spcPct val="0"/>
      </a:spcBef>
      <a:spcAft>
        <a:spcPct val="35000"/>
      </a:spcAft>
      <a:buClr>
        <a:schemeClr val="accent1"/>
      </a:buClr>
      <a:buChar char="•"/>
      <a:defRPr sz="20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l" rtl="0" fontAlgn="base">
      <a:lnSpc>
        <a:spcPct val="95000"/>
      </a:lnSpc>
      <a:spcBef>
        <a:spcPct val="0"/>
      </a:spcBef>
      <a:spcAft>
        <a:spcPct val="35000"/>
      </a:spcAft>
      <a:buClr>
        <a:schemeClr val="accent1"/>
      </a:buClr>
      <a:buChar char="•"/>
      <a:defRPr sz="20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l" rtl="0" fontAlgn="base">
      <a:lnSpc>
        <a:spcPct val="95000"/>
      </a:lnSpc>
      <a:spcBef>
        <a:spcPct val="0"/>
      </a:spcBef>
      <a:spcAft>
        <a:spcPct val="35000"/>
      </a:spcAft>
      <a:buClr>
        <a:schemeClr val="accent1"/>
      </a:buClr>
      <a:buChar char="•"/>
      <a:defRPr sz="20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604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2396">
          <p15:clr>
            <a:srgbClr val="A4A3A4"/>
          </p15:clr>
        </p15:guide>
        <p15:guide id="4" pos="288">
          <p15:clr>
            <a:srgbClr val="A4A3A4"/>
          </p15:clr>
        </p15:guide>
        <p15:guide id="5" pos="5471">
          <p15:clr>
            <a:srgbClr val="A4A3A4"/>
          </p15:clr>
        </p15:guide>
        <p15:guide id="6" pos="32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900"/>
    <a:srgbClr val="A5A933"/>
    <a:srgbClr val="FFCD00"/>
    <a:srgbClr val="A4A82F"/>
    <a:srgbClr val="C4D600"/>
    <a:srgbClr val="888B8D"/>
    <a:srgbClr val="B1B3B3"/>
    <a:srgbClr val="E87722"/>
    <a:srgbClr val="6BBBAE"/>
    <a:srgbClr val="B52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0" autoAdjust="0"/>
    <p:restoredTop sz="96362" autoAdjust="0"/>
  </p:normalViewPr>
  <p:slideViewPr>
    <p:cSldViewPr snapToGrid="0" showGuides="1">
      <p:cViewPr varScale="1">
        <p:scale>
          <a:sx n="110" d="100"/>
          <a:sy n="110" d="100"/>
        </p:scale>
        <p:origin x="852" y="102"/>
      </p:cViewPr>
      <p:guideLst>
        <p:guide orient="horz" pos="604"/>
        <p:guide orient="horz" pos="3888"/>
        <p:guide orient="horz" pos="2396"/>
        <p:guide pos="288"/>
        <p:guide pos="5471"/>
        <p:guide pos="3271"/>
      </p:guideLst>
    </p:cSldViewPr>
  </p:slideViewPr>
  <p:outlineViewPr>
    <p:cViewPr>
      <p:scale>
        <a:sx n="33" d="100"/>
        <a:sy n="33" d="100"/>
      </p:scale>
      <p:origin x="0" y="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249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E9E4CAB-588A-4F37-B97C-21FA8ADC38D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31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2957AC2-B6D2-41BB-85E2-7603F98C3C3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00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 </a:t>
            </a:r>
            <a:endParaRPr 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4651" indent="-28640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5616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3862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2109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0355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8600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6847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5093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86E41D1-1555-4AD5-AE77-250DD8138682}" type="slidenum">
              <a:rPr lang="en-US" sz="120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 </a:t>
            </a:r>
            <a:endParaRPr lang="en-US" dirty="0">
              <a:latin typeface="Arial" pitchFamily="34" charset="0"/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4651" indent="-28640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5616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3862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2109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0355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8600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6847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5093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69248E3-6CDF-4FE5-96FD-849334512ED8}" type="slidenum">
              <a:rPr lang="en-US" sz="1200"/>
              <a:t>10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 </a:t>
            </a:r>
            <a:endParaRPr lang="en-US" dirty="0">
              <a:latin typeface="Arial" pitchFamily="34" charset="0"/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4651" indent="-28640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5616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3862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2109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0355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8600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6847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5093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Clr>
                <a:srgbClr val="4F81BD"/>
              </a:buClr>
            </a:pPr>
            <a:fld id="{0242F980-5FA2-43EC-9606-633F0DA4E1F1}" type="slidenum">
              <a:rPr lang="en-US" sz="1200">
                <a:solidFill>
                  <a:prstClr val="black"/>
                </a:solidFill>
              </a:rPr>
              <a:pPr>
                <a:buClr>
                  <a:srgbClr val="4F81BD"/>
                </a:buClr>
              </a:pPr>
              <a:t>11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cs typeface="Arial" charset="0"/>
              </a:rPr>
              <a:t>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23CC3-F79E-4305-A91D-73EC1EC102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9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52" indent="4852">
              <a:lnSpc>
                <a:spcPct val="90000"/>
              </a:lnSpc>
            </a:pP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3B7958-25A6-4F5E-8540-4189C40F33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63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 </a:t>
            </a:r>
            <a:endParaRPr lang="en-US" dirty="0">
              <a:latin typeface="Arial" pitchFamily="34" charset="0"/>
              <a:ea typeface="ＭＳ Ｐゴシック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 </a:t>
            </a:r>
            <a:endParaRPr lang="en-US" dirty="0">
              <a:latin typeface="Arial" pitchFamily="34" charset="0"/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4651" indent="-28640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5616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3862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2109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0355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8600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6847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5093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9614E8B-088A-487F-9DF4-9063D4CF7779}" type="slidenum">
              <a:rPr lang="en-US" sz="1200"/>
              <a:t>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592" indent="-1592"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 </a:t>
            </a:r>
            <a:endParaRPr lang="en-US" dirty="0">
              <a:latin typeface="Arial" pitchFamily="34" charset="0"/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4651" indent="-28640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5616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3862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2109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0355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8600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6847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5093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93B1ACE-2469-4E50-B671-571B6E9A936D}" type="slidenum">
              <a:rPr lang="en-US" sz="1200"/>
              <a:t>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 </a:t>
            </a:r>
            <a:endParaRPr lang="en-US" dirty="0">
              <a:latin typeface="Arial" pitchFamily="34" charset="0"/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4651" indent="-28640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5616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3862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2109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0355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8600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6847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5093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03DCAC6-6629-406F-8973-82F1C1833D3D}" type="slidenum">
              <a:rPr lang="en-US" sz="1200"/>
              <a:t>6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 </a:t>
            </a:r>
            <a:endParaRPr lang="en-US" dirty="0">
              <a:latin typeface="Arial" pitchFamily="34" charset="0"/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4651" indent="-28640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5616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3862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2109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0355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8600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6847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5093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DE102AE-7FED-4959-9206-745D4261B683}" type="slidenum">
              <a:rPr lang="en-US" sz="1200"/>
              <a:t>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12971" indent="-112971"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 </a:t>
            </a:r>
            <a:endParaRPr lang="en-US" dirty="0">
              <a:latin typeface="Arial" pitchFamily="34" charset="0"/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4651" indent="-28640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5616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3862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2109" indent="-22912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0355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8600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6847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5093" indent="-22912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E872E66-E75F-43FF-A6C8-52220367F03C}" type="slidenum">
              <a:rPr lang="en-US" sz="1200"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5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Optum_RGB_PP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81000" y="228600"/>
            <a:ext cx="21574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Optum_ColorBand-02"/>
          <p:cNvPicPr preferRelativeResize="0">
            <a:picLocks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5008563"/>
            <a:ext cx="91440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4888" y="5527675"/>
            <a:ext cx="7680325" cy="342900"/>
          </a:xfrm>
        </p:spPr>
        <p:txBody>
          <a:bodyPr/>
          <a:lstStyle>
            <a:lvl1pPr>
              <a:spcAft>
                <a:spcPct val="20000"/>
              </a:spcAft>
              <a:defRPr sz="20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4888" y="5930900"/>
            <a:ext cx="7680325" cy="547688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353690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6659-B580-4852-AFE5-DB6255018DEB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9869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52400"/>
            <a:ext cx="2057400" cy="6018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52400"/>
            <a:ext cx="6019800" cy="6018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4DD09-6658-4FC9-A1AA-69241FF92B3C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625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2F2D-6176-4D29-B3C8-29B8F238BFAD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0675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5A5F-447F-4DE3-85CA-F00D2F9247D0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029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60438"/>
            <a:ext cx="4037013" cy="5210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60438"/>
            <a:ext cx="4038600" cy="5210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1531B-9D26-4935-945F-9B08771CD95C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831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72EF-89E2-43CB-A23C-B12AEB223C5A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700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F727-8EA8-4818-B58A-F9B9343697BB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4998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B9112-EFAF-403A-8116-0CD6ED547FD7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5563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0A593-156B-4FE1-BF38-C49E2DBD5668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1532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EC267-544F-433A-AAF2-DC6B1AFB5AB6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3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52400"/>
            <a:ext cx="82264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60438"/>
            <a:ext cx="8228013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8" name="Line 9"/>
          <p:cNvSpPr>
            <a:spLocks noChangeShapeType="1"/>
          </p:cNvSpPr>
          <p:nvPr userDrawn="1"/>
        </p:nvSpPr>
        <p:spPr>
          <a:xfrm>
            <a:off x="457200" y="838200"/>
            <a:ext cx="8229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 Box 14"/>
          <p:cNvSpPr txBox="1">
            <a:spLocks noChangeArrowheads="1"/>
          </p:cNvSpPr>
          <p:nvPr userDrawn="1"/>
        </p:nvSpPr>
        <p:spPr>
          <a:xfrm>
            <a:off x="4198954" y="6580188"/>
            <a:ext cx="410208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sz="700" dirty="0"/>
              <a:t>Confidential property of Optum. Do not distribute or reproduce without express permission from Optum.</a:t>
            </a:r>
          </a:p>
        </p:txBody>
      </p:sp>
      <p:pic>
        <p:nvPicPr>
          <p:cNvPr id="1030" name="Picture 16" descr="Optum_RGB_PPT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52400" y="6278563"/>
            <a:ext cx="1189038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 descr="Optum_ColorBand-02"/>
          <p:cNvPicPr preferRelativeResize="0">
            <a:picLocks noChangeArrowheads="1"/>
          </p:cNvPicPr>
          <p:nvPr userDrawn="1"/>
        </p:nvPicPr>
        <p:blipFill>
          <a:blip r:embed="rId14"/>
          <a:srcRect t="6000"/>
          <a:stretch>
            <a:fillRect/>
          </a:stretch>
        </p:blipFill>
        <p:spPr>
          <a:xfrm>
            <a:off x="1484313" y="6475413"/>
            <a:ext cx="72009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80188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800">
                <a:latin typeface="Arial" pitchFamily="34" charset="0"/>
              </a:defRPr>
            </a:lvl1pPr>
          </a:lstStyle>
          <a:p>
            <a:pPr>
              <a:defRPr/>
            </a:pPr>
            <a:fld id="{48EA9785-628B-4E00-AA13-F652B0ED476C}" type="slidenum">
              <a:rPr lang="en-US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168275" indent="-168275" algn="l" rtl="0" eaLnBrk="0" fontAlgn="base" hangingPunct="0">
        <a:lnSpc>
          <a:spcPct val="95000"/>
        </a:lnSpc>
        <a:spcBef>
          <a:spcPts val="12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09588" indent="-227013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795338" indent="-171450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chemeClr val="accent1"/>
        </a:buClr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39825" indent="-230188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420813" indent="-166688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chemeClr val="accent1"/>
        </a:buClr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878013" indent="-166688" algn="l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335213" indent="-166688" algn="l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792413" indent="-166688" algn="l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249613" indent="-166688" algn="l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04888" y="5501966"/>
            <a:ext cx="7680325" cy="547688"/>
          </a:xfrm>
        </p:spPr>
        <p:txBody>
          <a:bodyPr/>
          <a:lstStyle/>
          <a:p>
            <a:pPr eaLnBrk="1" hangingPunct="1"/>
            <a:r>
              <a:rPr lang="en-US" sz="2000" dirty="0"/>
              <a:t>Overview of Health Savings Accounts </a:t>
            </a:r>
          </a:p>
          <a:p>
            <a:pPr eaLnBrk="1" hangingPunct="1"/>
            <a:endParaRPr lang="en-US" sz="1200" dirty="0"/>
          </a:p>
        </p:txBody>
      </p:sp>
      <p:pic>
        <p:nvPicPr>
          <p:cNvPr id="9220" name="Picture 6" descr="Optum_ColorBand-02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5008563"/>
            <a:ext cx="91440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ckrame6\Desktop\WIP\couple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241426"/>
            <a:ext cx="9144000" cy="37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004888" y="5930900"/>
            <a:ext cx="76803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88" indent="-227013" algn="l" rtl="0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171450" algn="l" rtl="0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9825" indent="-230188" algn="l" rtl="0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0813" indent="-166688" algn="l" rtl="0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8013" indent="-166688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66688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2413" indent="-166688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9613" indent="-166688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sz="120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3484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951941"/>
            <a:ext cx="3460065" cy="4795297"/>
          </a:xfrm>
        </p:spPr>
        <p:txBody>
          <a:bodyPr anchor="ctr" anchorCtr="0"/>
          <a:lstStyle/>
          <a:p>
            <a:pPr eaLnBrk="1" hangingPunct="1"/>
            <a:r>
              <a:rPr lang="en-US" dirty="0"/>
              <a:t>Check your balance</a:t>
            </a:r>
          </a:p>
          <a:p>
            <a:pPr eaLnBrk="1" hangingPunct="1"/>
            <a:r>
              <a:rPr lang="en-US" dirty="0"/>
              <a:t>Arrange deposits from another </a:t>
            </a:r>
            <a:br>
              <a:rPr lang="en-US" dirty="0"/>
            </a:br>
            <a:r>
              <a:rPr lang="en-US" dirty="0"/>
              <a:t>banking account</a:t>
            </a:r>
          </a:p>
          <a:p>
            <a:pPr eaLnBrk="1" hangingPunct="1"/>
            <a:r>
              <a:rPr lang="en-US" dirty="0"/>
              <a:t>Pay bills to health care providers</a:t>
            </a:r>
          </a:p>
          <a:p>
            <a:pPr eaLnBrk="1" hangingPunct="1"/>
            <a:r>
              <a:rPr lang="en-US" dirty="0"/>
              <a:t>Reimburse yourself for qualified medical expenses paid out-of-pocket</a:t>
            </a:r>
          </a:p>
          <a:p>
            <a:pPr eaLnBrk="1" hangingPunct="1"/>
            <a:r>
              <a:rPr lang="en-US" dirty="0"/>
              <a:t>Use HSA calculators</a:t>
            </a:r>
          </a:p>
          <a:p>
            <a:pPr eaLnBrk="1" hangingPunct="1"/>
            <a:r>
              <a:rPr lang="en-US" dirty="0"/>
              <a:t>Check the contribution tracker for YTD contribution amounts</a:t>
            </a:r>
          </a:p>
          <a:p>
            <a:pPr eaLnBrk="1" hangingPunct="1"/>
            <a:r>
              <a:rPr lang="en-US" dirty="0"/>
              <a:t>Use the convenient receipt vault</a:t>
            </a:r>
          </a:p>
          <a:p>
            <a:pPr eaLnBrk="1" hangingPunct="1"/>
            <a:r>
              <a:rPr lang="en-US" dirty="0"/>
              <a:t>Manage investment activities </a:t>
            </a:r>
            <a:br>
              <a:rPr lang="en-US" dirty="0"/>
            </a:br>
            <a:r>
              <a:rPr lang="en-US" dirty="0"/>
              <a:t>for your HSA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A6A4F71-6EB0-4233-9BD1-8742AEDA27CE}" type="slidenum">
              <a:rPr lang="en-US" sz="800" smtClean="0"/>
              <a:t>10</a:t>
            </a:fld>
            <a:endParaRPr lang="en-US" sz="800" dirty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Managing your HSA online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>
          <a:xfrm>
            <a:off x="450850" y="6000750"/>
            <a:ext cx="8234363" cy="3429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None/>
            </a:pPr>
            <a:r>
              <a:rPr lang="en-US" sz="1400" b="0" dirty="0">
                <a:solidFill>
                  <a:schemeClr val="bg1"/>
                </a:solidFill>
                <a:ea typeface="ＭＳ Ｐゴシック" pitchFamily="34" charset="-128"/>
              </a:rPr>
              <a:t>Investments are not FDIC-insured, are not guaranteed by </a:t>
            </a:r>
            <a:r>
              <a:rPr lang="en-US" sz="1400" dirty="0">
                <a:solidFill>
                  <a:schemeClr val="bg1"/>
                </a:solidFill>
              </a:rPr>
              <a:t>Optum Bank</a:t>
            </a:r>
            <a:r>
              <a:rPr lang="en-US" sz="1400" baseline="60000" dirty="0">
                <a:solidFill>
                  <a:schemeClr val="bg1"/>
                </a:solidFill>
                <a:latin typeface="Arial Narrow" pitchFamily="34" charset="0"/>
              </a:rPr>
              <a:t>®</a:t>
            </a:r>
            <a:r>
              <a:rPr lang="en-US" sz="1400" dirty="0">
                <a:solidFill>
                  <a:schemeClr val="bg1"/>
                </a:solidFill>
                <a:ea typeface="ＭＳ Ｐゴシック" pitchFamily="34" charset="-128"/>
              </a:rPr>
              <a:t>, </a:t>
            </a:r>
            <a:r>
              <a:rPr lang="en-US" sz="1400" b="0" dirty="0">
                <a:solidFill>
                  <a:schemeClr val="bg1"/>
                </a:solidFill>
                <a:ea typeface="ＭＳ Ｐゴシック" pitchFamily="34" charset="-128"/>
              </a:rPr>
              <a:t>and may lose value.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037389" y="5725766"/>
            <a:ext cx="1571624" cy="1960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68275" indent="-168275" algn="l" rtl="0" eaLnBrk="0" fontAlgn="base" hangingPunct="0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88" indent="-227013" algn="l" rtl="0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171450" algn="l" rtl="0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9825" indent="-230188" algn="l" rtl="0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0813" indent="-166688" algn="l" rtl="0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8013" indent="-166688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66688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2413" indent="-166688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9613" indent="-166688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buNone/>
            </a:pPr>
            <a:r>
              <a:rPr lang="en-US" sz="1200" b="1" dirty="0"/>
              <a:t>optumbank.com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42" y="1151336"/>
            <a:ext cx="4530071" cy="4413601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638982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if you have more questions?</a:t>
            </a: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75DA899-F9D5-4018-AC7E-C6ECE6C9C6A5}" type="slidenum">
              <a:rPr lang="en-US" sz="800" smtClean="0">
                <a:solidFill>
                  <a:srgbClr val="63666A"/>
                </a:solidFill>
              </a:rPr>
              <a:pPr/>
              <a:t>11</a:t>
            </a:fld>
            <a:endParaRPr lang="en-US" sz="800" dirty="0">
              <a:solidFill>
                <a:srgbClr val="63666A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>
          <a:xfrm>
            <a:off x="479308" y="2880049"/>
            <a:ext cx="3200400" cy="13716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buClr>
                <a:srgbClr val="D45D00"/>
              </a:buClr>
              <a:buFontTx/>
              <a:buNone/>
            </a:pPr>
            <a:r>
              <a:rPr lang="en-US" sz="1600" dirty="0">
                <a:solidFill>
                  <a:srgbClr val="FFFFFF"/>
                </a:solidFill>
              </a:rPr>
              <a:t>Visit optumbank.com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>
          <a:xfrm>
            <a:off x="479308" y="4434212"/>
            <a:ext cx="3200400" cy="13716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buClr>
                <a:srgbClr val="D45D00"/>
              </a:buClr>
              <a:buFontTx/>
              <a:buNone/>
            </a:pPr>
            <a:r>
              <a:rPr lang="en-US" sz="1600" dirty="0">
                <a:solidFill>
                  <a:srgbClr val="FFFFFF"/>
                </a:solidFill>
              </a:rPr>
              <a:t>Talk to your employer</a:t>
            </a:r>
          </a:p>
        </p:txBody>
      </p:sp>
      <p:pic>
        <p:nvPicPr>
          <p:cNvPr id="12290" name="Picture 2" descr="C:\Users\ckrame6\Desktop\WIP\on p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48088" y="1325886"/>
            <a:ext cx="4937125" cy="44799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9"/>
          <p:cNvSpPr>
            <a:spLocks noChangeArrowheads="1"/>
          </p:cNvSpPr>
          <p:nvPr/>
        </p:nvSpPr>
        <p:spPr>
          <a:xfrm>
            <a:off x="479308" y="1325886"/>
            <a:ext cx="3178291" cy="1386491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37160" tIns="0" rIns="0" bIns="0" anchor="ctr"/>
          <a:lstStyle/>
          <a:p>
            <a:pPr algn="ctr">
              <a:buClr>
                <a:srgbClr val="D45D00"/>
              </a:buClr>
              <a:buNone/>
            </a:pPr>
            <a:r>
              <a:rPr lang="en-US" sz="1600" dirty="0">
                <a:solidFill>
                  <a:srgbClr val="FFFFFF"/>
                </a:solidFill>
              </a:rPr>
              <a:t>Call Optum Bank customer service (844) 326-7967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2047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HSA eligibility</a:t>
            </a:r>
          </a:p>
        </p:txBody>
      </p:sp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48A2BC-38A9-417B-BDF5-1FC2B77B13C9}" type="slidenum">
              <a:rPr lang="en-US" sz="800"/>
              <a:t>2</a:t>
            </a:fld>
            <a:endParaRPr lang="en-US" sz="800" dirty="0"/>
          </a:p>
        </p:txBody>
      </p:sp>
      <p:sp>
        <p:nvSpPr>
          <p:cNvPr id="7" name="Text Box 111"/>
          <p:cNvSpPr txBox="1">
            <a:spLocks noChangeArrowheads="1"/>
          </p:cNvSpPr>
          <p:nvPr/>
        </p:nvSpPr>
        <p:spPr>
          <a:xfrm>
            <a:off x="454032" y="903594"/>
            <a:ext cx="4606920" cy="67042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91440" rIns="91440" bIns="91440" anchor="ctr"/>
          <a:lstStyle>
            <a:lvl1pPr marL="109538" indent="1588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1800" b="0" dirty="0">
                <a:solidFill>
                  <a:schemeClr val="bg1"/>
                </a:solidFill>
              </a:rPr>
              <a:t>You are eligible to open and contribute </a:t>
            </a:r>
            <a:br>
              <a:rPr lang="en-US" sz="1800" b="0" dirty="0">
                <a:solidFill>
                  <a:schemeClr val="bg1"/>
                </a:solidFill>
              </a:rPr>
            </a:br>
            <a:r>
              <a:rPr lang="en-US" sz="1800" b="0" dirty="0">
                <a:solidFill>
                  <a:schemeClr val="bg1"/>
                </a:solidFill>
              </a:rPr>
              <a:t>to an HSA if: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>
          <a:xfrm>
            <a:off x="454035" y="1574016"/>
            <a:ext cx="4606918" cy="4814907"/>
          </a:xfrm>
          <a:prstGeom prst="rect">
            <a:avLst/>
          </a:prstGeom>
          <a:gradFill flip="none" rotWithShape="1">
            <a:gsLst>
              <a:gs pos="0">
                <a:srgbClr val="DBDBDB"/>
              </a:gs>
              <a:gs pos="100000">
                <a:srgbClr val="FFFFFF"/>
              </a:gs>
            </a:gsLst>
            <a:lin ang="5400000" scaled="1"/>
            <a:tileRect/>
          </a:gradFill>
          <a:ln>
            <a:noFill/>
          </a:ln>
        </p:spPr>
        <p:txBody>
          <a:bodyPr lIns="137160" tIns="182880" rIns="137160" bIns="137160" anchor="t" anchorCtr="0"/>
          <a:lstStyle/>
          <a:p>
            <a:pPr marL="177800" indent="-177800" eaLnBrk="1" hangingPunct="1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1600" dirty="0"/>
              <a:t>You are covered by an HSA qualifying high deductible health plan (HDHP)</a:t>
            </a:r>
          </a:p>
          <a:p>
            <a:pPr marL="177800" indent="-177800" eaLnBrk="1" hangingPunct="1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1600" dirty="0"/>
              <a:t>You are not covered by any other health plan that is not a high deductible plan</a:t>
            </a:r>
          </a:p>
          <a:p>
            <a:pPr marL="177800" indent="-177800" eaLnBrk="1" hangingPunct="1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1600" dirty="0"/>
              <a:t>You are not enrolled in Medicare, TRICARE </a:t>
            </a:r>
            <a:br>
              <a:rPr lang="en-US" sz="1600" dirty="0"/>
            </a:br>
            <a:r>
              <a:rPr lang="en-US" sz="1600" dirty="0"/>
              <a:t>or TRICARE for Life</a:t>
            </a:r>
          </a:p>
          <a:p>
            <a:pPr marL="177800" indent="-177800" eaLnBrk="1" hangingPunct="1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1600" dirty="0"/>
              <a:t>You are not claimed as a dependent on someone else’s tax return</a:t>
            </a:r>
          </a:p>
          <a:p>
            <a:pPr marL="177800" indent="-177800" eaLnBrk="1" hangingPunct="1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1600" dirty="0"/>
              <a:t>You are not covered by a health care flexible spending account (FSA)</a:t>
            </a:r>
          </a:p>
          <a:p>
            <a:pPr marL="177800" indent="-177800" eaLnBrk="1" hangingPunct="1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1600" dirty="0"/>
              <a:t>You have not received Veterans Administration (VA) benefits within the past three months, except for preventive care. If you are a veteran with a disability rating from the VA, this exclusion does not apply.</a:t>
            </a:r>
          </a:p>
        </p:txBody>
      </p:sp>
      <p:pic>
        <p:nvPicPr>
          <p:cNvPr id="5123" name="Picture 3" descr="C:\Users\Chrissy\Desktop\garden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10175" y="968373"/>
            <a:ext cx="3475038" cy="52117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796011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00846A-5D9F-412D-BFD8-E2ED7F6B6606}" type="slidenum">
              <a:rPr lang="en-US" sz="800"/>
              <a:t>3</a:t>
            </a:fld>
            <a:endParaRPr lang="en-US" sz="80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HSA overview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>
          <a:xfrm>
            <a:off x="1924050" y="1800225"/>
            <a:ext cx="2401887" cy="158768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0" rIns="91440" bIns="0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1800" dirty="0">
                <a:solidFill>
                  <a:schemeClr val="bg1"/>
                </a:solidFill>
                <a:cs typeface="Arial Unicode MS" charset="0"/>
              </a:rPr>
              <a:t>Requires a qualifying</a:t>
            </a:r>
            <a:br>
              <a:rPr lang="en-US" sz="1800" dirty="0">
                <a:solidFill>
                  <a:schemeClr val="bg1"/>
                </a:solidFill>
                <a:cs typeface="Arial Unicode MS" charset="0"/>
              </a:rPr>
            </a:br>
            <a:r>
              <a:rPr lang="en-US" sz="1800" dirty="0">
                <a:solidFill>
                  <a:schemeClr val="bg1"/>
                </a:solidFill>
                <a:cs typeface="Arial Unicode MS" charset="0"/>
              </a:rPr>
              <a:t>high-deductible health plan (HDHP)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>
          <a:xfrm>
            <a:off x="4843462" y="3664343"/>
            <a:ext cx="2401887" cy="1587684"/>
          </a:xfrm>
          <a:prstGeom prst="rect">
            <a:avLst/>
          </a:prstGeom>
          <a:solidFill>
            <a:srgbClr val="A4A8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0" rIns="91440" bIns="0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1800" dirty="0">
                <a:solidFill>
                  <a:schemeClr val="bg1"/>
                </a:solidFill>
                <a:cs typeface="Arial Unicode MS" charset="0"/>
              </a:rPr>
              <a:t>Grows over </a:t>
            </a:r>
            <a:br>
              <a:rPr lang="en-US" sz="1800" dirty="0">
                <a:solidFill>
                  <a:schemeClr val="bg1"/>
                </a:solidFill>
                <a:cs typeface="Arial Unicode MS" charset="0"/>
              </a:rPr>
            </a:br>
            <a:r>
              <a:rPr lang="en-US" sz="1800" dirty="0">
                <a:solidFill>
                  <a:schemeClr val="bg1"/>
                </a:solidFill>
                <a:cs typeface="Arial Unicode MS" charset="0"/>
              </a:rPr>
              <a:t>time and can </a:t>
            </a:r>
            <a:br>
              <a:rPr lang="en-US" sz="1800" dirty="0">
                <a:solidFill>
                  <a:schemeClr val="bg1"/>
                </a:solidFill>
                <a:cs typeface="Arial Unicode MS" charset="0"/>
              </a:rPr>
            </a:br>
            <a:r>
              <a:rPr lang="en-US" sz="1800" dirty="0">
                <a:solidFill>
                  <a:schemeClr val="bg1"/>
                </a:solidFill>
                <a:cs typeface="Arial Unicode MS" charset="0"/>
              </a:rPr>
              <a:t>be invested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>
          <a:xfrm>
            <a:off x="4843462" y="1800225"/>
            <a:ext cx="2401887" cy="158768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0" rIns="91440" bIns="0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1800" dirty="0">
                <a:solidFill>
                  <a:schemeClr val="bg1"/>
                </a:solidFill>
                <a:cs typeface="Arial Unicode MS" charset="0"/>
              </a:rPr>
              <a:t>Used to pay </a:t>
            </a:r>
            <a:br>
              <a:rPr lang="en-US" sz="1800" dirty="0">
                <a:solidFill>
                  <a:schemeClr val="bg1"/>
                </a:solidFill>
                <a:cs typeface="Arial Unicode MS" charset="0"/>
              </a:rPr>
            </a:br>
            <a:r>
              <a:rPr lang="en-US" sz="1800" dirty="0">
                <a:solidFill>
                  <a:schemeClr val="bg1"/>
                </a:solidFill>
                <a:cs typeface="Arial Unicode MS" charset="0"/>
              </a:rPr>
              <a:t>for qualified medical expenses immediately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>
          <a:xfrm>
            <a:off x="1924050" y="3664343"/>
            <a:ext cx="2401887" cy="158768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0" rIns="91440" bIns="0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1800" dirty="0">
                <a:solidFill>
                  <a:schemeClr val="bg1"/>
                </a:solidFill>
                <a:cs typeface="Arial Unicode MS" charset="0"/>
              </a:rPr>
              <a:t>Account funds </a:t>
            </a:r>
            <a:br>
              <a:rPr lang="en-US" sz="1800" dirty="0">
                <a:solidFill>
                  <a:schemeClr val="bg1"/>
                </a:solidFill>
                <a:cs typeface="Arial Unicode MS" charset="0"/>
              </a:rPr>
            </a:br>
            <a:r>
              <a:rPr lang="en-US" sz="1800" dirty="0">
                <a:solidFill>
                  <a:schemeClr val="bg1"/>
                </a:solidFill>
                <a:cs typeface="Arial Unicode MS" charset="0"/>
              </a:rPr>
              <a:t>belong to you</a:t>
            </a:r>
          </a:p>
        </p:txBody>
      </p:sp>
      <p:sp>
        <p:nvSpPr>
          <p:cNvPr id="21513" name="Rectangle 3"/>
          <p:cNvSpPr txBox="1">
            <a:spLocks noChangeArrowheads="1"/>
          </p:cNvSpPr>
          <p:nvPr/>
        </p:nvSpPr>
        <p:spPr>
          <a:xfrm>
            <a:off x="446085" y="5780918"/>
            <a:ext cx="8228013" cy="280194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1" dirty="0"/>
              <a:t>Investments are not FDIC insured, are not guaranteed by Optum Bank</a:t>
            </a:r>
            <a:r>
              <a:rPr lang="en-US" sz="1400" b="1" baseline="30000" dirty="0">
                <a:latin typeface="Lucida Grande" charset="0"/>
                <a:cs typeface="Lucida Grande" charset="0"/>
              </a:rPr>
              <a:t>®</a:t>
            </a:r>
            <a:r>
              <a:rPr lang="en-US" sz="1400" b="1" dirty="0">
                <a:cs typeface="Lucida Grande" charset="0"/>
              </a:rPr>
              <a:t>, </a:t>
            </a:r>
            <a:r>
              <a:rPr lang="en-US" sz="1400" b="1" dirty="0"/>
              <a:t>and may lose value</a:t>
            </a:r>
            <a:r>
              <a:rPr lang="en-US" sz="1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111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3" grpId="0" animBg="1"/>
      <p:bldP spid="215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limits</a:t>
            </a: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>
          <a:xfrm>
            <a:off x="2143126" y="1722438"/>
            <a:ext cx="6542088" cy="1096962"/>
          </a:xfrm>
          <a:prstGeom prst="rect">
            <a:avLst/>
          </a:prstGeom>
          <a:gradFill rotWithShape="1">
            <a:gsLst>
              <a:gs pos="0">
                <a:srgbClr val="CDCFD1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91440" rIns="0" bIns="91440" anchor="ctr"/>
          <a:lstStyle/>
          <a:p>
            <a:pPr>
              <a:buFontTx/>
              <a:buNone/>
            </a:pPr>
            <a:r>
              <a:rPr lang="en-US" sz="1600" dirty="0"/>
              <a:t>The IRS determines how much you can deposit into your HSA </a:t>
            </a:r>
          </a:p>
          <a:p>
            <a:pPr>
              <a:buFontTx/>
              <a:buNone/>
            </a:pPr>
            <a:r>
              <a:rPr lang="en-US" sz="1600" dirty="0"/>
              <a:t>each year.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>
          <a:xfrm>
            <a:off x="455613" y="1722438"/>
            <a:ext cx="1600200" cy="109696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Amount</a:t>
            </a:r>
            <a:br>
              <a:rPr lang="en-US" sz="16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16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of contribution</a:t>
            </a:r>
          </a:p>
        </p:txBody>
      </p:sp>
      <p:sp>
        <p:nvSpPr>
          <p:cNvPr id="59397" name="Rectangle 12"/>
          <p:cNvSpPr>
            <a:spLocks noChangeArrowheads="1"/>
          </p:cNvSpPr>
          <p:nvPr/>
        </p:nvSpPr>
        <p:spPr>
          <a:xfrm>
            <a:off x="2143126" y="2986088"/>
            <a:ext cx="6542088" cy="1096962"/>
          </a:xfrm>
          <a:prstGeom prst="rect">
            <a:avLst/>
          </a:prstGeom>
          <a:gradFill rotWithShape="1">
            <a:gsLst>
              <a:gs pos="0">
                <a:srgbClr val="CDCFD1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91440" rIns="0" bIns="91440" anchor="ctr"/>
          <a:lstStyle/>
          <a:p>
            <a:pPr lvl="0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sz="1600" dirty="0">
                <a:solidFill>
                  <a:srgbClr val="63666A"/>
                </a:solidFill>
                <a:latin typeface="Arial" charset="0"/>
                <a:ea typeface="ＭＳ Ｐゴシック" pitchFamily="34" charset="-128"/>
                <a:cs typeface="+mn-cs"/>
              </a:rPr>
              <a:t>In </a:t>
            </a:r>
            <a:r>
              <a:rPr lang="en-US" sz="1600" dirty="0" smtClean="0">
                <a:solidFill>
                  <a:srgbClr val="63666A"/>
                </a:solidFill>
                <a:latin typeface="Arial" charset="0"/>
                <a:ea typeface="ＭＳ Ｐゴシック" pitchFamily="34" charset="-128"/>
                <a:cs typeface="+mn-cs"/>
              </a:rPr>
              <a:t>2026, </a:t>
            </a:r>
            <a:r>
              <a:rPr lang="en-US" sz="1600" dirty="0">
                <a:solidFill>
                  <a:srgbClr val="63666A"/>
                </a:solidFill>
                <a:latin typeface="Arial" charset="0"/>
                <a:ea typeface="ＭＳ Ｐゴシック" pitchFamily="34" charset="-128"/>
                <a:cs typeface="+mn-cs"/>
              </a:rPr>
              <a:t>you can contribute up to </a:t>
            </a:r>
            <a:r>
              <a:rPr lang="en-US" sz="1600" b="1" dirty="0" smtClean="0">
                <a:solidFill>
                  <a:srgbClr val="63666A"/>
                </a:solidFill>
                <a:latin typeface="Arial" charset="0"/>
                <a:ea typeface="ＭＳ Ｐゴシック" pitchFamily="34" charset="-128"/>
                <a:cs typeface="+mn-cs"/>
              </a:rPr>
              <a:t>$4,400 </a:t>
            </a:r>
            <a:r>
              <a:rPr lang="en-US" sz="1600" dirty="0">
                <a:solidFill>
                  <a:srgbClr val="63666A"/>
                </a:solidFill>
                <a:latin typeface="Arial" charset="0"/>
                <a:ea typeface="ＭＳ Ｐゴシック" pitchFamily="34" charset="-128"/>
                <a:cs typeface="+mn-cs"/>
              </a:rPr>
              <a:t>for individual coverage and up to </a:t>
            </a:r>
            <a:r>
              <a:rPr lang="en-US" sz="1600" b="1" dirty="0" smtClean="0">
                <a:solidFill>
                  <a:srgbClr val="63666A"/>
                </a:solidFill>
                <a:latin typeface="Arial" charset="0"/>
                <a:ea typeface="ＭＳ Ｐゴシック" pitchFamily="34" charset="-128"/>
                <a:cs typeface="+mn-cs"/>
              </a:rPr>
              <a:t>$8,750 </a:t>
            </a:r>
            <a:r>
              <a:rPr lang="en-US" sz="1600" dirty="0">
                <a:solidFill>
                  <a:srgbClr val="63666A"/>
                </a:solidFill>
                <a:latin typeface="Arial" charset="0"/>
                <a:ea typeface="ＭＳ Ｐゴシック" pitchFamily="34" charset="-128"/>
                <a:cs typeface="+mn-cs"/>
              </a:rPr>
              <a:t>for family coverage 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>
          <a:xfrm>
            <a:off x="455613" y="2986088"/>
            <a:ext cx="1600200" cy="10969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Contribution</a:t>
            </a:r>
            <a:br>
              <a:rPr lang="en-US" sz="16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16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rules</a:t>
            </a:r>
          </a:p>
        </p:txBody>
      </p:sp>
      <p:sp>
        <p:nvSpPr>
          <p:cNvPr id="59399" name="Rectangle 15"/>
          <p:cNvSpPr>
            <a:spLocks noChangeArrowheads="1"/>
          </p:cNvSpPr>
          <p:nvPr/>
        </p:nvSpPr>
        <p:spPr>
          <a:xfrm>
            <a:off x="2143126" y="4251325"/>
            <a:ext cx="6542088" cy="1096963"/>
          </a:xfrm>
          <a:prstGeom prst="rect">
            <a:avLst/>
          </a:prstGeom>
          <a:gradFill rotWithShape="1">
            <a:gsLst>
              <a:gs pos="0">
                <a:srgbClr val="CDCFD1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91440" rIns="0" bIns="91440" anchor="ctr"/>
          <a:lstStyle/>
          <a:p>
            <a:pPr>
              <a:buFontTx/>
              <a:buNone/>
            </a:pPr>
            <a:r>
              <a:rPr lang="en-US" sz="1600" dirty="0"/>
              <a:t>Those 55 years of age or higher, but not yet enrolled in Medicare, can fund an additional $1,000/year </a:t>
            </a:r>
            <a:r>
              <a:rPr lang="en-US" altLang="en-US" sz="1600" dirty="0"/>
              <a:t>“</a:t>
            </a:r>
            <a:r>
              <a:rPr lang="en-US" sz="1600" dirty="0"/>
              <a:t>catch-up</a:t>
            </a:r>
            <a:r>
              <a:rPr lang="en-US" altLang="en-US" sz="1600" dirty="0"/>
              <a:t>”</a:t>
            </a:r>
            <a:r>
              <a:rPr lang="en-US" sz="1600" dirty="0"/>
              <a:t> contribution.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>
          <a:xfrm>
            <a:off x="455613" y="4251325"/>
            <a:ext cx="1600200" cy="109696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Additional</a:t>
            </a:r>
            <a:br>
              <a:rPr lang="en-US" sz="16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16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contribution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580188"/>
            <a:ext cx="304800" cy="152400"/>
          </a:xfrm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F019E76-4091-4B7C-B234-42E5891F1654}" type="slidenum">
              <a:rPr lang="en-US" sz="800" smtClean="0"/>
              <a:t>4</a:t>
            </a:fld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1712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8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6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nimBg="1"/>
      <p:bldP spid="9" grpId="0" animBg="1"/>
      <p:bldP spid="59397" grpId="0" animBg="1"/>
      <p:bldP spid="11" grpId="0" animBg="1"/>
      <p:bldP spid="5939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9"/>
          <p:cNvSpPr>
            <a:spLocks noChangeArrowheads="1"/>
          </p:cNvSpPr>
          <p:nvPr/>
        </p:nvSpPr>
        <p:spPr>
          <a:xfrm>
            <a:off x="6221413" y="2447925"/>
            <a:ext cx="2468562" cy="372427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eaLnBrk="0" hangingPunct="0">
              <a:buClrTx/>
              <a:buFontTx/>
              <a:buNone/>
              <a:defRPr/>
            </a:pPr>
            <a:endParaRPr lang="en-US" sz="18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algn="ctr" eaLnBrk="0" hangingPunct="0">
              <a:buClrTx/>
              <a:buFontTx/>
              <a:buNone/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Use HSA dollars           to pay for qualified medical expenses for                       your spouse </a:t>
            </a:r>
            <a:b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or dependents </a:t>
            </a: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HSA qualified medical expenses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C0F80B6-C000-4A1B-9295-A112BEECA96D}" type="slidenum">
              <a:rPr lang="en-US" sz="800" smtClean="0"/>
              <a:t>5</a:t>
            </a:fld>
            <a:endParaRPr lang="en-US" sz="800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>
          <a:xfrm>
            <a:off x="450850" y="2443163"/>
            <a:ext cx="2468563" cy="37242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Medical plan </a:t>
            </a:r>
            <a:b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deductibles and coinsurance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>
          <a:xfrm>
            <a:off x="3357563" y="2443162"/>
            <a:ext cx="2468562" cy="372427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Medical, dental </a:t>
            </a:r>
            <a:b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and vision care </a:t>
            </a:r>
            <a:b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services &amp; products</a:t>
            </a:r>
          </a:p>
        </p:txBody>
      </p:sp>
      <p:pic>
        <p:nvPicPr>
          <p:cNvPr id="3078" name="Picture 6" descr="C:\Users\ckrame6\Desktop\WIP\kid and denti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00463" y="958848"/>
            <a:ext cx="1782762" cy="26971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ckrame6\Desktop\WIP\pharmacis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3275" y="871538"/>
            <a:ext cx="1782762" cy="26971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ckrame6\Desktop\WIP\kid and do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564312" y="958848"/>
            <a:ext cx="1782763" cy="26971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05966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1BBED35-82AA-4520-A69F-ABFBFC4A6707}" type="slidenum">
              <a:rPr lang="en-US" sz="800" smtClean="0"/>
              <a:t>6</a:t>
            </a:fld>
            <a:endParaRPr lang="en-US" sz="800" dirty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to make deposits into your HSA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>
          <a:xfrm>
            <a:off x="2143126" y="1722438"/>
            <a:ext cx="6542088" cy="1096962"/>
          </a:xfrm>
          <a:prstGeom prst="rect">
            <a:avLst/>
          </a:prstGeom>
          <a:gradFill rotWithShape="1">
            <a:gsLst>
              <a:gs pos="0">
                <a:srgbClr val="CDCFD1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91440" rIns="0" bIns="91440" anchor="ctr"/>
          <a:lstStyle/>
          <a:p>
            <a:pPr>
              <a:buFontTx/>
              <a:buNone/>
            </a:pPr>
            <a:r>
              <a:rPr lang="en-US" sz="1400" dirty="0"/>
              <a:t>Contribute through payroll deduction and save on FICA taxes; these contribution are pre-tax and offer the best savings.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>
          <a:xfrm>
            <a:off x="455613" y="1722438"/>
            <a:ext cx="1600200" cy="109696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Payroll </a:t>
            </a:r>
            <a:br>
              <a:rPr lang="en-US" sz="1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deduction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>
          <a:xfrm>
            <a:off x="2143126" y="2986088"/>
            <a:ext cx="6542088" cy="1096962"/>
          </a:xfrm>
          <a:prstGeom prst="rect">
            <a:avLst/>
          </a:prstGeom>
          <a:gradFill rotWithShape="1">
            <a:gsLst>
              <a:gs pos="0">
                <a:srgbClr val="CDCFD1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91440" rIns="0" bIns="91440" anchor="ctr"/>
          <a:lstStyle/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Arrange a one time or recurring electronic transfer from an account at another financial institution; these contributions would be after-tax.</a:t>
            </a:r>
          </a:p>
          <a:p>
            <a:pPr>
              <a:buFontTx/>
              <a:buNone/>
            </a:pPr>
            <a:endParaRPr lang="en-US" sz="1400" dirty="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>
          <a:xfrm>
            <a:off x="455613" y="2986088"/>
            <a:ext cx="1600200" cy="10969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Contribute online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>
          <a:xfrm>
            <a:off x="2143126" y="4251325"/>
            <a:ext cx="6542088" cy="1096963"/>
          </a:xfrm>
          <a:prstGeom prst="rect">
            <a:avLst/>
          </a:prstGeom>
          <a:gradFill rotWithShape="1">
            <a:gsLst>
              <a:gs pos="0">
                <a:srgbClr val="CDCFD1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91440" rIns="0" bIns="91440" anchor="ctr"/>
          <a:lstStyle/>
          <a:p>
            <a:pPr>
              <a:buFontTx/>
              <a:buNone/>
            </a:pPr>
            <a:r>
              <a:rPr lang="en-US" sz="1400" dirty="0"/>
              <a:t>Deposit additional dollars into your account by mailing in a check; these contributions would be after-tax.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>
          <a:xfrm>
            <a:off x="455613" y="4251325"/>
            <a:ext cx="1600200" cy="109696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Mail a check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>
          <a:xfrm>
            <a:off x="455613" y="5806958"/>
            <a:ext cx="8104493" cy="306334"/>
          </a:xfrm>
          <a:prstGeom prst="rect">
            <a:avLst/>
          </a:prstGeom>
          <a:gradFill rotWithShape="1">
            <a:gsLst>
              <a:gs pos="0">
                <a:srgbClr val="CDCFD1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91440" rIns="0" bIns="91440" anchor="ctr"/>
          <a:lstStyle/>
          <a:p>
            <a:pPr>
              <a:buFontTx/>
              <a:buNone/>
            </a:pPr>
            <a:r>
              <a:rPr lang="en-US" sz="1400" dirty="0"/>
              <a:t>You can make HSA deposits until April 15</a:t>
            </a:r>
            <a:r>
              <a:rPr lang="en-US" sz="1400" baseline="30000" dirty="0"/>
              <a:t>th</a:t>
            </a:r>
            <a:r>
              <a:rPr lang="en-US" sz="1400" dirty="0"/>
              <a:t>  in order to realize tax savings for the prior 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533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A709B55-16FB-40D7-880B-4093E1AFBF0F}" type="slidenum">
              <a:rPr lang="en-US" sz="800" smtClean="0"/>
              <a:t>7</a:t>
            </a:fld>
            <a:endParaRPr lang="en-US" sz="800" dirty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Access your HSA funds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>
          <a:xfrm>
            <a:off x="457200" y="1055688"/>
            <a:ext cx="4764088" cy="1096962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45720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buNone/>
            </a:pPr>
            <a:r>
              <a:rPr lang="en-US" sz="1800" b="0" dirty="0">
                <a:solidFill>
                  <a:schemeClr val="bg1"/>
                </a:solidFill>
              </a:rPr>
              <a:t>Use your Optum Bank</a:t>
            </a:r>
            <a:r>
              <a:rPr lang="en-US" sz="1200" baseline="60000" dirty="0">
                <a:solidFill>
                  <a:schemeClr val="bg1"/>
                </a:solidFill>
                <a:latin typeface="Arial Narrow" pitchFamily="34" charset="0"/>
              </a:rPr>
              <a:t>SM</a:t>
            </a:r>
            <a:r>
              <a:rPr lang="en-US" sz="1800" b="0" dirty="0">
                <a:solidFill>
                  <a:schemeClr val="bg1"/>
                </a:solidFill>
              </a:rPr>
              <a:t> Health Savings Account Debit MasterCard</a:t>
            </a:r>
            <a:r>
              <a:rPr lang="en-US" sz="1400" b="0" baseline="50000" dirty="0">
                <a:solidFill>
                  <a:schemeClr val="bg1"/>
                </a:solidFill>
              </a:rPr>
              <a:t>®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>
          <a:xfrm>
            <a:off x="461963" y="2359025"/>
            <a:ext cx="4764087" cy="1096963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45720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5000"/>
              </a:lnSpc>
              <a:spcAft>
                <a:spcPct val="35000"/>
              </a:spcAft>
              <a:buNone/>
            </a:pPr>
            <a:r>
              <a:rPr lang="en-US" sz="1800" b="0" dirty="0">
                <a:solidFill>
                  <a:schemeClr val="bg1"/>
                </a:solidFill>
              </a:rPr>
              <a:t>Sign up for automatic bill pay </a:t>
            </a:r>
            <a:br>
              <a:rPr lang="en-US" sz="1800" b="0" dirty="0">
                <a:solidFill>
                  <a:schemeClr val="bg1"/>
                </a:solidFill>
              </a:rPr>
            </a:br>
            <a:r>
              <a:rPr lang="en-US" sz="1800" b="0" dirty="0">
                <a:solidFill>
                  <a:schemeClr val="bg1"/>
                </a:solidFill>
              </a:rPr>
              <a:t>and online banking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>
          <a:xfrm>
            <a:off x="460375" y="3663950"/>
            <a:ext cx="4764088" cy="1096963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45720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5000"/>
              </a:lnSpc>
              <a:spcAft>
                <a:spcPct val="35000"/>
              </a:spcAft>
              <a:buNone/>
            </a:pPr>
            <a:r>
              <a:rPr lang="en-US" sz="1800" b="0" dirty="0">
                <a:solidFill>
                  <a:schemeClr val="bg1"/>
                </a:solidFill>
              </a:rPr>
              <a:t>Use HSA checks for this account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>
          <a:xfrm>
            <a:off x="460375" y="4968875"/>
            <a:ext cx="4764088" cy="1096963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45720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5000"/>
              </a:lnSpc>
              <a:spcAft>
                <a:spcPct val="35000"/>
              </a:spcAft>
              <a:buNone/>
            </a:pPr>
            <a:r>
              <a:rPr lang="en-US" sz="1800" b="0" dirty="0">
                <a:solidFill>
                  <a:schemeClr val="bg1"/>
                </a:solidFill>
              </a:rPr>
              <a:t>Pay for an expense with personal funds </a:t>
            </a:r>
            <a:br>
              <a:rPr lang="en-US" sz="1800" b="0" dirty="0">
                <a:solidFill>
                  <a:schemeClr val="bg1"/>
                </a:solidFill>
              </a:rPr>
            </a:br>
            <a:r>
              <a:rPr lang="en-US" sz="1800" b="0" dirty="0">
                <a:solidFill>
                  <a:schemeClr val="bg1"/>
                </a:solidFill>
              </a:rPr>
              <a:t>and reimburse yourself from your HSA</a:t>
            </a:r>
          </a:p>
        </p:txBody>
      </p:sp>
      <p:pic>
        <p:nvPicPr>
          <p:cNvPr id="12" name="Picture 10" descr="card and compu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21288" y="1055688"/>
            <a:ext cx="3340609" cy="5010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1025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70268D5-0E67-4282-A040-17307F314C8D}" type="slidenum">
              <a:rPr lang="en-US" sz="800" smtClean="0"/>
              <a:t>8</a:t>
            </a:fld>
            <a:endParaRPr lang="en-US" sz="800" dirty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Save your receipts!</a:t>
            </a:r>
          </a:p>
        </p:txBody>
      </p:sp>
      <p:pic>
        <p:nvPicPr>
          <p:cNvPr id="8" name="Picture 6" descr="receip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10175" y="960438"/>
            <a:ext cx="3475038" cy="52117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>
          <a:xfrm>
            <a:off x="457200" y="974725"/>
            <a:ext cx="4589463" cy="51958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rIns="274320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168275" indent="-168275">
              <a:spcBef>
                <a:spcPct val="1000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Save your receipts for all qualified medical expenses</a:t>
            </a:r>
          </a:p>
          <a:p>
            <a:pPr marL="168275" indent="-168275">
              <a:spcBef>
                <a:spcPct val="1000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Our convenient receipt vault allows you to upload receipts and store them within your HSA online</a:t>
            </a:r>
          </a:p>
          <a:p>
            <a:pPr marL="168275" indent="-168275">
              <a:spcBef>
                <a:spcPct val="1000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Optum Bank</a:t>
            </a:r>
            <a:r>
              <a:rPr lang="en-US" sz="1200" baseline="60000" dirty="0">
                <a:solidFill>
                  <a:schemeClr val="bg1"/>
                </a:solidFill>
                <a:latin typeface="Arial Narrow" pitchFamily="34" charset="0"/>
              </a:rPr>
              <a:t>®</a:t>
            </a:r>
            <a:r>
              <a:rPr lang="en-US" sz="1800" dirty="0">
                <a:solidFill>
                  <a:schemeClr val="bg1"/>
                </a:solidFill>
              </a:rPr>
              <a:t> does not track your expenses or verify eligibility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4754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1147" y="440530"/>
            <a:ext cx="6847757" cy="467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>
              <a:buNone/>
            </a:pPr>
            <a:r>
              <a:rPr lang="en-US" sz="2200" dirty="0">
                <a:latin typeface="+mj-lt"/>
                <a:ea typeface="ＭＳ Ｐゴシック"/>
                <a:cs typeface="Calibri"/>
              </a:rPr>
              <a:t>Investing your HSA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" y="1387488"/>
            <a:ext cx="903712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 eaLnBrk="0" hangingPunct="0">
              <a:buNone/>
            </a:pPr>
            <a:r>
              <a:rPr lang="en-US" sz="2400" b="1" dirty="0">
                <a:solidFill>
                  <a:srgbClr val="E87722"/>
                </a:solidFill>
                <a:ea typeface="Arial Unicode MS" pitchFamily="34" charset="-128"/>
                <a:cs typeface="Arial Unicode MS" pitchFamily="34" charset="-128"/>
              </a:rPr>
              <a:t>You can grow your HSA dollars by choosing to invest in mutual funds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83069" y="5070766"/>
            <a:ext cx="5472428" cy="1420744"/>
            <a:chOff x="1894243" y="1634447"/>
            <a:chExt cx="5472428" cy="867143"/>
          </a:xfrm>
        </p:grpSpPr>
        <p:sp>
          <p:nvSpPr>
            <p:cNvPr id="10" name="TextBox 9"/>
            <p:cNvSpPr txBox="1"/>
            <p:nvPr/>
          </p:nvSpPr>
          <p:spPr>
            <a:xfrm>
              <a:off x="2600132" y="2010654"/>
              <a:ext cx="4766539" cy="2078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457200"/>
              <a:r>
                <a:rPr lang="en-US" sz="1600" dirty="0">
                  <a:solidFill>
                    <a:srgbClr val="63666A"/>
                  </a:solidFill>
                  <a:latin typeface="Calibri Light"/>
                  <a:cs typeface="Calibri Light"/>
                </a:rPr>
                <a:t>Find the full list of mutual funds at optumbank.com</a:t>
              </a:r>
            </a:p>
          </p:txBody>
        </p:sp>
        <p:pic>
          <p:nvPicPr>
            <p:cNvPr id="11" name="Picture 10" descr="computer.pdf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4243" y="1634447"/>
              <a:ext cx="860904" cy="86714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122301" y="6193717"/>
            <a:ext cx="4843405" cy="256227"/>
            <a:chOff x="2161244" y="6009025"/>
            <a:chExt cx="4843405" cy="256227"/>
          </a:xfrm>
        </p:grpSpPr>
        <p:sp>
          <p:nvSpPr>
            <p:cNvPr id="14" name="TextBox 13"/>
            <p:cNvSpPr txBox="1"/>
            <p:nvPr/>
          </p:nvSpPr>
          <p:spPr>
            <a:xfrm>
              <a:off x="2161244" y="6009025"/>
              <a:ext cx="4843405" cy="25622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defRPr/>
              </a:pPr>
              <a:r>
                <a:rPr lang="en-US" sz="800" kern="0" dirty="0">
                  <a:solidFill>
                    <a:srgbClr val="53565A"/>
                  </a:solidFill>
                  <a:latin typeface="Arial"/>
                  <a:ea typeface="ＭＳ Ｐゴシック"/>
                  <a:cs typeface="Calibri Light"/>
                </a:rPr>
                <a:t>Investments are not FDIC insured, are not guaranteed by </a:t>
              </a:r>
              <a:r>
                <a:rPr lang="en-US" sz="800" dirty="0">
                  <a:solidFill>
                    <a:srgbClr val="63666A"/>
                  </a:solidFill>
                  <a:latin typeface="Arial" charset="0"/>
                  <a:ea typeface="ＭＳ Ｐゴシック"/>
                  <a:cs typeface="Calibri Light"/>
                </a:rPr>
                <a:t>Optum Bank</a:t>
              </a:r>
              <a:r>
                <a:rPr lang="en-US" sz="800" b="1" kern="0" baseline="30000" dirty="0">
                  <a:solidFill>
                    <a:srgbClr val="63666A"/>
                  </a:solidFill>
                  <a:latin typeface="Arial" charset="0"/>
                  <a:ea typeface="ＭＳ Ｐゴシック"/>
                  <a:cs typeface="Calibri Light"/>
                </a:rPr>
                <a:t>®</a:t>
              </a:r>
              <a:r>
                <a:rPr lang="en-US" sz="800" kern="0" dirty="0">
                  <a:solidFill>
                    <a:srgbClr val="53565A"/>
                  </a:solidFill>
                  <a:latin typeface="Arial"/>
                  <a:ea typeface="ＭＳ Ｐゴシック"/>
                  <a:cs typeface="Calibri Light"/>
                </a:rPr>
                <a:t>, and may lose value. 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63638" y="6009025"/>
              <a:ext cx="4399471" cy="256227"/>
            </a:xfrm>
            <a:prstGeom prst="roundRect">
              <a:avLst/>
            </a:prstGeom>
            <a:noFill/>
            <a:ln w="6350" cap="flat" cmpd="sng" algn="ctr">
              <a:solidFill>
                <a:srgbClr val="63666A"/>
              </a:solidFill>
              <a:prstDash val="solid"/>
            </a:ln>
            <a:effectLst/>
          </p:spPr>
          <p:txBody>
            <a:bodyPr lIns="45720" rIns="45720" rtlCol="0" anchor="ctr"/>
            <a:lstStyle/>
            <a:p>
              <a:pPr algn="ctr">
                <a:defRPr/>
              </a:pPr>
              <a:endParaRPr lang="en-US" sz="1600" kern="0" dirty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219" y="1935144"/>
            <a:ext cx="4454948" cy="3515629"/>
          </a:xfrm>
          <a:prstGeom prst="rect">
            <a:avLst/>
          </a:prstGeom>
          <a:ln>
            <a:solidFill>
              <a:srgbClr val="53565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B9112-EFAF-403A-8116-0CD6ED547F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4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296"/>
  <p:tag name="AS_OS" val="Microsoft Windows NT 5.2.3790 Service Pack 2"/>
  <p:tag name="AS_RELEASE_DATE" val="2013.05.24"/>
  <p:tag name="AS_TITLE" val="Aspose.Slides for .NET 3.5"/>
  <p:tag name="AS_VERSION" val="7.5.1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30701151131000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30701151134000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30701151120000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30701151123000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30701151122000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30701151124000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30701151126000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30701151127000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30701151130000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3070115113000022"/>
</p:tagLst>
</file>

<file path=ppt/theme/theme1.xml><?xml version="1.0" encoding="utf-8"?>
<a:theme xmlns:a="http://schemas.openxmlformats.org/drawingml/2006/main" name="Main">
  <a:themeElements>
    <a:clrScheme name="Main 1">
      <a:dk1>
        <a:srgbClr val="63666A"/>
      </a:dk1>
      <a:lt1>
        <a:srgbClr val="FFFFFF"/>
      </a:lt1>
      <a:dk2>
        <a:srgbClr val="63666A"/>
      </a:dk2>
      <a:lt2>
        <a:srgbClr val="0D776E"/>
      </a:lt2>
      <a:accent1>
        <a:srgbClr val="D45D00"/>
      </a:accent1>
      <a:accent2>
        <a:srgbClr val="D19000"/>
      </a:accent2>
      <a:accent3>
        <a:srgbClr val="FFFFFF"/>
      </a:accent3>
      <a:accent4>
        <a:srgbClr val="535659"/>
      </a:accent4>
      <a:accent5>
        <a:srgbClr val="E6B6AA"/>
      </a:accent5>
      <a:accent6>
        <a:srgbClr val="BD8200"/>
      </a:accent6>
      <a:hlink>
        <a:srgbClr val="96172E"/>
      </a:hlink>
      <a:folHlink>
        <a:srgbClr val="8E9300"/>
      </a:folHlink>
    </a:clrScheme>
    <a:fontScheme name="Mai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68275" marR="0" indent="-168275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35000"/>
          </a:spcAft>
          <a:buClr>
            <a:schemeClr val="accent1"/>
          </a:buClr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68275" marR="0" indent="-168275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35000"/>
          </a:spcAft>
          <a:buClr>
            <a:schemeClr val="accent1"/>
          </a:buClr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Main 1">
        <a:dk1>
          <a:srgbClr val="63666A"/>
        </a:dk1>
        <a:lt1>
          <a:srgbClr val="FFFFFF"/>
        </a:lt1>
        <a:dk2>
          <a:srgbClr val="63666A"/>
        </a:dk2>
        <a:lt2>
          <a:srgbClr val="0D776E"/>
        </a:lt2>
        <a:accent1>
          <a:srgbClr val="D45D00"/>
        </a:accent1>
        <a:accent2>
          <a:srgbClr val="D19000"/>
        </a:accent2>
        <a:accent3>
          <a:srgbClr val="FFFFFF"/>
        </a:accent3>
        <a:accent4>
          <a:srgbClr val="535659"/>
        </a:accent4>
        <a:accent5>
          <a:srgbClr val="E6B6AA"/>
        </a:accent5>
        <a:accent6>
          <a:srgbClr val="BD8200"/>
        </a:accent6>
        <a:hlink>
          <a:srgbClr val="96172E"/>
        </a:hlink>
        <a:folHlink>
          <a:srgbClr val="8E9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53565A"/>
        </a:dk1>
        <a:lt1>
          <a:srgbClr val="FFFFFF"/>
        </a:lt1>
        <a:dk2>
          <a:srgbClr val="63666A"/>
        </a:dk2>
        <a:lt2>
          <a:srgbClr val="0D776E"/>
        </a:lt2>
        <a:accent1>
          <a:srgbClr val="D45D00"/>
        </a:accent1>
        <a:accent2>
          <a:srgbClr val="D19000"/>
        </a:accent2>
        <a:accent3>
          <a:srgbClr val="FFFFFF"/>
        </a:accent3>
        <a:accent4>
          <a:srgbClr val="46484C"/>
        </a:accent4>
        <a:accent5>
          <a:srgbClr val="E6B6AA"/>
        </a:accent5>
        <a:accent6>
          <a:srgbClr val="BD8200"/>
        </a:accent6>
        <a:hlink>
          <a:srgbClr val="96172E"/>
        </a:hlink>
        <a:folHlink>
          <a:srgbClr val="8E9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Taml" typeface="Latha"/>
        <a:font script="Yiii" typeface="Microsoft Yi Baiti"/>
        <a:font script="Cher" typeface="Plantagenet Cherokee"/>
        <a:font script="Gujr" typeface="Shruti"/>
        <a:font script="Viet" typeface="Times New Roman"/>
        <a:font script="Mong" typeface="Mongolian Baiti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MoolBoran"/>
        <a:font script="Orya" typeface="Kalinga"/>
        <a:font script="Hant" typeface="新細明體"/>
        <a:font script="Laoo" typeface="DokChampa"/>
        <a:font script="Hans" typeface="宋体"/>
        <a:font script="Geor" typeface="Sylfaen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Taml" typeface="Latha"/>
        <a:font script="Yiii" typeface="Microsoft Yi Baiti"/>
        <a:font script="Cher" typeface="Plantagenet Cherokee"/>
        <a:font script="Gujr" typeface="Shruti"/>
        <a:font script="Viet" typeface="Arial"/>
        <a:font script="Mong" typeface="Mongolian Baiti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Orya" typeface="Kalinga"/>
        <a:font script="Hant" typeface="新細明體"/>
        <a:font script="Laoo" typeface="DokChampa"/>
        <a:font script="Hans" typeface="宋体"/>
        <a:font script="Geor" typeface="Sylfaen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Taml" typeface="Latha"/>
        <a:font script="Yiii" typeface="Microsoft Yi Baiti"/>
        <a:font script="Cher" typeface="Plantagenet Cherokee"/>
        <a:font script="Gujr" typeface="Shruti"/>
        <a:font script="Viet" typeface="Times New Roman"/>
        <a:font script="Mong" typeface="Mongolian Baiti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MoolBoran"/>
        <a:font script="Orya" typeface="Kalinga"/>
        <a:font script="Hant" typeface="新細明體"/>
        <a:font script="Laoo" typeface="DokChampa"/>
        <a:font script="Hans" typeface="宋体"/>
        <a:font script="Geor" typeface="Sylfaen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Taml" typeface="Latha"/>
        <a:font script="Yiii" typeface="Microsoft Yi Baiti"/>
        <a:font script="Cher" typeface="Plantagenet Cherokee"/>
        <a:font script="Gujr" typeface="Shruti"/>
        <a:font script="Viet" typeface="Arial"/>
        <a:font script="Mong" typeface="Mongolian Baiti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Orya" typeface="Kalinga"/>
        <a:font script="Hant" typeface="新細明體"/>
        <a:font script="Laoo" typeface="DokChampa"/>
        <a:font script="Hans" typeface="宋体"/>
        <a:font script="Geor" typeface="Sylfaen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84208CF62B6249BD4CD69CB2A7F8D3" ma:contentTypeVersion="14" ma:contentTypeDescription="Create a new document." ma:contentTypeScope="" ma:versionID="1f37e3c00634176e52914c1905fc4df4">
  <xsd:schema xmlns:xsd="http://www.w3.org/2001/XMLSchema" xmlns:xs="http://www.w3.org/2001/XMLSchema" xmlns:p="http://schemas.microsoft.com/office/2006/metadata/properties" xmlns:ns2="7fa99bff-f363-4973-b703-3d89fccd627e" xmlns:ns3="a8bf78eb-8f4a-4104-a340-f42d8be06c0a" targetNamespace="http://schemas.microsoft.com/office/2006/metadata/properties" ma:root="true" ma:fieldsID="13549d2c55959e9d899eb69ba66d7470" ns2:_="" ns3:_="">
    <xsd:import namespace="7fa99bff-f363-4973-b703-3d89fccd627e"/>
    <xsd:import namespace="a8bf78eb-8f4a-4104-a340-f42d8be06c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a99bff-f363-4973-b703-3d89fccd62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2e4b9a6-5307-4504-9cce-21fd4a3ffc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f78eb-8f4a-4104-a340-f42d8be06c0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c0ccd89-cd88-4d1e-b9c8-756a3e5beca8}" ma:internalName="TaxCatchAll" ma:showField="CatchAllData" ma:web="a8bf78eb-8f4a-4104-a340-f42d8be06c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a99bff-f363-4973-b703-3d89fccd627e">
      <Terms xmlns="http://schemas.microsoft.com/office/infopath/2007/PartnerControls"/>
    </lcf76f155ced4ddcb4097134ff3c332f>
    <TaxCatchAll xmlns="a8bf78eb-8f4a-4104-a340-f42d8be06c0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4354C3-1741-4E3F-971D-063EC2D08F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a99bff-f363-4973-b703-3d89fccd627e"/>
    <ds:schemaRef ds:uri="a8bf78eb-8f4a-4104-a340-f42d8be06c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3A5BB6-2A88-4983-B4C6-3BCB452557E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fa99bff-f363-4973-b703-3d89fccd627e"/>
    <ds:schemaRef ds:uri="a8bf78eb-8f4a-4104-a340-f42d8be06c0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6BB2C7E-A0FA-4A91-953E-18CBDCFFC4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5477</TotalTime>
  <Words>634</Words>
  <Application>Microsoft Office PowerPoint</Application>
  <PresentationFormat>On-screen Show (4:3)</PresentationFormat>
  <Paragraphs>97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Arial Narrow</vt:lpstr>
      <vt:lpstr>Arial Unicode MS</vt:lpstr>
      <vt:lpstr>Calibri</vt:lpstr>
      <vt:lpstr>Calibri Light</vt:lpstr>
      <vt:lpstr>Lucida Grande</vt:lpstr>
      <vt:lpstr>Main</vt:lpstr>
      <vt:lpstr>PowerPoint Presentation</vt:lpstr>
      <vt:lpstr>HSA eligibility</vt:lpstr>
      <vt:lpstr>HSA overview</vt:lpstr>
      <vt:lpstr>Contribution limits</vt:lpstr>
      <vt:lpstr>HSA qualified medical expenses</vt:lpstr>
      <vt:lpstr>How to make deposits into your HSA</vt:lpstr>
      <vt:lpstr>Access your HSA funds</vt:lpstr>
      <vt:lpstr>Save your receipts!</vt:lpstr>
      <vt:lpstr>PowerPoint Presentation</vt:lpstr>
      <vt:lpstr>Managing your HSA online</vt:lpstr>
      <vt:lpstr>What if you have more questions?</vt:lpstr>
    </vt:vector>
  </TitlesOfParts>
  <Company>qw qw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qw qw</dc:creator>
  <cp:lastModifiedBy>Ann DelCarlino</cp:lastModifiedBy>
  <cp:revision>660</cp:revision>
  <cp:lastPrinted>2013-07-01T15:44:59Z</cp:lastPrinted>
  <dcterms:created xsi:type="dcterms:W3CDTF">2011-02-24T21:53:26Z</dcterms:created>
  <dcterms:modified xsi:type="dcterms:W3CDTF">2025-09-08T18:30:54Z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0x0101005584208CF62B6249BD4CD69CB2A7F8D3</vt:lpwstr>
  </property>
</Properties>
</file>