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67_DF6F6FB5.xml" ContentType="application/vnd.ms-powerpoint.comments+xml"/>
  <Override PartName="/ppt/comments/modernComment_27C_CEA25C6.xml" ContentType="application/vnd.ms-powerpoint.comments+xml"/>
  <Override PartName="/ppt/comments/modernComment_27A_95DBD73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4" r:id="rId5"/>
    <p:sldMasterId id="2147483742" r:id="rId6"/>
    <p:sldMasterId id="2147483848" r:id="rId7"/>
    <p:sldMasterId id="2147483868" r:id="rId8"/>
    <p:sldMasterId id="2147483875" r:id="rId9"/>
  </p:sldMasterIdLst>
  <p:notesMasterIdLst>
    <p:notesMasterId r:id="rId53"/>
  </p:notesMasterIdLst>
  <p:handoutMasterIdLst>
    <p:handoutMasterId r:id="rId54"/>
  </p:handoutMasterIdLst>
  <p:sldIdLst>
    <p:sldId id="357" r:id="rId10"/>
    <p:sldId id="580" r:id="rId11"/>
    <p:sldId id="581" r:id="rId12"/>
    <p:sldId id="604" r:id="rId13"/>
    <p:sldId id="583" r:id="rId14"/>
    <p:sldId id="584" r:id="rId15"/>
    <p:sldId id="585" r:id="rId16"/>
    <p:sldId id="577" r:id="rId17"/>
    <p:sldId id="616" r:id="rId18"/>
    <p:sldId id="610" r:id="rId19"/>
    <p:sldId id="646" r:id="rId20"/>
    <p:sldId id="648" r:id="rId21"/>
    <p:sldId id="589" r:id="rId22"/>
    <p:sldId id="613" r:id="rId23"/>
    <p:sldId id="592" r:id="rId24"/>
    <p:sldId id="615" r:id="rId25"/>
    <p:sldId id="619" r:id="rId26"/>
    <p:sldId id="621" r:id="rId27"/>
    <p:sldId id="617" r:id="rId28"/>
    <p:sldId id="639" r:id="rId29"/>
    <p:sldId id="628" r:id="rId30"/>
    <p:sldId id="594" r:id="rId31"/>
    <p:sldId id="626" r:id="rId32"/>
    <p:sldId id="622" r:id="rId33"/>
    <p:sldId id="623" r:id="rId34"/>
    <p:sldId id="624" r:id="rId35"/>
    <p:sldId id="637" r:id="rId36"/>
    <p:sldId id="625" r:id="rId37"/>
    <p:sldId id="627" r:id="rId38"/>
    <p:sldId id="638" r:id="rId39"/>
    <p:sldId id="629" r:id="rId40"/>
    <p:sldId id="631" r:id="rId41"/>
    <p:sldId id="632" r:id="rId42"/>
    <p:sldId id="636" r:id="rId43"/>
    <p:sldId id="630" r:id="rId44"/>
    <p:sldId id="344" r:id="rId45"/>
    <p:sldId id="329" r:id="rId46"/>
    <p:sldId id="345" r:id="rId47"/>
    <p:sldId id="343" r:id="rId48"/>
    <p:sldId id="634" r:id="rId49"/>
    <p:sldId id="633" r:id="rId50"/>
    <p:sldId id="362" r:id="rId51"/>
    <p:sldId id="474" r:id="rId52"/>
  </p:sldIdLst>
  <p:sldSz cx="9144000" cy="6858000" type="screen4x3"/>
  <p:notesSz cx="7315200" cy="96012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72" userDrawn="1">
          <p15:clr>
            <a:srgbClr val="A4A3A4"/>
          </p15:clr>
        </p15:guide>
        <p15:guide id="4" pos="5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26B32-63F0-1891-BFAD-BBB23F469717}" name="Kelly DeSilvio" initials="KD" userId="S::kdesilvio@connerstrong.com::a85bc291-aec9-4feb-bf00-0ecc7705bd68" providerId="AD"/>
  <p188:author id="{7E1CE47E-39FA-5FA5-718E-F7BCFFBE0783}" name="John M. Loesch" initials="JML" userId="S::jloesch@connerstrong.com::022a8e2d-72f9-4815-8e11-40f4402ceec3" providerId="AD"/>
  <p188:author id="{F8AC7C90-1822-1F81-514F-AFDD49273B6E}" name="Nicholas Torney" initials="NT" userId="S::ntorney@connerstrong.com::11c31a77-b7ec-43e3-8e68-314191a8e2d9" providerId="AD"/>
  <p188:author id="{E6E3A0E0-28D4-E189-A86A-42297D845F37}" name="Ben Kantrowitz" initials="BK" userId="S::bkantrowitz@connerstrong.com::98c48030-fe0e-4213-914a-7f3de7c75e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 Curran" initials="MC" lastIdx="4" clrIdx="0">
    <p:extLst>
      <p:ext uri="{19B8F6BF-5375-455C-9EA6-DF929625EA0E}">
        <p15:presenceInfo xmlns:p15="http://schemas.microsoft.com/office/powerpoint/2012/main" userId="S-1-5-21-3015042641-2194367929-112691256-13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158"/>
    <a:srgbClr val="127C60"/>
    <a:srgbClr val="18A27F"/>
    <a:srgbClr val="005DAA"/>
    <a:srgbClr val="64737F"/>
    <a:srgbClr val="00A887"/>
    <a:srgbClr val="1DA7CC"/>
    <a:srgbClr val="E6E6E6"/>
    <a:srgbClr val="FFFFFF"/>
    <a:srgbClr val="729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77" autoAdjust="0"/>
    <p:restoredTop sz="94660"/>
  </p:normalViewPr>
  <p:slideViewPr>
    <p:cSldViewPr snapToGrid="0">
      <p:cViewPr varScale="1">
        <p:scale>
          <a:sx n="105" d="100"/>
          <a:sy n="105" d="100"/>
        </p:scale>
        <p:origin x="1416" y="132"/>
      </p:cViewPr>
      <p:guideLst>
        <p:guide orient="horz" pos="2160"/>
        <p:guide pos="2880"/>
        <p:guide pos="272"/>
        <p:guide pos="54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comments/modernComment_267_DF6F6FB5.xml><?xml version="1.0" encoding="utf-8"?>
<p188:cmLst xmlns:a="http://schemas.openxmlformats.org/drawingml/2006/main" xmlns:r="http://schemas.openxmlformats.org/officeDocument/2006/relationships" xmlns:p188="http://schemas.microsoft.com/office/powerpoint/2018/8/main">
  <p188:cm id="{E8739B4E-F893-4065-9439-8FC8A402D333}" authorId="{A0326B32-63F0-1891-BFAD-BBB23F469717}" status="resolved" created="2023-09-25T19:40:46.023" complete="100000">
    <ac:deMkLst xmlns:ac="http://schemas.microsoft.com/office/drawing/2013/main/command">
      <pc:docMk xmlns:pc="http://schemas.microsoft.com/office/powerpoint/2013/main/command"/>
      <pc:sldMk xmlns:pc="http://schemas.microsoft.com/office/powerpoint/2013/main/command" cId="3748622261" sldId="615"/>
      <ac:graphicFrameMk id="5" creationId="{5FB6AB9F-FA22-B9B6-2E82-C625703EBD6F}"/>
    </ac:deMkLst>
    <p188:txBody>
      <a:bodyPr/>
      <a:lstStyle/>
      <a:p>
        <a:r>
          <a:rPr lang="en-US"/>
          <a:t>There is an * in the green header but no note to correspond to it. Can you please check</a:t>
        </a:r>
      </a:p>
    </p188:txBody>
  </p188:cm>
</p188:cmLst>
</file>

<file path=ppt/comments/modernComment_27A_95DBD730.xml><?xml version="1.0" encoding="utf-8"?>
<p188:cmLst xmlns:a="http://schemas.openxmlformats.org/drawingml/2006/main" xmlns:r="http://schemas.openxmlformats.org/officeDocument/2006/relationships" xmlns:p188="http://schemas.microsoft.com/office/powerpoint/2018/8/main">
  <p188:cm id="{39350152-0C79-47DC-9142-DC8B3EFB5F26}" authorId="{A0326B32-63F0-1891-BFAD-BBB23F469717}" status="resolved" created="2023-09-25T19:50:57.858" complete="100000">
    <ac:deMkLst xmlns:ac="http://schemas.microsoft.com/office/drawing/2013/main/command">
      <pc:docMk xmlns:pc="http://schemas.microsoft.com/office/powerpoint/2013/main/command"/>
      <pc:sldMk xmlns:pc="http://schemas.microsoft.com/office/powerpoint/2013/main/command" cId="2514212656" sldId="634"/>
      <ac:spMk id="2" creationId="{9922425E-0D0B-D98A-9E5F-292D1B0F18C2}"/>
    </ac:deMkLst>
    <p188:txBody>
      <a:bodyPr/>
      <a:lstStyle/>
      <a:p>
        <a:r>
          <a:rPr lang="en-US"/>
          <a:t>Can you just spell out the HML and TOB for the Title and remove "Explanation of Accruals" and add that as a bullet above the chart
</a:t>
        </a:r>
      </a:p>
    </p188:txBody>
  </p188:cm>
</p188:cmLst>
</file>

<file path=ppt/comments/modernComment_27C_CEA25C6.xml><?xml version="1.0" encoding="utf-8"?>
<p188:cmLst xmlns:a="http://schemas.openxmlformats.org/drawingml/2006/main" xmlns:r="http://schemas.openxmlformats.org/officeDocument/2006/relationships" xmlns:p188="http://schemas.microsoft.com/office/powerpoint/2018/8/main">
  <p188:cm id="{61312EDF-0D07-416F-B224-D5D9625167F9}" authorId="{F8AC7C90-1822-1F81-514F-AFDD49273B6E}" status="resolved" created="2023-09-22T18:21:14.318" complete="100000">
    <pc:sldMkLst xmlns:pc="http://schemas.microsoft.com/office/powerpoint/2013/main/command">
      <pc:docMk/>
      <pc:sldMk cId="216671686" sldId="636"/>
    </pc:sldMkLst>
    <p188:replyLst>
      <p188:reply id="{0155CF04-936D-4023-9490-55C5B254D259}" authorId="{A0326B32-63F0-1891-BFAD-BBB23F469717}" created="2023-09-25T19:48:35.471">
        <p188:txBody>
          <a:bodyPr/>
          <a:lstStyle/>
          <a:p>
            <a:r>
              <a:rPr lang="en-US"/>
              <a:t>Remove this Page for now and we will need to replace with the IBX Wellness - I asked/e-mailed
 Jim to send us information that we can use</a:t>
            </a:r>
          </a:p>
        </p188:txBody>
      </p188:reply>
      <p188:reply id="{3E7DF3D7-8580-4298-AF16-11550A43CC43}" authorId="{7E1CE47E-39FA-5FA5-718E-F7BCFFBE0783}" created="2023-09-26T17:57:57.486">
        <p188:txBody>
          <a:bodyPr/>
          <a:lstStyle/>
          <a:p>
            <a:r>
              <a:rPr lang="en-US"/>
              <a:t>Kelly - I went through this page w/Ann and left what she wanted on this slide.</a:t>
            </a:r>
          </a:p>
        </p188:txBody>
      </p188:reply>
    </p188:replyLst>
    <p188:txBody>
      <a:bodyPr/>
      <a:lstStyle/>
      <a:p>
        <a:r>
          <a:rPr lang="en-US"/>
          <a:t>Flag this page pending continuation with  Health Advocate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1380B2-9D3A-584B-AA86-502E381F141E}"/>
              </a:ext>
            </a:extLst>
          </p:cNvPr>
          <p:cNvSpPr>
            <a:spLocks noGrp="1"/>
          </p:cNvSpPr>
          <p:nvPr>
            <p:ph type="hdr" sz="quarter"/>
          </p:nvPr>
        </p:nvSpPr>
        <p:spPr>
          <a:xfrm>
            <a:off x="0" y="0"/>
            <a:ext cx="3169920" cy="481728"/>
          </a:xfrm>
          <a:prstGeom prst="rect">
            <a:avLst/>
          </a:prstGeom>
        </p:spPr>
        <p:txBody>
          <a:bodyPr vert="horz" lIns="96643" tIns="48322" rIns="96643" bIns="48322" rtlCol="0"/>
          <a:lstStyle>
            <a:lvl1pPr algn="l">
              <a:defRPr sz="1200"/>
            </a:lvl1pPr>
          </a:lstStyle>
          <a:p>
            <a:endParaRPr lang="en-US" dirty="0">
              <a:latin typeface="Franklin Gothic Book Regular"/>
            </a:endParaRPr>
          </a:p>
        </p:txBody>
      </p:sp>
      <p:sp>
        <p:nvSpPr>
          <p:cNvPr id="3" name="Date Placeholder 2">
            <a:extLst>
              <a:ext uri="{FF2B5EF4-FFF2-40B4-BE49-F238E27FC236}">
                <a16:creationId xmlns:a16="http://schemas.microsoft.com/office/drawing/2014/main" id="{7F9B236D-614D-A746-BAA8-487902125D45}"/>
              </a:ext>
            </a:extLst>
          </p:cNvPr>
          <p:cNvSpPr>
            <a:spLocks noGrp="1"/>
          </p:cNvSpPr>
          <p:nvPr>
            <p:ph type="dt" sz="quarter" idx="1"/>
          </p:nvPr>
        </p:nvSpPr>
        <p:spPr>
          <a:xfrm>
            <a:off x="4143588" y="0"/>
            <a:ext cx="3169920" cy="481728"/>
          </a:xfrm>
          <a:prstGeom prst="rect">
            <a:avLst/>
          </a:prstGeom>
        </p:spPr>
        <p:txBody>
          <a:bodyPr vert="horz" lIns="96643" tIns="48322" rIns="96643" bIns="48322" rtlCol="0"/>
          <a:lstStyle>
            <a:lvl1pPr algn="r">
              <a:defRPr sz="1200"/>
            </a:lvl1pPr>
          </a:lstStyle>
          <a:p>
            <a:fld id="{7679FDAB-AD04-A541-9871-0B8BD96D5C3B}" type="datetimeFigureOut">
              <a:rPr lang="en-US" smtClean="0">
                <a:latin typeface="Franklin Gothic Book Regular"/>
              </a:rPr>
              <a:t>10/10/2024</a:t>
            </a:fld>
            <a:endParaRPr lang="en-US" dirty="0">
              <a:latin typeface="Franklin Gothic Book Regular"/>
            </a:endParaRPr>
          </a:p>
        </p:txBody>
      </p:sp>
      <p:sp>
        <p:nvSpPr>
          <p:cNvPr id="4" name="Footer Placeholder 3">
            <a:extLst>
              <a:ext uri="{FF2B5EF4-FFF2-40B4-BE49-F238E27FC236}">
                <a16:creationId xmlns:a16="http://schemas.microsoft.com/office/drawing/2014/main" id="{873AE824-138F-694A-9F9D-3C6CF1ECBD38}"/>
              </a:ext>
            </a:extLst>
          </p:cNvPr>
          <p:cNvSpPr>
            <a:spLocks noGrp="1"/>
          </p:cNvSpPr>
          <p:nvPr>
            <p:ph type="ftr" sz="quarter" idx="2"/>
          </p:nvPr>
        </p:nvSpPr>
        <p:spPr>
          <a:xfrm>
            <a:off x="0" y="9119476"/>
            <a:ext cx="3169920" cy="481727"/>
          </a:xfrm>
          <a:prstGeom prst="rect">
            <a:avLst/>
          </a:prstGeom>
        </p:spPr>
        <p:txBody>
          <a:bodyPr vert="horz" lIns="96643" tIns="48322" rIns="96643" bIns="48322" rtlCol="0" anchor="b"/>
          <a:lstStyle>
            <a:lvl1pPr algn="l">
              <a:defRPr sz="1200"/>
            </a:lvl1pPr>
          </a:lstStyle>
          <a:p>
            <a:endParaRPr lang="en-US" dirty="0">
              <a:latin typeface="Franklin Gothic Book Regular"/>
            </a:endParaRPr>
          </a:p>
        </p:txBody>
      </p:sp>
      <p:sp>
        <p:nvSpPr>
          <p:cNvPr id="5" name="Slide Number Placeholder 4">
            <a:extLst>
              <a:ext uri="{FF2B5EF4-FFF2-40B4-BE49-F238E27FC236}">
                <a16:creationId xmlns:a16="http://schemas.microsoft.com/office/drawing/2014/main" id="{720F7741-4E2E-E740-9E11-C03AFFD02FB8}"/>
              </a:ext>
            </a:extLst>
          </p:cNvPr>
          <p:cNvSpPr>
            <a:spLocks noGrp="1"/>
          </p:cNvSpPr>
          <p:nvPr>
            <p:ph type="sldNum" sz="quarter" idx="3"/>
          </p:nvPr>
        </p:nvSpPr>
        <p:spPr>
          <a:xfrm>
            <a:off x="4143588" y="9119476"/>
            <a:ext cx="3169920" cy="481727"/>
          </a:xfrm>
          <a:prstGeom prst="rect">
            <a:avLst/>
          </a:prstGeom>
        </p:spPr>
        <p:txBody>
          <a:bodyPr vert="horz" lIns="96643" tIns="48322" rIns="96643" bIns="48322" rtlCol="0" anchor="b"/>
          <a:lstStyle>
            <a:lvl1pPr algn="r">
              <a:defRPr sz="1200"/>
            </a:lvl1pPr>
          </a:lstStyle>
          <a:p>
            <a:fld id="{C3DF3AAF-B404-7A4C-850D-E0250875ED5F}" type="slidenum">
              <a:rPr lang="en-US" smtClean="0">
                <a:latin typeface="Franklin Gothic Book Regular"/>
              </a:rPr>
              <a:t>‹#›</a:t>
            </a:fld>
            <a:endParaRPr lang="en-US" dirty="0">
              <a:latin typeface="Franklin Gothic Book Regular"/>
            </a:endParaRPr>
          </a:p>
        </p:txBody>
      </p:sp>
    </p:spTree>
    <p:extLst>
      <p:ext uri="{BB962C8B-B14F-4D97-AF65-F5344CB8AC3E}">
        <p14:creationId xmlns:p14="http://schemas.microsoft.com/office/powerpoint/2010/main" val="166797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169920" cy="481728"/>
          </a:xfrm>
          <a:prstGeom prst="rect">
            <a:avLst/>
          </a:prstGeom>
        </p:spPr>
        <p:txBody>
          <a:bodyPr vert="horz" lIns="96643" tIns="48322" rIns="96643" bIns="48322" rtlCol="0"/>
          <a:lstStyle>
            <a:lvl1pPr algn="l">
              <a:defRPr sz="1200"/>
            </a:lvl1pPr>
          </a:lstStyle>
          <a:p>
            <a:endParaRPr lang="ko-KR" altLang="en-US"/>
          </a:p>
        </p:txBody>
      </p:sp>
      <p:sp>
        <p:nvSpPr>
          <p:cNvPr id="3" name="날짜 개체 틀 2"/>
          <p:cNvSpPr>
            <a:spLocks noGrp="1"/>
          </p:cNvSpPr>
          <p:nvPr>
            <p:ph type="dt" idx="1"/>
          </p:nvPr>
        </p:nvSpPr>
        <p:spPr>
          <a:xfrm>
            <a:off x="4143588" y="0"/>
            <a:ext cx="3169920" cy="481728"/>
          </a:xfrm>
          <a:prstGeom prst="rect">
            <a:avLst/>
          </a:prstGeom>
        </p:spPr>
        <p:txBody>
          <a:bodyPr vert="horz" lIns="96643" tIns="48322" rIns="96643" bIns="48322" rtlCol="0"/>
          <a:lstStyle>
            <a:lvl1pPr algn="r">
              <a:defRPr sz="1200"/>
            </a:lvl1pPr>
          </a:lstStyle>
          <a:p>
            <a:fld id="{17EC45B0-2C34-44F0-ADE9-0F583568921E}" type="datetimeFigureOut">
              <a:rPr lang="ko-KR" altLang="en-US" smtClean="0"/>
              <a:t>2024-10-10</a:t>
            </a:fld>
            <a:endParaRPr lang="ko-KR" altLang="en-US"/>
          </a:p>
        </p:txBody>
      </p:sp>
      <p:sp>
        <p:nvSpPr>
          <p:cNvPr id="4" name="슬라이드 이미지 개체 틀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3" tIns="48322" rIns="96643" bIns="48322" rtlCol="0" anchor="ctr"/>
          <a:lstStyle/>
          <a:p>
            <a:endParaRPr lang="ko-KR" altLang="en-US"/>
          </a:p>
        </p:txBody>
      </p:sp>
      <p:sp>
        <p:nvSpPr>
          <p:cNvPr id="5" name="슬라이드 노트 개체 틀 4"/>
          <p:cNvSpPr>
            <a:spLocks noGrp="1"/>
          </p:cNvSpPr>
          <p:nvPr>
            <p:ph type="body" sz="quarter" idx="3"/>
          </p:nvPr>
        </p:nvSpPr>
        <p:spPr>
          <a:xfrm>
            <a:off x="731520" y="4620577"/>
            <a:ext cx="5852160" cy="3780472"/>
          </a:xfrm>
          <a:prstGeom prst="rect">
            <a:avLst/>
          </a:prstGeom>
        </p:spPr>
        <p:txBody>
          <a:bodyPr vert="horz" lIns="96643" tIns="48322" rIns="96643" bIns="48322"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119476"/>
            <a:ext cx="3169920" cy="481727"/>
          </a:xfrm>
          <a:prstGeom prst="rect">
            <a:avLst/>
          </a:prstGeom>
        </p:spPr>
        <p:txBody>
          <a:bodyPr vert="horz" lIns="96643" tIns="48322" rIns="96643" bIns="48322"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4143588" y="9119476"/>
            <a:ext cx="3169920" cy="481727"/>
          </a:xfrm>
          <a:prstGeom prst="rect">
            <a:avLst/>
          </a:prstGeom>
        </p:spPr>
        <p:txBody>
          <a:bodyPr vert="horz" lIns="96643" tIns="48322" rIns="96643" bIns="48322" rtlCol="0" anchor="b"/>
          <a:lstStyle>
            <a:lvl1pPr algn="r">
              <a:defRPr sz="1200"/>
            </a:lvl1pPr>
          </a:lstStyle>
          <a:p>
            <a:fld id="{23D73836-3853-4C81-8571-61E385CB6BC7}" type="slidenum">
              <a:rPr lang="ko-KR" altLang="en-US" smtClean="0"/>
              <a:t>‹#›</a:t>
            </a:fld>
            <a:endParaRPr lang="ko-KR" altLang="en-US"/>
          </a:p>
        </p:txBody>
      </p:sp>
    </p:spTree>
    <p:extLst>
      <p:ext uri="{BB962C8B-B14F-4D97-AF65-F5344CB8AC3E}">
        <p14:creationId xmlns:p14="http://schemas.microsoft.com/office/powerpoint/2010/main" val="157059079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56EF04-D896-438A-9999-C6C9EE1B86F5}" type="slidenum">
              <a:rPr lang="en-US" smtClean="0"/>
              <a:t>1</a:t>
            </a:fld>
            <a:endParaRPr lang="en-US" dirty="0"/>
          </a:p>
        </p:txBody>
      </p:sp>
    </p:spTree>
    <p:extLst>
      <p:ext uri="{BB962C8B-B14F-4D97-AF65-F5344CB8AC3E}">
        <p14:creationId xmlns:p14="http://schemas.microsoft.com/office/powerpoint/2010/main" val="157507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73836-3853-4C81-8571-61E385CB6BC7}" type="slidenum">
              <a:rPr lang="ko-KR" altLang="en-US" smtClean="0"/>
              <a:t>3</a:t>
            </a:fld>
            <a:endParaRPr lang="ko-KR" altLang="en-US"/>
          </a:p>
        </p:txBody>
      </p:sp>
    </p:spTree>
    <p:extLst>
      <p:ext uri="{BB962C8B-B14F-4D97-AF65-F5344CB8AC3E}">
        <p14:creationId xmlns:p14="http://schemas.microsoft.com/office/powerpoint/2010/main" val="68511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73836-3853-4C81-8571-61E385CB6BC7}" type="slidenum">
              <a:rPr lang="ko-KR" altLang="en-US" smtClean="0"/>
              <a:t>6</a:t>
            </a:fld>
            <a:endParaRPr lang="ko-KR" altLang="en-US"/>
          </a:p>
        </p:txBody>
      </p:sp>
    </p:spTree>
    <p:extLst>
      <p:ext uri="{BB962C8B-B14F-4D97-AF65-F5344CB8AC3E}">
        <p14:creationId xmlns:p14="http://schemas.microsoft.com/office/powerpoint/2010/main" val="360056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23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45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70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88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Happy Open Enrollment! </a:t>
            </a:r>
          </a:p>
        </p:txBody>
      </p:sp>
      <p:sp>
        <p:nvSpPr>
          <p:cNvPr id="4" name="Slide Number Placeholder 3"/>
          <p:cNvSpPr>
            <a:spLocks noGrp="1"/>
          </p:cNvSpPr>
          <p:nvPr>
            <p:ph type="sldNum" sz="quarter" idx="10"/>
          </p:nvPr>
        </p:nvSpPr>
        <p:spPr/>
        <p:txBody>
          <a:bodyPr/>
          <a:lstStyle/>
          <a:p>
            <a:fld id="{C256EF04-D896-438A-9999-C6C9EE1B86F5}" type="slidenum">
              <a:rPr lang="en-US" smtClean="0"/>
              <a:t>42</a:t>
            </a:fld>
            <a:endParaRPr lang="en-US" dirty="0"/>
          </a:p>
        </p:txBody>
      </p:sp>
    </p:spTree>
    <p:extLst>
      <p:ext uri="{BB962C8B-B14F-4D97-AF65-F5344CB8AC3E}">
        <p14:creationId xmlns:p14="http://schemas.microsoft.com/office/powerpoint/2010/main" val="3194571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5.xml"/><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400CD-2608-024B-8155-8101AE0B75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텍스트 개체 틀 9">
            <a:extLst>
              <a:ext uri="{FF2B5EF4-FFF2-40B4-BE49-F238E27FC236}">
                <a16:creationId xmlns:a16="http://schemas.microsoft.com/office/drawing/2014/main" id="{482FD34A-6705-1E42-9913-EB9E8A316B73}"/>
              </a:ext>
            </a:extLst>
          </p:cNvPr>
          <p:cNvSpPr>
            <a:spLocks noGrp="1"/>
          </p:cNvSpPr>
          <p:nvPr>
            <p:ph type="body" sz="quarter" idx="14" hasCustomPrompt="1"/>
          </p:nvPr>
        </p:nvSpPr>
        <p:spPr>
          <a:xfrm>
            <a:off x="3490330" y="4199284"/>
            <a:ext cx="1382686" cy="215444"/>
          </a:xfrm>
          <a:prstGeom prst="rect">
            <a:avLst/>
          </a:prstGeom>
        </p:spPr>
        <p:txBody>
          <a:bodyPr wrap="none" lIns="0" tIns="0" rIns="0" bIns="0">
            <a:noAutofit/>
          </a:bodyPr>
          <a:lstStyle>
            <a:lvl1pPr marL="0" indent="0" algn="l">
              <a:lnSpc>
                <a:spcPct val="100000"/>
              </a:lnSpc>
              <a:spcBef>
                <a:spcPts val="0"/>
              </a:spcBef>
              <a:buNone/>
              <a:defRPr sz="1400" b="0" i="0" baseline="0">
                <a:solidFill>
                  <a:schemeClr val="tx1">
                    <a:lumMod val="50000"/>
                    <a:lumOff val="50000"/>
                  </a:schemeClr>
                </a:solidFill>
                <a:effectLst/>
                <a:latin typeface="Franklin Gothic Book" panose="020B0503020102020204" pitchFamily="34" charset="0"/>
                <a:cs typeface="Tahoma" panose="020B0604030504040204" pitchFamily="34" charset="0"/>
              </a:defRPr>
            </a:lvl1pPr>
          </a:lstStyle>
          <a:p>
            <a:pPr lvl="0"/>
            <a:r>
              <a:rPr lang="en-US" altLang="ko-KR"/>
              <a:t>January 1st, 2019</a:t>
            </a:r>
            <a:endParaRPr lang="ko-KR" altLang="en-US"/>
          </a:p>
        </p:txBody>
      </p:sp>
      <p:sp>
        <p:nvSpPr>
          <p:cNvPr id="28" name="텍스트 개체 틀 9">
            <a:extLst>
              <a:ext uri="{FF2B5EF4-FFF2-40B4-BE49-F238E27FC236}">
                <a16:creationId xmlns:a16="http://schemas.microsoft.com/office/drawing/2014/main" id="{4C9389E2-263D-B949-990A-E257E801891F}"/>
              </a:ext>
            </a:extLst>
          </p:cNvPr>
          <p:cNvSpPr>
            <a:spLocks noGrp="1"/>
          </p:cNvSpPr>
          <p:nvPr>
            <p:ph type="body" sz="quarter" idx="13" hasCustomPrompt="1"/>
          </p:nvPr>
        </p:nvSpPr>
        <p:spPr>
          <a:xfrm>
            <a:off x="3490330" y="2820087"/>
            <a:ext cx="4729886" cy="1354217"/>
          </a:xfrm>
          <a:prstGeom prst="rect">
            <a:avLst/>
          </a:prstGeom>
        </p:spPr>
        <p:txBody>
          <a:bodyPr wrap="square" lIns="0" tIns="0" rIns="0" bIns="0" anchor="t">
            <a:noAutofit/>
          </a:bodyPr>
          <a:lstStyle>
            <a:lvl1pPr marL="0" marR="0" indent="0" algn="l" defTabSz="914400" rtl="0" eaLnBrk="1" fontAlgn="auto" latinLnBrk="0" hangingPunct="1">
              <a:lnSpc>
                <a:spcPct val="100000"/>
              </a:lnSpc>
              <a:spcBef>
                <a:spcPts val="0"/>
              </a:spcBef>
              <a:spcAft>
                <a:spcPts val="0"/>
              </a:spcAft>
              <a:buClr>
                <a:srgbClr val="005DAA"/>
              </a:buClr>
              <a:buSzTx/>
              <a:buFont typeface="Wingdings" pitchFamily="2" charset="2"/>
              <a:buNone/>
              <a:tabLst/>
              <a:defRPr sz="4400" b="0" i="0" baseline="0">
                <a:solidFill>
                  <a:srgbClr val="005DAA"/>
                </a:solidFill>
                <a:effectLst/>
                <a:latin typeface="Franklin Gothic Medium Cond" panose="020B060603040202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
                <a:srgbClr val="005DAA"/>
              </a:buClr>
              <a:buSzTx/>
              <a:buFont typeface="Wingdings" pitchFamily="2" charset="2"/>
              <a:buNone/>
              <a:tabLst/>
              <a:defRPr/>
            </a:pPr>
            <a:r>
              <a:rPr lang="en-US" sz="4400"/>
              <a:t>PRE-RENEWAL PRESENTATION</a:t>
            </a:r>
          </a:p>
        </p:txBody>
      </p:sp>
      <p:sp>
        <p:nvSpPr>
          <p:cNvPr id="3" name="TextBox 2">
            <a:extLst>
              <a:ext uri="{FF2B5EF4-FFF2-40B4-BE49-F238E27FC236}">
                <a16:creationId xmlns:a16="http://schemas.microsoft.com/office/drawing/2014/main" id="{17FEA146-6FCB-7449-A287-25B33862BF45}"/>
              </a:ext>
            </a:extLst>
          </p:cNvPr>
          <p:cNvSpPr txBox="1"/>
          <p:nvPr userDrawn="1"/>
        </p:nvSpPr>
        <p:spPr>
          <a:xfrm>
            <a:off x="9267416" y="1228550"/>
            <a:ext cx="184731" cy="369332"/>
          </a:xfrm>
          <a:prstGeom prst="rect">
            <a:avLst/>
          </a:prstGeom>
          <a:noFill/>
        </p:spPr>
        <p:txBody>
          <a:bodyPr wrap="none" rtlCol="0">
            <a:spAutoFit/>
          </a:bodyPr>
          <a:lstStyle/>
          <a:p>
            <a:endParaRPr lang="en-US" b="0" i="0" dirty="0">
              <a:latin typeface="Franklin Gothic Book Regular"/>
            </a:endParaRPr>
          </a:p>
        </p:txBody>
      </p:sp>
      <p:cxnSp>
        <p:nvCxnSpPr>
          <p:cNvPr id="6" name="Straight Connector 5">
            <a:extLst>
              <a:ext uri="{FF2B5EF4-FFF2-40B4-BE49-F238E27FC236}">
                <a16:creationId xmlns:a16="http://schemas.microsoft.com/office/drawing/2014/main" id="{9513106D-8A05-1841-967C-731F6C63C4B7}"/>
              </a:ext>
            </a:extLst>
          </p:cNvPr>
          <p:cNvCxnSpPr>
            <a:cxnSpLocks/>
          </p:cNvCxnSpPr>
          <p:nvPr userDrawn="1"/>
        </p:nvCxnSpPr>
        <p:spPr>
          <a:xfrm>
            <a:off x="3310128" y="2850441"/>
            <a:ext cx="1" cy="1564287"/>
          </a:xfrm>
          <a:prstGeom prst="line">
            <a:avLst/>
          </a:prstGeom>
          <a:ln w="38100">
            <a:solidFill>
              <a:srgbClr val="005DA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0CB5275-07D3-CF40-BC9E-34C5E29F91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2843" y="5534379"/>
            <a:ext cx="1129751" cy="1129751"/>
          </a:xfrm>
          <a:prstGeom prst="rect">
            <a:avLst/>
          </a:prstGeom>
        </p:spPr>
      </p:pic>
    </p:spTree>
    <p:extLst>
      <p:ext uri="{BB962C8B-B14F-4D97-AF65-F5344CB8AC3E}">
        <p14:creationId xmlns:p14="http://schemas.microsoft.com/office/powerpoint/2010/main" val="227201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pilt in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AB978-E9DF-374D-B525-B634B809E1A2}"/>
              </a:ext>
            </a:extLst>
          </p:cNvPr>
          <p:cNvSpPr/>
          <p:nvPr userDrawn="1"/>
        </p:nvSpPr>
        <p:spPr>
          <a:xfrm>
            <a:off x="4732108" y="256"/>
            <a:ext cx="441189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5040299"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0" y="1201411"/>
            <a:ext cx="3479885" cy="502282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0" name="Text Placeholder 2">
            <a:extLst>
              <a:ext uri="{FF2B5EF4-FFF2-40B4-BE49-F238E27FC236}">
                <a16:creationId xmlns:a16="http://schemas.microsoft.com/office/drawing/2014/main" id="{29DA5505-3D2A-7847-AF6E-DB45273E5B40}"/>
              </a:ext>
            </a:extLst>
          </p:cNvPr>
          <p:cNvSpPr>
            <a:spLocks noGrp="1"/>
          </p:cNvSpPr>
          <p:nvPr>
            <p:ph type="body" sz="quarter" idx="15"/>
          </p:nvPr>
        </p:nvSpPr>
        <p:spPr>
          <a:xfrm>
            <a:off x="5145601" y="1201411"/>
            <a:ext cx="3567078" cy="5022828"/>
          </a:xfrm>
          <a:prstGeom prst="rect">
            <a:avLst/>
          </a:prstGeom>
        </p:spPr>
        <p:txBody>
          <a:bodyPr>
            <a:noAutofit/>
          </a:bodyPr>
          <a:lstStyle>
            <a:lvl1pPr marL="228600" indent="-228600" latinLnBrk="0">
              <a:buClr>
                <a:schemeClr val="bg1"/>
              </a:buClr>
              <a:buFont typeface="Wingdings" pitchFamily="2" charset="2"/>
              <a:buChar char="§"/>
              <a:defRPr sz="1600">
                <a:solidFill>
                  <a:schemeClr val="bg1"/>
                </a:solidFill>
                <a:latin typeface="Franklin Gothic Book" panose="020B0503020102020204" pitchFamily="34" charset="0"/>
              </a:defRPr>
            </a:lvl1pPr>
            <a:lvl2pPr marL="685800" indent="-228600" latinLnBrk="0">
              <a:buClr>
                <a:schemeClr val="bg1"/>
              </a:buClr>
              <a:buSzPct val="50000"/>
              <a:buFont typeface="Wingdings" pitchFamily="2" charset="2"/>
              <a:buChar char="q"/>
              <a:defRPr sz="1400">
                <a:solidFill>
                  <a:schemeClr val="bg1"/>
                </a:solidFill>
                <a:latin typeface="Franklin Gothic Book" panose="020B0503020102020204" pitchFamily="34" charset="0"/>
              </a:defRPr>
            </a:lvl2pPr>
            <a:lvl3pPr marL="1143000" indent="-228600" latinLnBrk="0">
              <a:buClr>
                <a:schemeClr val="bg1"/>
              </a:buClr>
              <a:buSzPct val="105000"/>
              <a:buFont typeface="Arial" panose="020B0604020202020204" pitchFamily="34" charset="0"/>
              <a:buChar char="•"/>
              <a:defRPr sz="1400">
                <a:solidFill>
                  <a:schemeClr val="bg1"/>
                </a:solidFill>
                <a:latin typeface="Franklin Gothic Book" panose="020B0503020102020204" pitchFamily="34" charset="0"/>
              </a:defRPr>
            </a:lvl3pPr>
            <a:lvl4pPr marL="1600200" indent="-228600" latinLnBrk="0">
              <a:buClr>
                <a:schemeClr val="bg1"/>
              </a:buClr>
              <a:buSzPct val="60000"/>
              <a:buFont typeface="Courier New" panose="02070309020205020404" pitchFamily="49" charset="0"/>
              <a:buChar char="o"/>
              <a:defRPr sz="1400">
                <a:solidFill>
                  <a:schemeClr val="bg1"/>
                </a:solidFill>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55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Picture 2">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p:nvPr>
        </p:nvSpPr>
        <p:spPr>
          <a:xfrm>
            <a:off x="5044384" y="1213060"/>
            <a:ext cx="3954974"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190674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Subhead w/ pic 2">
    <p:spTree>
      <p:nvGrpSpPr>
        <p:cNvPr id="1" name=""/>
        <p:cNvGrpSpPr/>
        <p:nvPr/>
      </p:nvGrpSpPr>
      <p:grpSpPr>
        <a:xfrm>
          <a:off x="0" y="0"/>
          <a:ext cx="0" cy="0"/>
          <a:chOff x="0" y="0"/>
          <a:chExt cx="0" cy="0"/>
        </a:xfrm>
      </p:grpSpPr>
      <p:sp>
        <p:nvSpPr>
          <p:cNvPr id="14" name="직사각형 2">
            <a:extLst>
              <a:ext uri="{FF2B5EF4-FFF2-40B4-BE49-F238E27FC236}">
                <a16:creationId xmlns:a16="http://schemas.microsoft.com/office/drawing/2014/main" id="{F9419A2D-636A-0F42-B75E-5E954DE0923B}"/>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5057344" y="922538"/>
            <a:ext cx="3918660"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0" name="Rectangle 9">
            <a:extLst>
              <a:ext uri="{FF2B5EF4-FFF2-40B4-BE49-F238E27FC236}">
                <a16:creationId xmlns:a16="http://schemas.microsoft.com/office/drawing/2014/main" id="{4822DFA6-A09F-DA4B-B6EB-A67207117A51}"/>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텍스트 개체 틀 9">
            <a:extLst>
              <a:ext uri="{FF2B5EF4-FFF2-40B4-BE49-F238E27FC236}">
                <a16:creationId xmlns:a16="http://schemas.microsoft.com/office/drawing/2014/main" id="{F87894C2-941E-A84C-942E-ED7528A5151A}"/>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8" name="직사각형 2">
            <a:extLst>
              <a:ext uri="{FF2B5EF4-FFF2-40B4-BE49-F238E27FC236}">
                <a16:creationId xmlns:a16="http://schemas.microsoft.com/office/drawing/2014/main" id="{B325B030-B7B2-F64F-B398-B37F5195C471}"/>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7" name="Text Placeholder 2">
            <a:extLst>
              <a:ext uri="{FF2B5EF4-FFF2-40B4-BE49-F238E27FC236}">
                <a16:creationId xmlns:a16="http://schemas.microsoft.com/office/drawing/2014/main" id="{9514199D-1D6B-B74F-9BA5-059F8C8DAD64}"/>
              </a:ext>
            </a:extLst>
          </p:cNvPr>
          <p:cNvSpPr>
            <a:spLocks noGrp="1"/>
          </p:cNvSpPr>
          <p:nvPr>
            <p:ph type="body" sz="quarter" idx="14"/>
          </p:nvPr>
        </p:nvSpPr>
        <p:spPr>
          <a:xfrm>
            <a:off x="5057344" y="1455251"/>
            <a:ext cx="3918660" cy="480585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2">
            <a:extLst>
              <a:ext uri="{FF2B5EF4-FFF2-40B4-BE49-F238E27FC236}">
                <a16:creationId xmlns:a16="http://schemas.microsoft.com/office/drawing/2014/main" id="{89CFAD28-0D17-7D49-BB58-A9EB635FBE1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p:cNvSpPr>
            <a:spLocks noGrp="1"/>
          </p:cNvSpPr>
          <p:nvPr>
            <p:ph type="pic" sz="quarter" idx="16"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125067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nam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08"/>
            <a:ext cx="7073865" cy="6864135"/>
          </a:xfrm>
          <a:prstGeom prst="rect">
            <a:avLst/>
          </a:prstGeom>
        </p:spPr>
      </p:pic>
      <p:sp>
        <p:nvSpPr>
          <p:cNvPr id="9" name="텍스트 개체 틀 9"/>
          <p:cNvSpPr>
            <a:spLocks noGrp="1"/>
          </p:cNvSpPr>
          <p:nvPr>
            <p:ph type="body" sz="quarter" idx="13" hasCustomPrompt="1"/>
          </p:nvPr>
        </p:nvSpPr>
        <p:spPr>
          <a:xfrm>
            <a:off x="5541747" y="3525819"/>
            <a:ext cx="3064237" cy="738664"/>
          </a:xfrm>
          <a:prstGeom prst="rect">
            <a:avLst/>
          </a:prstGeom>
        </p:spPr>
        <p:txBody>
          <a:bodyPr wrap="none" lIns="0" tIns="0" rIns="0" bIns="0">
            <a:spAutoFit/>
          </a:bodyPr>
          <a:lstStyle>
            <a:lvl1pPr marL="0" indent="0" algn="r">
              <a:lnSpc>
                <a:spcPct val="100000"/>
              </a:lnSpc>
              <a:spcBef>
                <a:spcPts val="0"/>
              </a:spcBef>
              <a:buNone/>
              <a:defRPr sz="4800" b="0" i="0" baseline="0">
                <a:solidFill>
                  <a:schemeClr val="bg1"/>
                </a:solidFill>
                <a:effectLst/>
                <a:latin typeface="Franklin Gothic Book Regular"/>
                <a:cs typeface="Tahoma" panose="020B0604030504040204" pitchFamily="34" charset="0"/>
              </a:defRPr>
            </a:lvl1pPr>
          </a:lstStyle>
          <a:p>
            <a:pPr lvl="0"/>
            <a:r>
              <a:rPr lang="en-US" altLang="ko-KR"/>
              <a:t>THANK YOU</a:t>
            </a:r>
            <a:endParaRPr lang="ko-KR" altLang="en-US"/>
          </a:p>
        </p:txBody>
      </p:sp>
      <p:sp>
        <p:nvSpPr>
          <p:cNvPr id="11" name="Rectangle 10">
            <a:extLst>
              <a:ext uri="{FF2B5EF4-FFF2-40B4-BE49-F238E27FC236}">
                <a16:creationId xmlns:a16="http://schemas.microsoft.com/office/drawing/2014/main" id="{9EC8AC38-EDC4-5F40-B412-CCF751CE1C9E}"/>
              </a:ext>
            </a:extLst>
          </p:cNvPr>
          <p:cNvSpPr/>
          <p:nvPr userDrawn="1"/>
        </p:nvSpPr>
        <p:spPr>
          <a:xfrm>
            <a:off x="1849740" y="6980"/>
            <a:ext cx="729426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Rectangle 3">
            <a:extLst>
              <a:ext uri="{FF2B5EF4-FFF2-40B4-BE49-F238E27FC236}">
                <a16:creationId xmlns:a16="http://schemas.microsoft.com/office/drawing/2014/main" id="{FB819495-0EEF-494A-8B39-920698C14E4D}"/>
              </a:ext>
            </a:extLst>
          </p:cNvPr>
          <p:cNvSpPr txBox="1">
            <a:spLocks noChangeArrowheads="1"/>
          </p:cNvSpPr>
          <p:nvPr userDrawn="1"/>
        </p:nvSpPr>
        <p:spPr bwMode="auto">
          <a:xfrm>
            <a:off x="2602200" y="2596412"/>
            <a:ext cx="3673485" cy="664797"/>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lnSpc>
                <a:spcPct val="90000"/>
              </a:lnSpc>
            </a:pPr>
            <a:r>
              <a:rPr lang="en-US" altLang="ko-KR" sz="4800" b="0" i="0" dirty="0">
                <a:effectLst/>
                <a:latin typeface="Franklin Gothic Medium Cond" panose="020B0606030402020204" pitchFamily="34" charset="0"/>
                <a:cs typeface="MV Boli" panose="02000500030200090000" pitchFamily="2" charset="0"/>
              </a:rPr>
              <a:t>THANK YOU</a:t>
            </a:r>
          </a:p>
        </p:txBody>
      </p:sp>
      <p:pic>
        <p:nvPicPr>
          <p:cNvPr id="10" name="Picture 9">
            <a:extLst>
              <a:ext uri="{FF2B5EF4-FFF2-40B4-BE49-F238E27FC236}">
                <a16:creationId xmlns:a16="http://schemas.microsoft.com/office/drawing/2014/main" id="{690634DB-F87E-E146-AE63-DD43D64E7A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27" y="5490278"/>
            <a:ext cx="874486" cy="874486"/>
          </a:xfrm>
          <a:prstGeom prst="rect">
            <a:avLst/>
          </a:prstGeom>
        </p:spPr>
      </p:pic>
      <p:sp>
        <p:nvSpPr>
          <p:cNvPr id="18" name="직사각형 2">
            <a:extLst>
              <a:ext uri="{FF2B5EF4-FFF2-40B4-BE49-F238E27FC236}">
                <a16:creationId xmlns:a16="http://schemas.microsoft.com/office/drawing/2014/main" id="{DDE452A0-2215-D34E-A55E-FCE1DAD41557}"/>
              </a:ext>
            </a:extLst>
          </p:cNvPr>
          <p:cNvSpPr/>
          <p:nvPr userDrawn="1"/>
        </p:nvSpPr>
        <p:spPr>
          <a:xfrm>
            <a:off x="2579686" y="3285663"/>
            <a:ext cx="995423" cy="570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4" name="Text Placeholder 3">
            <a:extLst>
              <a:ext uri="{FF2B5EF4-FFF2-40B4-BE49-F238E27FC236}">
                <a16:creationId xmlns:a16="http://schemas.microsoft.com/office/drawing/2014/main" id="{264FBC46-8A18-864C-947E-1406E39FC3E5}"/>
              </a:ext>
            </a:extLst>
          </p:cNvPr>
          <p:cNvSpPr>
            <a:spLocks noGrp="1"/>
          </p:cNvSpPr>
          <p:nvPr>
            <p:ph type="body" sz="quarter" idx="14" hasCustomPrompt="1"/>
          </p:nvPr>
        </p:nvSpPr>
        <p:spPr>
          <a:xfrm>
            <a:off x="2478613" y="3406753"/>
            <a:ext cx="3972674" cy="341632"/>
          </a:xfrm>
          <a:prstGeom prst="rect">
            <a:avLst/>
          </a:prstGeom>
        </p:spPr>
        <p:txBody>
          <a:bodyPr>
            <a:spAutoFit/>
          </a:bodyPr>
          <a:lstStyle>
            <a:lvl1pPr marL="0" indent="0">
              <a:buNone/>
              <a:defRPr sz="1800">
                <a:solidFill>
                  <a:schemeClr val="bg1"/>
                </a:solidFill>
                <a:latin typeface="Franklin Gothic Book" panose="020B0503020102020204" pitchFamily="34" charset="0"/>
              </a:defRPr>
            </a:lvl1pPr>
          </a:lstStyle>
          <a:p>
            <a:pPr lvl="0"/>
            <a:r>
              <a:rPr lang="en-US"/>
              <a:t>Questions? Comments?</a:t>
            </a:r>
          </a:p>
        </p:txBody>
      </p:sp>
    </p:spTree>
    <p:extLst>
      <p:ext uri="{BB962C8B-B14F-4D97-AF65-F5344CB8AC3E}">
        <p14:creationId xmlns:p14="http://schemas.microsoft.com/office/powerpoint/2010/main" val="416795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1060B2F-DF35-6046-A746-5130A4C5929A}"/>
              </a:ext>
            </a:extLst>
          </p:cNvPr>
          <p:cNvSpPr>
            <a:spLocks noGrp="1"/>
          </p:cNvSpPr>
          <p:nvPr>
            <p:ph type="sldNum" sz="quarter" idx="12"/>
          </p:nvPr>
        </p:nvSpPr>
        <p:spPr>
          <a:xfrm>
            <a:off x="8105099" y="6518495"/>
            <a:ext cx="362155" cy="339505"/>
          </a:xfrm>
          <a:prstGeom prst="rect">
            <a:avLst/>
          </a:prstGeom>
        </p:spPr>
        <p:txBody>
          <a:bodyPr lIns="0" tIns="0" rIns="0" bIns="0" anchor="t" anchorCtr="0"/>
          <a:lstStyle>
            <a:lvl1pPr>
              <a:defRPr sz="82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34F970D-FEAA-7440-B6E2-61B22D2C621B}" type="slidenum">
              <a:rPr lang="en-US" smtClean="0"/>
              <a:pPr/>
              <a:t>‹#›</a:t>
            </a:fld>
            <a:endParaRPr lang="en-US" dirty="0"/>
          </a:p>
        </p:txBody>
      </p:sp>
      <p:pic>
        <p:nvPicPr>
          <p:cNvPr id="6" name="Picture 5">
            <a:extLst>
              <a:ext uri="{FF2B5EF4-FFF2-40B4-BE49-F238E27FC236}">
                <a16:creationId xmlns:a16="http://schemas.microsoft.com/office/drawing/2014/main" id="{53BB744B-269D-CA42-A6BB-40420AD22C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5350" y="6449832"/>
            <a:ext cx="481699" cy="235934"/>
          </a:xfrm>
          <a:prstGeom prst="rect">
            <a:avLst/>
          </a:prstGeom>
        </p:spPr>
      </p:pic>
    </p:spTree>
    <p:extLst>
      <p:ext uri="{BB962C8B-B14F-4D97-AF65-F5344CB8AC3E}">
        <p14:creationId xmlns:p14="http://schemas.microsoft.com/office/powerpoint/2010/main" val="215230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onner Strong\Conner Strong &amp; Buckelew\Logos\Conner Strong Buckelew Box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5463" y="2411413"/>
            <a:ext cx="1835150" cy="1835150"/>
          </a:xfrm>
          <a:prstGeom prst="rect">
            <a:avLst/>
          </a:prstGeom>
          <a:noFill/>
          <a:ln w="9525">
            <a:noFill/>
            <a:miter lim="800000"/>
            <a:headEnd/>
            <a:tailEnd/>
          </a:ln>
        </p:spPr>
      </p:pic>
      <p:pic>
        <p:nvPicPr>
          <p:cNvPr id="6" name="Picture 21" descr="general_0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24663" y="2408111"/>
            <a:ext cx="1809750" cy="1834358"/>
          </a:xfrm>
          <a:prstGeom prst="rect">
            <a:avLst/>
          </a:prstGeom>
          <a:noFill/>
          <a:ln w="9525">
            <a:noFill/>
            <a:miter lim="800000"/>
            <a:headEnd/>
            <a:tailEnd/>
          </a:ln>
        </p:spPr>
      </p:pic>
      <p:pic>
        <p:nvPicPr>
          <p:cNvPr id="7" name="Picture 22" descr="general_0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24400" y="2400065"/>
            <a:ext cx="1809750" cy="1834358"/>
          </a:xfrm>
          <a:prstGeom prst="rect">
            <a:avLst/>
          </a:prstGeom>
          <a:noFill/>
          <a:ln w="9525">
            <a:noFill/>
            <a:miter lim="800000"/>
            <a:headEnd/>
            <a:tailEnd/>
          </a:ln>
        </p:spPr>
      </p:pic>
      <p:pic>
        <p:nvPicPr>
          <p:cNvPr id="8" name="Picture 23" descr="general_0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624138" y="2411329"/>
            <a:ext cx="1809750" cy="1834358"/>
          </a:xfrm>
          <a:prstGeom prst="rect">
            <a:avLst/>
          </a:prstGeom>
          <a:noFill/>
          <a:ln w="9525">
            <a:noFill/>
            <a:miter lim="800000"/>
            <a:headEnd/>
            <a:tailEnd/>
          </a:ln>
        </p:spPr>
      </p:pic>
      <p:sp>
        <p:nvSpPr>
          <p:cNvPr id="3074" name="Rectangle 2"/>
          <p:cNvSpPr>
            <a:spLocks noGrp="1" noChangeArrowheads="1"/>
          </p:cNvSpPr>
          <p:nvPr userDrawn="1">
            <p:ph type="ctrTitle"/>
          </p:nvPr>
        </p:nvSpPr>
        <p:spPr>
          <a:xfrm>
            <a:off x="525463" y="4295775"/>
            <a:ext cx="8108950" cy="977900"/>
          </a:xfrm>
          <a:prstGeom prst="rect">
            <a:avLst/>
          </a:prstGeom>
        </p:spPr>
        <p:txBody>
          <a:bodyPr anchor="b"/>
          <a:lstStyle>
            <a:lvl1pPr algn="r">
              <a:defRPr/>
            </a:lvl1pPr>
          </a:lstStyle>
          <a:p>
            <a:r>
              <a:rPr lang="en-US"/>
              <a:t>Title Here</a:t>
            </a:r>
          </a:p>
        </p:txBody>
      </p:sp>
      <p:sp>
        <p:nvSpPr>
          <p:cNvPr id="3075" name="Rectangle 3"/>
          <p:cNvSpPr>
            <a:spLocks noGrp="1" noChangeArrowheads="1"/>
          </p:cNvSpPr>
          <p:nvPr userDrawn="1">
            <p:ph type="subTitle" idx="1"/>
          </p:nvPr>
        </p:nvSpPr>
        <p:spPr>
          <a:xfrm>
            <a:off x="525463" y="5300663"/>
            <a:ext cx="8108950" cy="914400"/>
          </a:xfrm>
        </p:spPr>
        <p:txBody>
          <a:bodyPr/>
          <a:lstStyle>
            <a:lvl1pPr marL="0" indent="0" algn="r">
              <a:lnSpc>
                <a:spcPct val="80000"/>
              </a:lnSpc>
              <a:spcAft>
                <a:spcPct val="0"/>
              </a:spcAft>
              <a:buFont typeface="Wingdings" pitchFamily="2" charset="2"/>
              <a:buNone/>
              <a:defRPr b="1" i="1">
                <a:solidFill>
                  <a:srgbClr val="114797"/>
                </a:solidFill>
              </a:defRPr>
            </a:lvl1pPr>
          </a:lstStyle>
          <a:p>
            <a:r>
              <a:rPr lang="en-US"/>
              <a:t>Optional Subhead</a:t>
            </a:r>
          </a:p>
        </p:txBody>
      </p:sp>
      <p:sp>
        <p:nvSpPr>
          <p:cNvPr id="10" name="Rectangle 30"/>
          <p:cNvSpPr>
            <a:spLocks noGrp="1" noChangeArrowheads="1"/>
          </p:cNvSpPr>
          <p:nvPr userDrawn="1">
            <p:ph type="dt" sz="quarter" idx="10"/>
          </p:nvPr>
        </p:nvSpPr>
        <p:spPr bwMode="auto">
          <a:xfrm>
            <a:off x="457200" y="184467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000" b="1">
                <a:solidFill>
                  <a:schemeClr val="bg2"/>
                </a:solidFill>
                <a:latin typeface="Arial" charset="0"/>
              </a:defRPr>
            </a:lvl1pPr>
          </a:lstStyle>
          <a:p>
            <a:pPr fontAlgn="base" latinLnBrk="0">
              <a:spcBef>
                <a:spcPct val="0"/>
              </a:spcBef>
              <a:spcAft>
                <a:spcPct val="0"/>
              </a:spcAft>
              <a:defRPr/>
            </a:pPr>
            <a:fld id="{EABA452E-FFF6-4FE4-B409-6498230C3471}" type="datetime4">
              <a:rPr lang="en-US">
                <a:solidFill>
                  <a:srgbClr val="808080"/>
                </a:solidFill>
              </a:rPr>
              <a:pPr fontAlgn="base" latinLnBrk="0">
                <a:spcBef>
                  <a:spcPct val="0"/>
                </a:spcBef>
                <a:spcAft>
                  <a:spcPct val="0"/>
                </a:spcAft>
                <a:defRPr/>
              </a:pPr>
              <a:t>October 10, 2024</a:t>
            </a:fld>
            <a:endParaRPr lang="en-US" dirty="0">
              <a:solidFill>
                <a:srgbClr val="808080"/>
              </a:solidFill>
            </a:endParaRPr>
          </a:p>
        </p:txBody>
      </p:sp>
      <p:sp>
        <p:nvSpPr>
          <p:cNvPr id="11" name="Rectangle 10"/>
          <p:cNvSpPr/>
          <p:nvPr userDrawn="1"/>
        </p:nvSpPr>
        <p:spPr bwMode="auto">
          <a:xfrm>
            <a:off x="228600" y="533400"/>
            <a:ext cx="8686800" cy="6096000"/>
          </a:xfrm>
          <a:prstGeom prst="rect">
            <a:avLst/>
          </a:prstGeom>
          <a:noFill/>
          <a:ln w="1270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Tree>
    <p:extLst>
      <p:ext uri="{BB962C8B-B14F-4D97-AF65-F5344CB8AC3E}">
        <p14:creationId xmlns:p14="http://schemas.microsoft.com/office/powerpoint/2010/main" val="2603155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54629"/>
            <a:ext cx="8229601" cy="4557486"/>
          </a:xfrm>
        </p:spPr>
        <p:txBody>
          <a:bodyPr/>
          <a:lstStyle>
            <a:lvl1pPr marL="0" indent="0">
              <a:buNone/>
              <a:defRPr/>
            </a:lvl1pPr>
          </a:lstStyle>
          <a:p>
            <a:pPr lvl="0"/>
            <a:endParaRPr lang="en-US"/>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366282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40114"/>
            <a:ext cx="8229601" cy="4601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2584232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1"/>
          </p:nvPr>
        </p:nvSpPr>
        <p:spPr>
          <a:xfrm>
            <a:off x="4640580" y="1654629"/>
            <a:ext cx="405130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177216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118958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직사각형 3"/>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7" name="Text Placeholder 16">
            <a:extLst>
              <a:ext uri="{FF2B5EF4-FFF2-40B4-BE49-F238E27FC236}">
                <a16:creationId xmlns:a16="http://schemas.microsoft.com/office/drawing/2014/main" id="{B72BFD1A-1ACB-4C4D-9C32-E3E0D63BAABC}"/>
              </a:ext>
            </a:extLst>
          </p:cNvPr>
          <p:cNvSpPr>
            <a:spLocks noGrp="1"/>
          </p:cNvSpPr>
          <p:nvPr>
            <p:ph type="body" sz="quarter" idx="10" hasCustomPrompt="1"/>
          </p:nvPr>
        </p:nvSpPr>
        <p:spPr>
          <a:xfrm>
            <a:off x="4572000" y="1902699"/>
            <a:ext cx="4130298" cy="566802"/>
          </a:xfrm>
          <a:prstGeom prst="rect">
            <a:avLst/>
          </a:prstGeom>
        </p:spPr>
        <p:txBody>
          <a:bodyPr>
            <a:noAutofit/>
          </a:bodyPr>
          <a:lstStyle>
            <a:lvl1pPr marL="0" indent="0">
              <a:buNone/>
              <a:defRPr sz="3600" b="0" i="0">
                <a:solidFill>
                  <a:srgbClr val="005DAA"/>
                </a:solidFill>
                <a:latin typeface="Franklin Gothic Medium Cond" panose="020B0606030402020204" pitchFamily="34" charset="0"/>
              </a:defRPr>
            </a:lvl1pPr>
          </a:lstStyle>
          <a:p>
            <a:pPr lvl="0"/>
            <a:r>
              <a:rPr lang="en-US"/>
              <a:t>Agenda</a:t>
            </a:r>
          </a:p>
        </p:txBody>
      </p:sp>
      <p:sp>
        <p:nvSpPr>
          <p:cNvPr id="10" name="Table Placeholder 9">
            <a:extLst>
              <a:ext uri="{FF2B5EF4-FFF2-40B4-BE49-F238E27FC236}">
                <a16:creationId xmlns:a16="http://schemas.microsoft.com/office/drawing/2014/main" id="{0298561D-29CE-9B45-AD56-56C82B96505E}"/>
              </a:ext>
            </a:extLst>
          </p:cNvPr>
          <p:cNvSpPr>
            <a:spLocks noGrp="1"/>
          </p:cNvSpPr>
          <p:nvPr>
            <p:ph type="tbl" sz="quarter" idx="11" hasCustomPrompt="1"/>
          </p:nvPr>
        </p:nvSpPr>
        <p:spPr>
          <a:xfrm>
            <a:off x="4572000" y="2469501"/>
            <a:ext cx="4130675" cy="692150"/>
          </a:xfrm>
          <a:prstGeom prst="rect">
            <a:avLst/>
          </a:prstGeom>
        </p:spPr>
        <p:txBody>
          <a:bodyPr/>
          <a:lstStyle>
            <a:lvl1pPr marL="0" indent="0">
              <a:buFont typeface="+mj-lt"/>
              <a:buNone/>
              <a:defRPr sz="1600" b="1">
                <a:latin typeface="+mn-lt"/>
              </a:defRPr>
            </a:lvl1pPr>
          </a:lstStyle>
          <a:p>
            <a:r>
              <a:rPr lang="en-US" dirty="0"/>
              <a:t>Title</a:t>
            </a:r>
          </a:p>
        </p:txBody>
      </p:sp>
    </p:spTree>
    <p:extLst>
      <p:ext uri="{BB962C8B-B14F-4D97-AF65-F5344CB8AC3E}">
        <p14:creationId xmlns:p14="http://schemas.microsoft.com/office/powerpoint/2010/main" val="191327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784225" y="1600200"/>
            <a:ext cx="387508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1713" y="1600200"/>
            <a:ext cx="38750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553200" y="6156325"/>
            <a:ext cx="2133600" cy="404813"/>
          </a:xfrm>
          <a:prstGeom prst="rect">
            <a:avLst/>
          </a:prstGeom>
          <a:ln/>
        </p:spPr>
        <p:txBody>
          <a:bodyPr/>
          <a:lstStyle>
            <a:lvl1pPr>
              <a:defRPr/>
            </a:lvl1pPr>
          </a:lstStyle>
          <a:p>
            <a:pPr fontAlgn="base" latinLnBrk="0">
              <a:spcBef>
                <a:spcPct val="0"/>
              </a:spcBef>
              <a:spcAft>
                <a:spcPct val="0"/>
              </a:spcAft>
              <a:defRPr/>
            </a:pPr>
            <a:fld id="{E0E7A8DF-E3D7-470D-A2B6-7C4305679FED}" type="slidenum">
              <a:rPr lang="en-US">
                <a:solidFill>
                  <a:srgbClr val="000000"/>
                </a:solidFill>
              </a:rPr>
              <a:pPr fontAlgn="base" latinLnBrk="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10453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156325"/>
            <a:ext cx="2133600" cy="404813"/>
          </a:xfrm>
          <a:prstGeom prst="rect">
            <a:avLst/>
          </a:prstGeom>
          <a:ln/>
        </p:spPr>
        <p:txBody>
          <a:bodyPr/>
          <a:lstStyle>
            <a:lvl1pPr>
              <a:defRPr/>
            </a:lvl1pPr>
          </a:lstStyle>
          <a:p>
            <a:pPr fontAlgn="base" latinLnBrk="0">
              <a:spcBef>
                <a:spcPct val="0"/>
              </a:spcBef>
              <a:spcAft>
                <a:spcPct val="0"/>
              </a:spcAft>
              <a:defRPr/>
            </a:pPr>
            <a:fld id="{0270BACC-3034-4277-A9FA-AE7837526BC3}" type="slidenum">
              <a:rPr lang="en-US">
                <a:solidFill>
                  <a:srgbClr val="000000"/>
                </a:solidFill>
              </a:rPr>
              <a:pPr fontAlgn="base" latinLnBrk="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16340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onner Strong\Conner Strong &amp; Buckelew\Logos\Conner Strong Buckelew Box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5463" y="2411413"/>
            <a:ext cx="1835150" cy="1835150"/>
          </a:xfrm>
          <a:prstGeom prst="rect">
            <a:avLst/>
          </a:prstGeom>
          <a:noFill/>
          <a:ln w="9525">
            <a:noFill/>
            <a:miter lim="800000"/>
            <a:headEnd/>
            <a:tailEnd/>
          </a:ln>
        </p:spPr>
      </p:pic>
      <p:pic>
        <p:nvPicPr>
          <p:cNvPr id="6" name="Picture 21" descr="general_0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24663" y="2408111"/>
            <a:ext cx="1809750" cy="1834358"/>
          </a:xfrm>
          <a:prstGeom prst="rect">
            <a:avLst/>
          </a:prstGeom>
          <a:noFill/>
          <a:ln w="9525">
            <a:noFill/>
            <a:miter lim="800000"/>
            <a:headEnd/>
            <a:tailEnd/>
          </a:ln>
        </p:spPr>
      </p:pic>
      <p:pic>
        <p:nvPicPr>
          <p:cNvPr id="7" name="Picture 22" descr="general_0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24400" y="2400065"/>
            <a:ext cx="1809750" cy="1834358"/>
          </a:xfrm>
          <a:prstGeom prst="rect">
            <a:avLst/>
          </a:prstGeom>
          <a:noFill/>
          <a:ln w="9525">
            <a:noFill/>
            <a:miter lim="800000"/>
            <a:headEnd/>
            <a:tailEnd/>
          </a:ln>
        </p:spPr>
      </p:pic>
      <p:pic>
        <p:nvPicPr>
          <p:cNvPr id="8" name="Picture 23" descr="general_0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624138" y="2411329"/>
            <a:ext cx="1809750" cy="1834358"/>
          </a:xfrm>
          <a:prstGeom prst="rect">
            <a:avLst/>
          </a:prstGeom>
          <a:noFill/>
          <a:ln w="9525">
            <a:noFill/>
            <a:miter lim="800000"/>
            <a:headEnd/>
            <a:tailEnd/>
          </a:ln>
        </p:spPr>
      </p:pic>
      <p:sp>
        <p:nvSpPr>
          <p:cNvPr id="3074" name="Rectangle 2"/>
          <p:cNvSpPr>
            <a:spLocks noGrp="1" noChangeArrowheads="1"/>
          </p:cNvSpPr>
          <p:nvPr userDrawn="1">
            <p:ph type="ctrTitle"/>
          </p:nvPr>
        </p:nvSpPr>
        <p:spPr>
          <a:xfrm>
            <a:off x="525463" y="4295775"/>
            <a:ext cx="8108950" cy="977900"/>
          </a:xfrm>
          <a:prstGeom prst="rect">
            <a:avLst/>
          </a:prstGeom>
        </p:spPr>
        <p:txBody>
          <a:bodyPr anchor="b"/>
          <a:lstStyle>
            <a:lvl1pPr algn="r">
              <a:defRPr/>
            </a:lvl1pPr>
          </a:lstStyle>
          <a:p>
            <a:r>
              <a:rPr lang="en-US"/>
              <a:t>Title Here</a:t>
            </a:r>
          </a:p>
        </p:txBody>
      </p:sp>
      <p:sp>
        <p:nvSpPr>
          <p:cNvPr id="3075" name="Rectangle 3"/>
          <p:cNvSpPr>
            <a:spLocks noGrp="1" noChangeArrowheads="1"/>
          </p:cNvSpPr>
          <p:nvPr userDrawn="1">
            <p:ph type="subTitle" idx="1"/>
          </p:nvPr>
        </p:nvSpPr>
        <p:spPr>
          <a:xfrm>
            <a:off x="525463" y="5300663"/>
            <a:ext cx="8108950" cy="914400"/>
          </a:xfrm>
        </p:spPr>
        <p:txBody>
          <a:bodyPr/>
          <a:lstStyle>
            <a:lvl1pPr marL="0" indent="0" algn="r">
              <a:lnSpc>
                <a:spcPct val="80000"/>
              </a:lnSpc>
              <a:spcAft>
                <a:spcPct val="0"/>
              </a:spcAft>
              <a:buFont typeface="Wingdings" pitchFamily="2" charset="2"/>
              <a:buNone/>
              <a:defRPr b="1" i="1">
                <a:solidFill>
                  <a:srgbClr val="114797"/>
                </a:solidFill>
              </a:defRPr>
            </a:lvl1pPr>
          </a:lstStyle>
          <a:p>
            <a:r>
              <a:rPr lang="en-US"/>
              <a:t>Optional Subhead</a:t>
            </a:r>
          </a:p>
        </p:txBody>
      </p:sp>
      <p:sp>
        <p:nvSpPr>
          <p:cNvPr id="10" name="Rectangle 30"/>
          <p:cNvSpPr>
            <a:spLocks noGrp="1" noChangeArrowheads="1"/>
          </p:cNvSpPr>
          <p:nvPr userDrawn="1">
            <p:ph type="dt" sz="quarter" idx="10"/>
          </p:nvPr>
        </p:nvSpPr>
        <p:spPr bwMode="auto">
          <a:xfrm>
            <a:off x="457200" y="184467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000" b="1">
                <a:solidFill>
                  <a:schemeClr val="bg2"/>
                </a:solidFill>
                <a:latin typeface="Arial" charset="0"/>
              </a:defRPr>
            </a:lvl1pPr>
          </a:lstStyle>
          <a:p>
            <a:pPr fontAlgn="base" latinLnBrk="0">
              <a:spcBef>
                <a:spcPct val="0"/>
              </a:spcBef>
              <a:spcAft>
                <a:spcPct val="0"/>
              </a:spcAft>
              <a:defRPr/>
            </a:pPr>
            <a:fld id="{EABA452E-FFF6-4FE4-B409-6498230C3471}" type="datetime4">
              <a:rPr lang="en-US">
                <a:solidFill>
                  <a:srgbClr val="808080"/>
                </a:solidFill>
              </a:rPr>
              <a:pPr fontAlgn="base" latinLnBrk="0">
                <a:spcBef>
                  <a:spcPct val="0"/>
                </a:spcBef>
                <a:spcAft>
                  <a:spcPct val="0"/>
                </a:spcAft>
                <a:defRPr/>
              </a:pPr>
              <a:t>October 10, 2024</a:t>
            </a:fld>
            <a:endParaRPr lang="en-US" dirty="0">
              <a:solidFill>
                <a:srgbClr val="808080"/>
              </a:solidFill>
            </a:endParaRPr>
          </a:p>
        </p:txBody>
      </p:sp>
      <p:sp>
        <p:nvSpPr>
          <p:cNvPr id="11" name="Rectangle 10"/>
          <p:cNvSpPr/>
          <p:nvPr userDrawn="1"/>
        </p:nvSpPr>
        <p:spPr bwMode="auto">
          <a:xfrm>
            <a:off x="228600" y="533400"/>
            <a:ext cx="8686800" cy="6096000"/>
          </a:xfrm>
          <a:prstGeom prst="rect">
            <a:avLst/>
          </a:prstGeom>
          <a:noFill/>
          <a:ln w="1270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Tree>
    <p:extLst>
      <p:ext uri="{BB962C8B-B14F-4D97-AF65-F5344CB8AC3E}">
        <p14:creationId xmlns:p14="http://schemas.microsoft.com/office/powerpoint/2010/main" val="326187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54629"/>
            <a:ext cx="8229601" cy="4557486"/>
          </a:xfrm>
        </p:spPr>
        <p:txBody>
          <a:bodyPr/>
          <a:lstStyle>
            <a:lvl1pPr marL="0" indent="0">
              <a:buNone/>
              <a:defRPr/>
            </a:lvl1pPr>
          </a:lstStyle>
          <a:p>
            <a:pPr lvl="0"/>
            <a:endParaRPr lang="en-US"/>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2935847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40114"/>
            <a:ext cx="8229601" cy="4601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3814032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1"/>
          </p:nvPr>
        </p:nvSpPr>
        <p:spPr>
          <a:xfrm>
            <a:off x="4640580" y="1654629"/>
            <a:ext cx="405130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2624352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4196889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335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8" name="logo#nat2" descr="ANA_BCBS_CMYK.ep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81423" y="90291"/>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252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712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a:t>I.</a:t>
            </a:r>
            <a:endParaRPr lang="ko-KR" altLang="en-US"/>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Heading</a:t>
            </a:r>
          </a:p>
        </p:txBody>
      </p:sp>
    </p:spTree>
    <p:extLst>
      <p:ext uri="{BB962C8B-B14F-4D97-AF65-F5344CB8AC3E}">
        <p14:creationId xmlns:p14="http://schemas.microsoft.com/office/powerpoint/2010/main" val="28245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5" y="0"/>
            <a:ext cx="9144000" cy="653436"/>
          </a:xfrm>
          <a:noFill/>
          <a:ln>
            <a:noFill/>
          </a:ln>
        </p:spPr>
        <p:txBody>
          <a:bodyPr/>
          <a:lstStyle>
            <a:lvl1pPr>
              <a:defRPr sz="2400">
                <a:solidFill>
                  <a:srgbClr val="007FDE"/>
                </a:solidFill>
                <a:latin typeface="Arial Narrow" panose="020B060602020203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6979931" y="6492875"/>
            <a:ext cx="2133600" cy="365125"/>
          </a:xfrm>
        </p:spPr>
        <p:txBody>
          <a:bodyPr/>
          <a:lstStyle>
            <a:lvl1pPr>
              <a:defRPr>
                <a:solidFill>
                  <a:srgbClr val="007FDE"/>
                </a:solidFill>
                <a:latin typeface="Arial Narrow" panose="020B0606020202030204" pitchFamily="34" charset="0"/>
              </a:defRPr>
            </a:lvl1pPr>
          </a:lstStyle>
          <a:p>
            <a:fld id="{BBA8FB37-3A02-1844-BD62-96E60FD0F116}" type="slidenum">
              <a:rPr lang="en-US" smtClean="0"/>
              <a:pPr/>
              <a:t>‹#›</a:t>
            </a:fld>
            <a:endParaRPr lang="en-US" dirty="0"/>
          </a:p>
        </p:txBody>
      </p:sp>
      <p:pic>
        <p:nvPicPr>
          <p:cNvPr id="14"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ny"/>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7"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8"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329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36185" cy="653436"/>
          </a:xfrm>
          <a:noFill/>
        </p:spPr>
        <p:txBody>
          <a:bodyPr/>
          <a:lstStyle>
            <a:lvl1pPr>
              <a:defRPr sz="2400">
                <a:solidFill>
                  <a:srgbClr val="007FDE"/>
                </a:solidFill>
              </a:defRPr>
            </a:lvl1pPr>
          </a:lstStyle>
          <a:p>
            <a:r>
              <a:rPr lang="en-US"/>
              <a:t>CLICK TO EDIT MASTER TITLE STYLE</a:t>
            </a:r>
          </a:p>
        </p:txBody>
      </p:sp>
      <p:sp>
        <p:nvSpPr>
          <p:cNvPr id="3" name="Slide Number Placeholder 2"/>
          <p:cNvSpPr>
            <a:spLocks noGrp="1"/>
          </p:cNvSpPr>
          <p:nvPr>
            <p:ph type="sldNum" sz="quarter" idx="10"/>
          </p:nvPr>
        </p:nvSpPr>
        <p:spPr>
          <a:xfrm>
            <a:off x="6915531" y="6480323"/>
            <a:ext cx="2133600" cy="365125"/>
          </a:xfrm>
        </p:spPr>
        <p:txBody>
          <a:bodyPr/>
          <a:lstStyle>
            <a:lvl1pPr>
              <a:defRPr>
                <a:solidFill>
                  <a:srgbClr val="007FDE"/>
                </a:solidFill>
              </a:defRPr>
            </a:lvl1pPr>
          </a:lstStyle>
          <a:p>
            <a:fld id="{BBA8FB37-3A02-1844-BD62-96E60FD0F116}" type="slidenum">
              <a:rPr lang="en-US" smtClean="0"/>
              <a:pPr/>
              <a:t>‹#›</a:t>
            </a:fld>
            <a:endParaRPr lang="en-US" dirty="0"/>
          </a:p>
        </p:txBody>
      </p:sp>
      <p:pic>
        <p:nvPicPr>
          <p:cNvPr id="13"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78826" y="1094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197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headerframes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912345"/>
          </a:xfrm>
          <a:prstGeom prst="rect">
            <a:avLst/>
          </a:prstGeom>
        </p:spPr>
      </p:pic>
      <p:sp>
        <p:nvSpPr>
          <p:cNvPr id="2" name="Title 1"/>
          <p:cNvSpPr>
            <a:spLocks noGrp="1"/>
          </p:cNvSpPr>
          <p:nvPr>
            <p:ph type="title"/>
          </p:nvPr>
        </p:nvSpPr>
        <p:spPr/>
        <p:txBody>
          <a:bodyPr/>
          <a:lstStyle>
            <a:lvl1pPr>
              <a:defRPr sz="2400">
                <a:solidFill>
                  <a:srgbClr val="FFFFFF"/>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7"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3" name="logo#ny2" descr="image001"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6"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52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67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FFFFFF"/>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6"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2"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5"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6"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686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4633" y="18288"/>
            <a:ext cx="8440206" cy="653436"/>
          </a:xfrm>
        </p:spPr>
        <p:txBody>
          <a:bodyPr/>
          <a:lstStyle>
            <a:lvl1pPr>
              <a:defRPr sz="2400">
                <a:solidFill>
                  <a:srgbClr val="007FDE"/>
                </a:solidFill>
              </a:defRPr>
            </a:lvl1pPr>
          </a:lstStyle>
          <a:p>
            <a:r>
              <a:rPr lang="en-US"/>
              <a:t>Click to edit Master title style</a:t>
            </a:r>
          </a:p>
        </p:txBody>
      </p:sp>
      <p:sp>
        <p:nvSpPr>
          <p:cNvPr id="3" name="Slide Number Placeholder 2"/>
          <p:cNvSpPr>
            <a:spLocks noGrp="1"/>
          </p:cNvSpPr>
          <p:nvPr>
            <p:ph type="sldNum" sz="quarter" idx="10"/>
          </p:nvPr>
        </p:nvSpPr>
        <p:spPr>
          <a:xfrm>
            <a:off x="7002585" y="6481286"/>
            <a:ext cx="2133600" cy="365125"/>
          </a:xfrm>
        </p:spPr>
        <p:txBody>
          <a:bodyPr/>
          <a:lstStyle>
            <a:lvl1pPr>
              <a:defRPr i="0">
                <a:solidFill>
                  <a:srgbClr val="007FDE"/>
                </a:solidFill>
              </a:defRPr>
            </a:lvl1pPr>
          </a:lstStyle>
          <a:p>
            <a:fld id="{BBA8FB37-3A02-1844-BD62-96E60FD0F116}" type="slidenum">
              <a:rPr lang="en-US" smtClean="0"/>
              <a:pPr/>
              <a:t>‹#›</a:t>
            </a:fld>
            <a:endParaRPr lang="en-US" dirty="0"/>
          </a:p>
        </p:txBody>
      </p:sp>
      <p:pic>
        <p:nvPicPr>
          <p:cNvPr id="13"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2501" y="657502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7815" y="6481286"/>
            <a:ext cx="9144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p:cNvPicPr>
          <p:nvPr userDrawn="1"/>
        </p:nvPicPr>
        <p:blipFill>
          <a:blip r:embed="rId9"/>
          <a:stretch>
            <a:fillRect/>
          </a:stretch>
        </p:blipFill>
        <p:spPr>
          <a:xfrm>
            <a:off x="57463" y="544409"/>
            <a:ext cx="8916738" cy="120616"/>
          </a:xfrm>
          <a:prstGeom prst="rect">
            <a:avLst/>
          </a:prstGeom>
        </p:spPr>
      </p:pic>
    </p:spTree>
    <p:extLst>
      <p:ext uri="{BB962C8B-B14F-4D97-AF65-F5344CB8AC3E}">
        <p14:creationId xmlns:p14="http://schemas.microsoft.com/office/powerpoint/2010/main" val="1402256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10400" y="6492875"/>
            <a:ext cx="2133600" cy="365125"/>
          </a:xfrm>
        </p:spPr>
        <p:txBody>
          <a:bodyPr/>
          <a:lstStyle>
            <a:lvl1pPr>
              <a:defRPr>
                <a:solidFill>
                  <a:srgbClr val="007FDE"/>
                </a:solidFill>
                <a:latin typeface="Arial Narrow" panose="020B0606020202030204" pitchFamily="34" charset="0"/>
              </a:defRPr>
            </a:lvl1pPr>
          </a:lstStyle>
          <a:p>
            <a:fld id="{BBA8FB37-3A02-1844-BD62-96E60FD0F116}" type="slidenum">
              <a:rPr lang="en-US" smtClean="0"/>
              <a:pPr/>
              <a:t>‹#›</a:t>
            </a:fld>
            <a:endParaRPr lang="en-US" dirty="0"/>
          </a:p>
        </p:txBody>
      </p:sp>
      <p:sp>
        <p:nvSpPr>
          <p:cNvPr id="10" name="Title 1"/>
          <p:cNvSpPr>
            <a:spLocks noGrp="1"/>
          </p:cNvSpPr>
          <p:nvPr>
            <p:ph type="title"/>
          </p:nvPr>
        </p:nvSpPr>
        <p:spPr>
          <a:xfrm>
            <a:off x="0" y="0"/>
            <a:ext cx="9144000" cy="653436"/>
          </a:xfrm>
          <a:noFill/>
        </p:spPr>
        <p:txBody>
          <a:bodyPr/>
          <a:lstStyle>
            <a:lvl1pPr>
              <a:defRPr sz="2400">
                <a:solidFill>
                  <a:srgbClr val="007FDE"/>
                </a:solidFill>
              </a:defRPr>
            </a:lvl1pPr>
          </a:lstStyle>
          <a:p>
            <a:r>
              <a:rPr lang="en-US"/>
              <a:t>Click to edit Master title style</a:t>
            </a:r>
          </a:p>
        </p:txBody>
      </p:sp>
      <p:pic>
        <p:nvPicPr>
          <p:cNvPr id="14"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7"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8"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270" y="6602412"/>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7815" y="6481286"/>
            <a:ext cx="9144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userDrawn="1"/>
        </p:nvPicPr>
        <p:blipFill>
          <a:blip r:embed="rId9"/>
          <a:stretch>
            <a:fillRect/>
          </a:stretch>
        </p:blipFill>
        <p:spPr>
          <a:xfrm>
            <a:off x="57463" y="544409"/>
            <a:ext cx="8916738" cy="120616"/>
          </a:xfrm>
          <a:prstGeom prst="rect">
            <a:avLst/>
          </a:prstGeom>
        </p:spPr>
      </p:pic>
    </p:spTree>
    <p:extLst>
      <p:ext uri="{BB962C8B-B14F-4D97-AF65-F5344CB8AC3E}">
        <p14:creationId xmlns:p14="http://schemas.microsoft.com/office/powerpoint/2010/main" val="4289831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descr="k.png"/>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1051303"/>
          </a:xfrm>
          <a:prstGeom prst="rect">
            <a:avLst/>
          </a:prstGeom>
        </p:spPr>
      </p:pic>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15" name="Title 1"/>
          <p:cNvSpPr>
            <a:spLocks noGrp="1"/>
          </p:cNvSpPr>
          <p:nvPr>
            <p:ph type="title"/>
          </p:nvPr>
        </p:nvSpPr>
        <p:spPr>
          <a:xfrm>
            <a:off x="233894" y="0"/>
            <a:ext cx="8440206" cy="653436"/>
          </a:xfrm>
        </p:spPr>
        <p:txBody>
          <a:bodyPr/>
          <a:lstStyle>
            <a:lvl1pPr>
              <a:defRPr sz="2400">
                <a:solidFill>
                  <a:srgbClr val="FFFFFF"/>
                </a:solidFill>
              </a:defRPr>
            </a:lvl1pPr>
          </a:lstStyle>
          <a:p>
            <a:r>
              <a:rPr lang="en-US"/>
              <a:t>Click to edit Master title style</a:t>
            </a:r>
          </a:p>
        </p:txBody>
      </p:sp>
      <p:sp>
        <p:nvSpPr>
          <p:cNvPr id="18"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3" name="logo#ny2" descr="image001"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ga" hidden="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7" name="logo#cali" descr="PPTLOGOS-04.png" hidden="1"/>
          <p:cNvPicPr/>
          <p:nvPr userDrawn="1"/>
        </p:nvPicPr>
        <p:blipFill>
          <a:blip r:embed="rId6"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9" name="logo#nat" descr="ANA_BC_CMYK.eps"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logo#loc" descr="cid:image007.png@01D1FC68.BF7E2A50" hidden="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logo#nat2" descr="ANA_BCBS_CMYK.ep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463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3894" y="0"/>
            <a:ext cx="8440206" cy="653436"/>
          </a:xfrm>
        </p:spPr>
        <p:txBody>
          <a:bodyPr/>
          <a:lstStyle>
            <a:lvl1pPr>
              <a:defRPr sz="2400">
                <a:solidFill>
                  <a:srgbClr val="0099CC"/>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5"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1"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4"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5"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091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8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p:nvPr>
        </p:nvSpPr>
        <p:spPr>
          <a:xfrm>
            <a:off x="936840" y="1038386"/>
            <a:ext cx="7708561" cy="502853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21474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0850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3436"/>
          </a:xfrm>
          <a:noFill/>
        </p:spPr>
        <p:txBody>
          <a:bodyPr/>
          <a:lstStyle>
            <a:lvl1pPr>
              <a:defRPr sz="2400">
                <a:solidFill>
                  <a:srgbClr val="007FDE"/>
                </a:solidFill>
              </a:defRPr>
            </a:lvl1pPr>
          </a:lstStyle>
          <a:p>
            <a:r>
              <a:rPr lang="en-US"/>
              <a:t>Click to edit Master title style</a:t>
            </a:r>
          </a:p>
        </p:txBody>
      </p:sp>
      <p:sp>
        <p:nvSpPr>
          <p:cNvPr id="5" name="Slide Number Placeholder 4"/>
          <p:cNvSpPr>
            <a:spLocks noGrp="1"/>
          </p:cNvSpPr>
          <p:nvPr>
            <p:ph type="sldNum" sz="quarter" idx="12"/>
          </p:nvPr>
        </p:nvSpPr>
        <p:spPr>
          <a:xfrm>
            <a:off x="7010400" y="6492875"/>
            <a:ext cx="2133600" cy="365125"/>
          </a:xfrm>
        </p:spPr>
        <p:txBody>
          <a:bodyPr/>
          <a:lstStyle>
            <a:lvl1pPr>
              <a:defRPr>
                <a:solidFill>
                  <a:srgbClr val="007FDE"/>
                </a:solidFill>
                <a:latin typeface="Arial Narrow" panose="020B0606020202030204" pitchFamily="34" charset="0"/>
              </a:defRPr>
            </a:lvl1pPr>
          </a:lstStyle>
          <a:p>
            <a:fld id="{BBA8FB37-3A02-1844-BD62-96E60FD0F116}" type="slidenum">
              <a:rPr lang="en-US" smtClean="0"/>
              <a:pPr/>
              <a:t>‹#›</a:t>
            </a:fld>
            <a:endParaRPr lang="en-US" dirty="0"/>
          </a:p>
        </p:txBody>
      </p:sp>
      <p:pic>
        <p:nvPicPr>
          <p:cNvPr id="13"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9424" y="6538912"/>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p:cNvPicPr>
          <p:nvPr userDrawn="1"/>
        </p:nvPicPr>
        <p:blipFill>
          <a:blip r:embed="rId9"/>
          <a:stretch>
            <a:fillRect/>
          </a:stretch>
        </p:blipFill>
        <p:spPr>
          <a:xfrm>
            <a:off x="70339" y="539137"/>
            <a:ext cx="8813928" cy="114300"/>
          </a:xfrm>
          <a:prstGeom prst="rect">
            <a:avLst/>
          </a:prstGeom>
        </p:spPr>
      </p:pic>
      <p:cxnSp>
        <p:nvCxnSpPr>
          <p:cNvPr id="20" name="Straight Connector 19"/>
          <p:cNvCxnSpPr/>
          <p:nvPr userDrawn="1"/>
        </p:nvCxnSpPr>
        <p:spPr>
          <a:xfrm>
            <a:off x="-7815" y="6481286"/>
            <a:ext cx="9144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828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200055"/>
          </a:xfrm>
          <a:prstGeom prst="rect">
            <a:avLst/>
          </a:prstGeom>
        </p:spPr>
        <p:txBody>
          <a:bodyPr lIns="0" tIns="0" rIns="0" bIns="0"/>
          <a:lstStyle>
            <a:lvl1pPr algn="ctr">
              <a:defRPr>
                <a:solidFill>
                  <a:schemeClr val="tx1">
                    <a:tint val="75000"/>
                  </a:schemeClr>
                </a:solidFill>
              </a:defRPr>
            </a:lvl1pPr>
          </a:lstStyle>
          <a:p>
            <a:pPr defTabSz="457200" latinLnBrk="0"/>
            <a:endParaRPr dirty="0">
              <a:solidFill>
                <a:prstClr val="black">
                  <a:tint val="75000"/>
                </a:prstClr>
              </a:solidFill>
              <a:latin typeface="Calibri"/>
            </a:endParaRPr>
          </a:p>
        </p:txBody>
      </p:sp>
      <p:sp>
        <p:nvSpPr>
          <p:cNvPr id="3" name="Holder 3"/>
          <p:cNvSpPr>
            <a:spLocks noGrp="1"/>
          </p:cNvSpPr>
          <p:nvPr>
            <p:ph type="dt" sz="half" idx="6"/>
          </p:nvPr>
        </p:nvSpPr>
        <p:spPr>
          <a:xfrm>
            <a:off x="457200" y="6377940"/>
            <a:ext cx="2103120" cy="200055"/>
          </a:xfrm>
          <a:prstGeom prst="rect">
            <a:avLst/>
          </a:prstGeom>
        </p:spPr>
        <p:txBody>
          <a:bodyPr lIns="0" tIns="0" rIns="0" bIns="0"/>
          <a:lstStyle>
            <a:lvl1pPr algn="l">
              <a:defRPr>
                <a:solidFill>
                  <a:schemeClr val="tx1">
                    <a:tint val="75000"/>
                  </a:schemeClr>
                </a:solidFill>
              </a:defRPr>
            </a:lvl1pPr>
          </a:lstStyle>
          <a:p>
            <a:pPr defTabSz="457200" latinLnBrk="0"/>
            <a:fld id="{1D8BD707-D9CF-40AE-B4C6-C98DA3205C09}" type="datetimeFigureOut">
              <a:rPr lang="en-US">
                <a:solidFill>
                  <a:prstClr val="black">
                    <a:tint val="75000"/>
                  </a:prstClr>
                </a:solidFill>
                <a:latin typeface="Calibri"/>
              </a:rPr>
              <a:pPr defTabSz="457200" latinLnBrk="0"/>
              <a:t>10/10/2024</a:t>
            </a:fld>
            <a:endParaRPr lang="en-US" dirty="0">
              <a:solidFill>
                <a:prstClr val="black">
                  <a:tint val="75000"/>
                </a:prstClr>
              </a:solidFill>
              <a:latin typeface="Calibri"/>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dirty="0">
              <a:solidFill>
                <a:prstClr val="black">
                  <a:tint val="75000"/>
                </a:prstClr>
              </a:solidFill>
              <a:latin typeface="Calibri"/>
            </a:endParaRPr>
          </a:p>
        </p:txBody>
      </p:sp>
    </p:spTree>
    <p:extLst>
      <p:ext uri="{BB962C8B-B14F-4D97-AF65-F5344CB8AC3E}">
        <p14:creationId xmlns:p14="http://schemas.microsoft.com/office/powerpoint/2010/main" val="1936143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5" name="Picture 4" descr="ANA_BCBS_CMY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8381" y="187586"/>
            <a:ext cx="1255820" cy="241314"/>
          </a:xfrm>
          <a:prstGeom prst="rect">
            <a:avLst/>
          </a:prstGeom>
        </p:spPr>
      </p:pic>
      <p:sp>
        <p:nvSpPr>
          <p:cNvPr id="10" name="Title 1"/>
          <p:cNvSpPr>
            <a:spLocks noGrp="1"/>
          </p:cNvSpPr>
          <p:nvPr>
            <p:ph type="title"/>
          </p:nvPr>
        </p:nvSpPr>
        <p:spPr>
          <a:xfrm>
            <a:off x="233894" y="0"/>
            <a:ext cx="8440206" cy="653436"/>
          </a:xfrm>
        </p:spPr>
        <p:txBody>
          <a:bodyPr/>
          <a:lstStyle>
            <a:lvl1pPr>
              <a:defRPr sz="2400">
                <a:solidFill>
                  <a:srgbClr val="FFFFFF"/>
                </a:solidFill>
              </a:defRPr>
            </a:lvl1pPr>
          </a:lstStyle>
          <a:p>
            <a:r>
              <a:rPr lang="en-US"/>
              <a:t>Click to edit Master title style</a:t>
            </a:r>
          </a:p>
        </p:txBody>
      </p:sp>
      <p:sp>
        <p:nvSpPr>
          <p:cNvPr id="11" name="Text Placeholder 6"/>
          <p:cNvSpPr>
            <a:spLocks noGrp="1"/>
          </p:cNvSpPr>
          <p:nvPr>
            <p:ph type="body" sz="quarter" idx="11"/>
          </p:nvPr>
        </p:nvSpPr>
        <p:spPr>
          <a:xfrm>
            <a:off x="217488" y="654051"/>
            <a:ext cx="3511550" cy="403225"/>
          </a:xfrm>
        </p:spPr>
        <p:txBody>
          <a:bodyPr>
            <a:noAutofit/>
          </a:bodyPr>
          <a:lstStyle>
            <a:lvl1pPr marL="0" indent="0">
              <a:buNone/>
              <a:defRPr sz="2100">
                <a:latin typeface="Garamond"/>
                <a:cs typeface="Garamond"/>
              </a:defRPr>
            </a:lvl1pPr>
          </a:lstStyle>
          <a:p>
            <a:pPr lvl="0"/>
            <a:endParaRPr lang="en-US"/>
          </a:p>
        </p:txBody>
      </p:sp>
    </p:spTree>
    <p:extLst>
      <p:ext uri="{BB962C8B-B14F-4D97-AF65-F5344CB8AC3E}">
        <p14:creationId xmlns:p14="http://schemas.microsoft.com/office/powerpoint/2010/main" val="3869553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5" name="Picture 4" descr="ANA_BCBS_CMY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8381" y="187586"/>
            <a:ext cx="1255820" cy="241314"/>
          </a:xfrm>
          <a:prstGeom prst="rect">
            <a:avLst/>
          </a:prstGeom>
        </p:spPr>
      </p:pic>
      <p:sp>
        <p:nvSpPr>
          <p:cNvPr id="10" name="Title 1"/>
          <p:cNvSpPr>
            <a:spLocks noGrp="1"/>
          </p:cNvSpPr>
          <p:nvPr>
            <p:ph type="title"/>
          </p:nvPr>
        </p:nvSpPr>
        <p:spPr>
          <a:xfrm>
            <a:off x="233894" y="0"/>
            <a:ext cx="8440206" cy="653436"/>
          </a:xfrm>
        </p:spPr>
        <p:txBody>
          <a:bodyPr/>
          <a:lstStyle>
            <a:lvl1pPr>
              <a:defRPr sz="2400">
                <a:solidFill>
                  <a:srgbClr val="FFFFFF"/>
                </a:solidFill>
              </a:defRPr>
            </a:lvl1pPr>
          </a:lstStyle>
          <a:p>
            <a:r>
              <a:rPr lang="en-US"/>
              <a:t>Click to edit Master title style</a:t>
            </a:r>
          </a:p>
        </p:txBody>
      </p:sp>
      <p:sp>
        <p:nvSpPr>
          <p:cNvPr id="11" name="Text Placeholder 6"/>
          <p:cNvSpPr>
            <a:spLocks noGrp="1"/>
          </p:cNvSpPr>
          <p:nvPr>
            <p:ph type="body" sz="quarter" idx="11"/>
          </p:nvPr>
        </p:nvSpPr>
        <p:spPr>
          <a:xfrm>
            <a:off x="217488" y="654051"/>
            <a:ext cx="3511550" cy="403225"/>
          </a:xfrm>
        </p:spPr>
        <p:txBody>
          <a:bodyPr>
            <a:noAutofit/>
          </a:bodyPr>
          <a:lstStyle>
            <a:lvl1pPr marL="0" indent="0">
              <a:buNone/>
              <a:defRPr sz="2100">
                <a:latin typeface="Garamond"/>
                <a:cs typeface="Garamond"/>
              </a:defRPr>
            </a:lvl1pPr>
          </a:lstStyle>
          <a:p>
            <a:pPr lvl="0"/>
            <a:endParaRPr lang="en-US"/>
          </a:p>
        </p:txBody>
      </p:sp>
    </p:spTree>
    <p:extLst>
      <p:ext uri="{BB962C8B-B14F-4D97-AF65-F5344CB8AC3E}">
        <p14:creationId xmlns:p14="http://schemas.microsoft.com/office/powerpoint/2010/main" val="2989212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1934" y="0"/>
            <a:ext cx="8464866" cy="653436"/>
          </a:xfrm>
        </p:spPr>
        <p:txBody>
          <a:bodyPr/>
          <a:lstStyle>
            <a:lvl1pPr>
              <a:defRPr sz="2400">
                <a:solidFill>
                  <a:srgbClr val="FFFFFF"/>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7" name="Picture 6" descr="ANA_BCBS_CMY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8381" y="187586"/>
            <a:ext cx="1255820" cy="241314"/>
          </a:xfrm>
          <a:prstGeom prst="rect">
            <a:avLst/>
          </a:prstGeom>
        </p:spPr>
      </p:pic>
      <p:sp>
        <p:nvSpPr>
          <p:cNvPr id="8" name="Text Placeholder 6"/>
          <p:cNvSpPr>
            <a:spLocks noGrp="1"/>
          </p:cNvSpPr>
          <p:nvPr>
            <p:ph type="body" sz="quarter" idx="11"/>
          </p:nvPr>
        </p:nvSpPr>
        <p:spPr>
          <a:xfrm>
            <a:off x="217488" y="654051"/>
            <a:ext cx="3511550" cy="403225"/>
          </a:xfrm>
        </p:spPr>
        <p:txBody>
          <a:bodyPr>
            <a:noAutofit/>
          </a:bodyPr>
          <a:lstStyle>
            <a:lvl1pPr marL="0" indent="0">
              <a:buNone/>
              <a:defRPr sz="2100">
                <a:latin typeface="Garamond"/>
                <a:cs typeface="Garamond"/>
              </a:defRPr>
            </a:lvl1pPr>
          </a:lstStyle>
          <a:p>
            <a:pPr lvl="0"/>
            <a:endParaRPr lang="en-US"/>
          </a:p>
        </p:txBody>
      </p:sp>
    </p:spTree>
    <p:extLst>
      <p:ext uri="{BB962C8B-B14F-4D97-AF65-F5344CB8AC3E}">
        <p14:creationId xmlns:p14="http://schemas.microsoft.com/office/powerpoint/2010/main" val="3866827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onner Strong\Conner Strong &amp; Buckelew\Logos\Conner Strong Buckelew Box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2411413"/>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general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4663" y="2408238"/>
            <a:ext cx="18097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general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24400" y="2400300"/>
            <a:ext cx="18097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general_0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624138" y="2411413"/>
            <a:ext cx="18097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228600" y="533400"/>
            <a:ext cx="8686800" cy="6096000"/>
          </a:xfrm>
          <a:prstGeom prst="rect">
            <a:avLst/>
          </a:prstGeom>
          <a:noFill/>
          <a:ln w="1270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srgbClr val="FFFFFF"/>
              </a:solidFill>
              <a:latin typeface="Calibri" pitchFamily="34" charset="0"/>
              <a:ea typeface="ＭＳ Ｐゴシック" pitchFamily="1" charset="-128"/>
            </a:endParaRPr>
          </a:p>
        </p:txBody>
      </p:sp>
      <p:sp>
        <p:nvSpPr>
          <p:cNvPr id="3074" name="Rectangle 2"/>
          <p:cNvSpPr>
            <a:spLocks noGrp="1" noChangeArrowheads="1"/>
          </p:cNvSpPr>
          <p:nvPr>
            <p:ph type="ctrTitle"/>
          </p:nvPr>
        </p:nvSpPr>
        <p:spPr>
          <a:xfrm>
            <a:off x="525463" y="4295775"/>
            <a:ext cx="8108950" cy="977900"/>
          </a:xfrm>
          <a:prstGeom prst="rect">
            <a:avLst/>
          </a:prstGeom>
        </p:spPr>
        <p:txBody>
          <a:bodyPr anchor="b"/>
          <a:lstStyle>
            <a:lvl1pPr algn="r">
              <a:defRPr/>
            </a:lvl1pPr>
          </a:lstStyle>
          <a:p>
            <a:r>
              <a:rPr lang="en-US"/>
              <a:t>Title Here</a:t>
            </a:r>
          </a:p>
        </p:txBody>
      </p:sp>
      <p:sp>
        <p:nvSpPr>
          <p:cNvPr id="3075" name="Rectangle 3"/>
          <p:cNvSpPr>
            <a:spLocks noGrp="1" noChangeArrowheads="1"/>
          </p:cNvSpPr>
          <p:nvPr>
            <p:ph type="subTitle" idx="1"/>
          </p:nvPr>
        </p:nvSpPr>
        <p:spPr>
          <a:xfrm>
            <a:off x="525463" y="5300663"/>
            <a:ext cx="8108950" cy="914400"/>
          </a:xfrm>
        </p:spPr>
        <p:txBody>
          <a:bodyPr/>
          <a:lstStyle>
            <a:lvl1pPr marL="0" indent="0" algn="r">
              <a:lnSpc>
                <a:spcPct val="80000"/>
              </a:lnSpc>
              <a:spcAft>
                <a:spcPct val="0"/>
              </a:spcAft>
              <a:buFont typeface="Wingdings" pitchFamily="2" charset="2"/>
              <a:buNone/>
              <a:defRPr b="1" i="1">
                <a:solidFill>
                  <a:srgbClr val="114797"/>
                </a:solidFill>
              </a:defRPr>
            </a:lvl1pPr>
          </a:lstStyle>
          <a:p>
            <a:r>
              <a:rPr lang="en-US"/>
              <a:t>Optional Subhead</a:t>
            </a:r>
          </a:p>
        </p:txBody>
      </p:sp>
      <p:sp>
        <p:nvSpPr>
          <p:cNvPr id="9" name="Rectangle 30"/>
          <p:cNvSpPr>
            <a:spLocks noGrp="1" noChangeArrowheads="1"/>
          </p:cNvSpPr>
          <p:nvPr userDrawn="1">
            <p:ph type="dt" sz="quarter" idx="10"/>
          </p:nvPr>
        </p:nvSpPr>
        <p:spPr bwMode="auto">
          <a:xfrm>
            <a:off x="457200" y="184467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000" b="1">
                <a:solidFill>
                  <a:schemeClr val="bg2"/>
                </a:solidFill>
                <a:latin typeface="Arial" charset="0"/>
                <a:cs typeface="+mn-cs"/>
              </a:defRPr>
            </a:lvl1pPr>
          </a:lstStyle>
          <a:p>
            <a:pPr>
              <a:defRPr/>
            </a:pPr>
            <a:endParaRPr lang="en-US" dirty="0"/>
          </a:p>
        </p:txBody>
      </p:sp>
    </p:spTree>
    <p:extLst>
      <p:ext uri="{BB962C8B-B14F-4D97-AF65-F5344CB8AC3E}">
        <p14:creationId xmlns:p14="http://schemas.microsoft.com/office/powerpoint/2010/main" val="2465727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54629"/>
            <a:ext cx="8229601" cy="4557486"/>
          </a:xfrm>
        </p:spPr>
        <p:txBody>
          <a:bodyPr/>
          <a:lstStyle>
            <a:lvl1pPr marL="0" indent="0">
              <a:buNone/>
              <a:defRPr/>
            </a:lvl1pPr>
          </a:lstStyle>
          <a:p>
            <a:pPr lvl="0"/>
            <a:endParaRPr lang="en-US"/>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674256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40114"/>
            <a:ext cx="8229601" cy="4601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3574693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1"/>
          </p:nvPr>
        </p:nvSpPr>
        <p:spPr>
          <a:xfrm>
            <a:off x="4640580" y="1654629"/>
            <a:ext cx="405130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146493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p:nvPr>
        </p:nvSpPr>
        <p:spPr>
          <a:xfrm>
            <a:off x="933859" y="1255363"/>
            <a:ext cx="7708367"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92422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3967630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2017060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105993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85733"/>
            <a:ext cx="4040188"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25495"/>
            <a:ext cx="4040188"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85733"/>
            <a:ext cx="4041775"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25495"/>
            <a:ext cx="4041775"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2883972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4D"/>
                </a:solidFill>
              </a:defRPr>
            </a:lvl1pPr>
          </a:lstStyle>
          <a:p>
            <a:r>
              <a:rPr lang="en-US"/>
              <a:t>Click to edit Master title style</a:t>
            </a:r>
          </a:p>
        </p:txBody>
      </p:sp>
    </p:spTree>
    <p:extLst>
      <p:ext uri="{BB962C8B-B14F-4D97-AF65-F5344CB8AC3E}">
        <p14:creationId xmlns:p14="http://schemas.microsoft.com/office/powerpoint/2010/main" val="1992703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502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8287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90665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Back pag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351455"/>
            <a:ext cx="6525491" cy="1257628"/>
          </a:xfrm>
          <a:prstGeom prst="rect">
            <a:avLst/>
          </a:prstGeom>
        </p:spPr>
      </p:pic>
    </p:spTree>
    <p:extLst>
      <p:ext uri="{BB962C8B-B14F-4D97-AF65-F5344CB8AC3E}">
        <p14:creationId xmlns:p14="http://schemas.microsoft.com/office/powerpoint/2010/main" val="127003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lgn="ctr">
              <a:defRPr/>
            </a:lvl1pPr>
          </a:lstStyle>
          <a:p>
            <a:r>
              <a:rPr kumimoji="0" lang="en-US"/>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C07B3B6-3D21-4B9B-8CCA-3F2427D0916E}" type="slidenum">
              <a:rPr lang="en-US" smtClean="0"/>
              <a:pPr/>
              <a:t>‹#›</a:t>
            </a:fld>
            <a:endParaRPr lang="en-US" dirty="0"/>
          </a:p>
        </p:txBody>
      </p:sp>
      <p:sp>
        <p:nvSpPr>
          <p:cNvPr id="8" name="Content Placeholder 7"/>
          <p:cNvSpPr>
            <a:spLocks noGrp="1"/>
          </p:cNvSpPr>
          <p:nvPr>
            <p:ph sz="quarter" idx="1"/>
          </p:nvPr>
        </p:nvSpPr>
        <p:spPr>
          <a:xfrm>
            <a:off x="612648" y="1600200"/>
            <a:ext cx="8153400" cy="4800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2552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26953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80B0B-8B8E-4F43-AC81-67CB166C8A5C}" type="datetimeFigureOut">
              <a:rPr lang="en-US" smtClean="0"/>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2791703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552479A-78BC-4C92-981E-0B3E91DF50DC}"/>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4" name="TextBox 3">
            <a:extLst>
              <a:ext uri="{FF2B5EF4-FFF2-40B4-BE49-F238E27FC236}">
                <a16:creationId xmlns:a16="http://schemas.microsoft.com/office/drawing/2014/main" id="{111B9D50-9B8F-4367-AB1C-FF34C116F59C}"/>
              </a:ext>
            </a:extLst>
          </p:cNvPr>
          <p:cNvSpPr txBox="1"/>
          <p:nvPr userDrawn="1"/>
        </p:nvSpPr>
        <p:spPr>
          <a:xfrm>
            <a:off x="963096" y="1242433"/>
            <a:ext cx="7451232" cy="4921406"/>
          </a:xfrm>
          <a:prstGeom prst="rect">
            <a:avLst/>
          </a:prstGeom>
        </p:spPr>
        <p:txBody>
          <a:bodyPr wrap="square" rtlCol="0">
            <a:noAutofit/>
          </a:bodyPr>
          <a:lstStyle/>
          <a:p>
            <a:pPr defTabSz="457200" latinLnBrk="0"/>
            <a:r>
              <a:rPr lang="en-US" sz="1400" dirty="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a:t>
            </a:r>
          </a:p>
          <a:p>
            <a:pPr defTabSz="457200" latinLnBrk="0"/>
            <a:endParaRPr lang="en-US" sz="1400" dirty="0">
              <a:solidFill>
                <a:prstClr val="black"/>
              </a:solidFill>
            </a:endParaRPr>
          </a:p>
          <a:p>
            <a:pPr defTabSz="457200" latinLnBrk="0"/>
            <a:r>
              <a:rPr lang="en-US" sz="1400" dirty="0">
                <a:solidFill>
                  <a:prstClr val="black"/>
                </a:solidFill>
              </a:rPr>
              <a:t>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5" name="TextBox 4">
            <a:extLst>
              <a:ext uri="{FF2B5EF4-FFF2-40B4-BE49-F238E27FC236}">
                <a16:creationId xmlns:a16="http://schemas.microsoft.com/office/drawing/2014/main" id="{77996530-95F3-49A9-9DD8-F1441C0B5F02}"/>
              </a:ext>
            </a:extLst>
          </p:cNvPr>
          <p:cNvSpPr txBox="1"/>
          <p:nvPr userDrawn="1"/>
        </p:nvSpPr>
        <p:spPr>
          <a:xfrm>
            <a:off x="948227" y="394953"/>
            <a:ext cx="6125736" cy="533692"/>
          </a:xfrm>
          <a:prstGeom prst="rect">
            <a:avLst/>
          </a:prstGeom>
        </p:spPr>
        <p:txBody>
          <a:bodyPr wrap="square" rtlCol="0">
            <a:noAutofit/>
          </a:bodyPr>
          <a:lstStyle/>
          <a:p>
            <a:pPr defTabSz="457200" latinLnBrk="0"/>
            <a:r>
              <a:rPr lang="en-US" sz="3600" dirty="0">
                <a:solidFill>
                  <a:prstClr val="black"/>
                </a:solidFill>
                <a:latin typeface="Franklin Gothic Medium Cond" panose="020B0606030402020204" pitchFamily="34" charset="0"/>
              </a:rPr>
              <a:t>Disclaimer</a:t>
            </a:r>
          </a:p>
        </p:txBody>
      </p:sp>
    </p:spTree>
    <p:extLst>
      <p:ext uri="{BB962C8B-B14F-4D97-AF65-F5344CB8AC3E}">
        <p14:creationId xmlns:p14="http://schemas.microsoft.com/office/powerpoint/2010/main" val="2797987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8481" y="2376793"/>
            <a:ext cx="4487092" cy="1277609"/>
          </a:xfrm>
        </p:spPr>
        <p:txBody>
          <a:bodyPr anchor="t">
            <a:normAutofit/>
          </a:bodyPr>
          <a:lstStyle>
            <a:lvl1pPr algn="l">
              <a:defRPr sz="4400">
                <a:solidFill>
                  <a:srgbClr val="005DAA"/>
                </a:solidFill>
                <a:latin typeface="Franklin Gothic Medium Cond" panose="020B0606030402020204" pitchFamily="34" charset="0"/>
              </a:defRPr>
            </a:lvl1pPr>
          </a:lstStyle>
          <a:p>
            <a:r>
              <a:rPr lang="en-US"/>
              <a:t>CLICK TO EDIT MASTER TITLE</a:t>
            </a:r>
          </a:p>
        </p:txBody>
      </p:sp>
      <p:sp>
        <p:nvSpPr>
          <p:cNvPr id="3" name="Subtitle 2"/>
          <p:cNvSpPr>
            <a:spLocks noGrp="1"/>
          </p:cNvSpPr>
          <p:nvPr>
            <p:ph type="subTitle" idx="1"/>
          </p:nvPr>
        </p:nvSpPr>
        <p:spPr>
          <a:xfrm>
            <a:off x="238480" y="3654402"/>
            <a:ext cx="4487092" cy="286680"/>
          </a:xfrm>
        </p:spPr>
        <p:txBody>
          <a:bodyPr>
            <a:normAutofit/>
          </a:bodyPr>
          <a:lstStyle>
            <a:lvl1pPr marL="0" indent="0" algn="l">
              <a:buNone/>
              <a:defRPr sz="14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riangle 1">
            <a:extLst>
              <a:ext uri="{FF2B5EF4-FFF2-40B4-BE49-F238E27FC236}">
                <a16:creationId xmlns:a16="http://schemas.microsoft.com/office/drawing/2014/main" id="{1C0376E3-9580-4D90-95BA-4636118887C7}"/>
              </a:ext>
            </a:extLst>
          </p:cNvPr>
          <p:cNvSpPr/>
          <p:nvPr userDrawn="1"/>
        </p:nvSpPr>
        <p:spPr>
          <a:xfrm rot="10800000">
            <a:off x="3686628"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pic>
        <p:nvPicPr>
          <p:cNvPr id="7" name="Picture 6">
            <a:extLst>
              <a:ext uri="{FF2B5EF4-FFF2-40B4-BE49-F238E27FC236}">
                <a16:creationId xmlns:a16="http://schemas.microsoft.com/office/drawing/2014/main" id="{C0F54500-4D4F-4C39-8293-4E805D6B8E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9" name="Triangle 14">
            <a:extLst>
              <a:ext uri="{FF2B5EF4-FFF2-40B4-BE49-F238E27FC236}">
                <a16:creationId xmlns:a16="http://schemas.microsoft.com/office/drawing/2014/main" id="{78D6FE71-8394-4051-9D81-474C4BB493E8}"/>
              </a:ext>
            </a:extLst>
          </p:cNvPr>
          <p:cNvSpPr/>
          <p:nvPr userDrawn="1"/>
        </p:nvSpPr>
        <p:spPr>
          <a:xfrm rot="16200000">
            <a:off x="4337672"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0" name="Rectangle 9">
            <a:extLst>
              <a:ext uri="{FF2B5EF4-FFF2-40B4-BE49-F238E27FC236}">
                <a16:creationId xmlns:a16="http://schemas.microsoft.com/office/drawing/2014/main" id="{268D6FD6-C90E-4919-BE19-CCA7FDFB8F15}"/>
              </a:ext>
            </a:extLst>
          </p:cNvPr>
          <p:cNvSpPr/>
          <p:nvPr userDrawn="1"/>
        </p:nvSpPr>
        <p:spPr>
          <a:xfrm rot="2700000">
            <a:off x="4577656"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2" name="Rectangle 11">
            <a:extLst>
              <a:ext uri="{FF2B5EF4-FFF2-40B4-BE49-F238E27FC236}">
                <a16:creationId xmlns:a16="http://schemas.microsoft.com/office/drawing/2014/main" id="{9374BA1D-8D86-4434-8C5D-DBA789E3D786}"/>
              </a:ext>
            </a:extLst>
          </p:cNvPr>
          <p:cNvSpPr/>
          <p:nvPr userDrawn="1"/>
        </p:nvSpPr>
        <p:spPr>
          <a:xfrm rot="2700000">
            <a:off x="4184868"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1" name="Picture Placeholder 7">
            <a:extLst>
              <a:ext uri="{FF2B5EF4-FFF2-40B4-BE49-F238E27FC236}">
                <a16:creationId xmlns:a16="http://schemas.microsoft.com/office/drawing/2014/main" id="{6F352CFB-A26A-4CEE-BC0A-D28B06FE1863}"/>
              </a:ext>
            </a:extLst>
          </p:cNvPr>
          <p:cNvSpPr>
            <a:spLocks noGrp="1"/>
          </p:cNvSpPr>
          <p:nvPr>
            <p:ph type="pic" sz="quarter" idx="15" hasCustomPrompt="1"/>
          </p:nvPr>
        </p:nvSpPr>
        <p:spPr>
          <a:xfrm>
            <a:off x="2509838" y="3554413"/>
            <a:ext cx="6634162" cy="3303587"/>
          </a:xfrm>
        </p:spPr>
        <p:txBody>
          <a:bodyPr>
            <a:normAutofit/>
          </a:bodyPr>
          <a:lstStyle>
            <a:lvl1pPr marL="0" indent="0" algn="ctr">
              <a:buNone/>
              <a:defRPr sz="3600" baseline="0"/>
            </a:lvl1pPr>
          </a:lstStyle>
          <a:p>
            <a:r>
              <a:rPr lang="en-US" dirty="0"/>
              <a:t>Click picture icon -&gt; F drive-&gt;      Z System Tools-&gt;Presentation Images-&gt;1. Cover Triangle Photos</a:t>
            </a:r>
          </a:p>
        </p:txBody>
      </p:sp>
    </p:spTree>
    <p:extLst>
      <p:ext uri="{BB962C8B-B14F-4D97-AF65-F5344CB8AC3E}">
        <p14:creationId xmlns:p14="http://schemas.microsoft.com/office/powerpoint/2010/main" val="19071154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C03495-7542-4EB4-B1AB-6EED56EA93C4}"/>
              </a:ext>
            </a:extLst>
          </p:cNvPr>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Title 1">
            <a:extLst>
              <a:ext uri="{FF2B5EF4-FFF2-40B4-BE49-F238E27FC236}">
                <a16:creationId xmlns:a16="http://schemas.microsoft.com/office/drawing/2014/main" id="{6B82409E-0A5A-4561-8FD0-6BB403F471D4}"/>
              </a:ext>
            </a:extLst>
          </p:cNvPr>
          <p:cNvSpPr>
            <a:spLocks noGrp="1"/>
          </p:cNvSpPr>
          <p:nvPr>
            <p:ph type="title" hasCustomPrompt="1"/>
          </p:nvPr>
        </p:nvSpPr>
        <p:spPr>
          <a:xfrm>
            <a:off x="4649640" y="1930880"/>
            <a:ext cx="4055949" cy="561799"/>
          </a:xfrm>
        </p:spPr>
        <p:txBody>
          <a:bodyPr/>
          <a:lstStyle>
            <a:lvl1pPr>
              <a:defRPr baseline="0">
                <a:solidFill>
                  <a:srgbClr val="005DAA"/>
                </a:solidFill>
              </a:defRPr>
            </a:lvl1pPr>
          </a:lstStyle>
          <a:p>
            <a:r>
              <a:rPr lang="en-US"/>
              <a:t>Table of Contents</a:t>
            </a:r>
          </a:p>
        </p:txBody>
      </p:sp>
      <p:sp>
        <p:nvSpPr>
          <p:cNvPr id="6" name="Table Placeholder 9">
            <a:extLst>
              <a:ext uri="{FF2B5EF4-FFF2-40B4-BE49-F238E27FC236}">
                <a16:creationId xmlns:a16="http://schemas.microsoft.com/office/drawing/2014/main" id="{27E3D9F0-7672-4107-BE33-C3E33B564C65}"/>
              </a:ext>
            </a:extLst>
          </p:cNvPr>
          <p:cNvSpPr>
            <a:spLocks noGrp="1"/>
          </p:cNvSpPr>
          <p:nvPr>
            <p:ph type="tbl" sz="quarter" idx="11" hasCustomPrompt="1"/>
          </p:nvPr>
        </p:nvSpPr>
        <p:spPr>
          <a:xfrm>
            <a:off x="4646726" y="2469501"/>
            <a:ext cx="4055949" cy="692150"/>
          </a:xfrm>
          <a:prstGeom prst="rect">
            <a:avLst/>
          </a:prstGeom>
        </p:spPr>
        <p:txBody>
          <a:bodyPr/>
          <a:lstStyle>
            <a:lvl1pPr marL="0" indent="0">
              <a:buFont typeface="+mj-lt"/>
              <a:buNone/>
              <a:defRPr sz="1600" b="1">
                <a:latin typeface="Franklin Gothic Book" panose="020B0503020102020204" pitchFamily="34" charset="0"/>
              </a:defRPr>
            </a:lvl1pPr>
          </a:lstStyle>
          <a:p>
            <a:r>
              <a:rPr lang="en-US" dirty="0"/>
              <a:t>Title</a:t>
            </a:r>
          </a:p>
        </p:txBody>
      </p:sp>
    </p:spTree>
    <p:extLst>
      <p:ext uri="{BB962C8B-B14F-4D97-AF65-F5344CB8AC3E}">
        <p14:creationId xmlns:p14="http://schemas.microsoft.com/office/powerpoint/2010/main" val="2219270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F0F98-B5FA-4367-BCCC-7A7B752790F2}"/>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0" name="Picture Placeholder 3">
            <a:extLst>
              <a:ext uri="{FF2B5EF4-FFF2-40B4-BE49-F238E27FC236}">
                <a16:creationId xmlns:a16="http://schemas.microsoft.com/office/drawing/2014/main" id="{A60EFE1D-BCEF-4AD4-9A50-F76300C758DC}"/>
              </a:ext>
            </a:extLst>
          </p:cNvPr>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2" name="Title 1">
            <a:extLst>
              <a:ext uri="{FF2B5EF4-FFF2-40B4-BE49-F238E27FC236}">
                <a16:creationId xmlns:a16="http://schemas.microsoft.com/office/drawing/2014/main" id="{84B03B51-1F49-41B7-B166-D125D89215F3}"/>
              </a:ext>
            </a:extLst>
          </p:cNvPr>
          <p:cNvSpPr>
            <a:spLocks noGrp="1"/>
          </p:cNvSpPr>
          <p:nvPr>
            <p:ph type="title"/>
          </p:nvPr>
        </p:nvSpPr>
        <p:spPr>
          <a:xfrm>
            <a:off x="652999" y="3613715"/>
            <a:ext cx="5112801" cy="666840"/>
          </a:xfrm>
        </p:spPr>
        <p:txBody>
          <a:bodyPr/>
          <a:lstStyle>
            <a:lvl1pPr>
              <a:defRPr>
                <a:solidFill>
                  <a:srgbClr val="005DAA"/>
                </a:solidFill>
              </a:defRPr>
            </a:lvl1pPr>
          </a:lstStyle>
          <a:p>
            <a:r>
              <a:rPr lang="en-US"/>
              <a:t>Click to edit Master title style</a:t>
            </a:r>
          </a:p>
        </p:txBody>
      </p:sp>
      <p:pic>
        <p:nvPicPr>
          <p:cNvPr id="5" name="Picture 4">
            <a:extLst>
              <a:ext uri="{FF2B5EF4-FFF2-40B4-BE49-F238E27FC236}">
                <a16:creationId xmlns:a16="http://schemas.microsoft.com/office/drawing/2014/main" id="{4961C5CF-49C0-4C28-81B8-A79C515BE9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8" name="Subtitle 2">
            <a:extLst>
              <a:ext uri="{FF2B5EF4-FFF2-40B4-BE49-F238E27FC236}">
                <a16:creationId xmlns:a16="http://schemas.microsoft.com/office/drawing/2014/main" id="{6CC11BB4-8894-4383-98E2-D2AE2BA4BE8B}"/>
              </a:ext>
            </a:extLst>
          </p:cNvPr>
          <p:cNvSpPr>
            <a:spLocks noGrp="1"/>
          </p:cNvSpPr>
          <p:nvPr>
            <p:ph type="subTitle" idx="1"/>
          </p:nvPr>
        </p:nvSpPr>
        <p:spPr>
          <a:xfrm>
            <a:off x="652999" y="4336034"/>
            <a:ext cx="5112800" cy="324866"/>
          </a:xfrm>
        </p:spPr>
        <p:txBody>
          <a:bodyPr>
            <a:noAutofit/>
          </a:bodyPr>
          <a:lstStyle>
            <a:lvl1pPr marL="0" indent="0" algn="l">
              <a:buNone/>
              <a:defRPr sz="18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텍스트 개체 틀 9">
            <a:extLst>
              <a:ext uri="{FF2B5EF4-FFF2-40B4-BE49-F238E27FC236}">
                <a16:creationId xmlns:a16="http://schemas.microsoft.com/office/drawing/2014/main" id="{BB18B57D-B11A-4E26-A6D7-1BBE7E60586D}"/>
              </a:ext>
            </a:extLst>
          </p:cNvPr>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a:t>I.</a:t>
            </a:r>
            <a:endParaRPr lang="ko-KR" altLang="en-US"/>
          </a:p>
        </p:txBody>
      </p:sp>
    </p:spTree>
    <p:extLst>
      <p:ext uri="{BB962C8B-B14F-4D97-AF65-F5344CB8AC3E}">
        <p14:creationId xmlns:p14="http://schemas.microsoft.com/office/powerpoint/2010/main" val="1765664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in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127341"/>
            <a:ext cx="7457260" cy="5049621"/>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69A79040-C682-4FF1-ADBB-648D80E3C465}"/>
              </a:ext>
            </a:extLst>
          </p:cNvPr>
          <p:cNvSpPr>
            <a:spLocks noGrp="1"/>
          </p:cNvSpPr>
          <p:nvPr>
            <p:ph type="title"/>
          </p:nvPr>
        </p:nvSpPr>
        <p:spPr>
          <a:xfrm>
            <a:off x="963095" y="463463"/>
            <a:ext cx="7457259" cy="557784"/>
          </a:xfrm>
        </p:spPr>
        <p:txBody>
          <a:bodyPr/>
          <a:lstStyle/>
          <a:p>
            <a:r>
              <a:rPr lang="en-US"/>
              <a:t>Click to edit Master title style</a:t>
            </a:r>
          </a:p>
        </p:txBody>
      </p:sp>
    </p:spTree>
    <p:extLst>
      <p:ext uri="{BB962C8B-B14F-4D97-AF65-F5344CB8AC3E}">
        <p14:creationId xmlns:p14="http://schemas.microsoft.com/office/powerpoint/2010/main" val="2823926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int Cont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503123"/>
            <a:ext cx="7457260" cy="4686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2" name="Title 1">
            <a:extLst>
              <a:ext uri="{FF2B5EF4-FFF2-40B4-BE49-F238E27FC236}">
                <a16:creationId xmlns:a16="http://schemas.microsoft.com/office/drawing/2014/main" id="{BA569D8E-77A7-4A2A-BF24-5CDFE98816A4}"/>
              </a:ext>
            </a:extLst>
          </p:cNvPr>
          <p:cNvSpPr>
            <a:spLocks noGrp="1"/>
          </p:cNvSpPr>
          <p:nvPr>
            <p:ph type="title"/>
          </p:nvPr>
        </p:nvSpPr>
        <p:spPr>
          <a:xfrm>
            <a:off x="965730" y="463463"/>
            <a:ext cx="7457259" cy="557784"/>
          </a:xfrm>
        </p:spPr>
        <p:txBody>
          <a:bodyPr/>
          <a:lstStyle/>
          <a:p>
            <a:r>
              <a:rPr lang="en-US"/>
              <a:t>Click to edit Master title style</a:t>
            </a:r>
          </a:p>
        </p:txBody>
      </p:sp>
    </p:spTree>
    <p:extLst>
      <p:ext uri="{BB962C8B-B14F-4D97-AF65-F5344CB8AC3E}">
        <p14:creationId xmlns:p14="http://schemas.microsoft.com/office/powerpoint/2010/main" val="3515602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in cont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457260" cy="4573631"/>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3" name="Title 1">
            <a:extLst>
              <a:ext uri="{FF2B5EF4-FFF2-40B4-BE49-F238E27FC236}">
                <a16:creationId xmlns:a16="http://schemas.microsoft.com/office/drawing/2014/main" id="{74DD5026-390A-49DB-8700-27379332E273}"/>
              </a:ext>
            </a:extLst>
          </p:cNvPr>
          <p:cNvSpPr>
            <a:spLocks noGrp="1"/>
          </p:cNvSpPr>
          <p:nvPr>
            <p:ph type="title"/>
          </p:nvPr>
        </p:nvSpPr>
        <p:spPr>
          <a:xfrm>
            <a:off x="965730" y="463463"/>
            <a:ext cx="7457259" cy="557784"/>
          </a:xfrm>
        </p:spPr>
        <p:txBody>
          <a:bodyPr/>
          <a:lstStyle>
            <a:lvl1pPr marL="0" indent="0">
              <a:defRPr/>
            </a:lvl1pPr>
          </a:lstStyle>
          <a:p>
            <a:r>
              <a:rPr lang="en-US"/>
              <a:t>Click to edit Master title style</a:t>
            </a:r>
          </a:p>
        </p:txBody>
      </p:sp>
    </p:spTree>
    <p:extLst>
      <p:ext uri="{BB962C8B-B14F-4D97-AF65-F5344CB8AC3E}">
        <p14:creationId xmlns:p14="http://schemas.microsoft.com/office/powerpoint/2010/main" val="1101326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ent w. small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39867"/>
            <a:ext cx="7208452" cy="5037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Rectangle 10">
            <a:extLst>
              <a:ext uri="{FF2B5EF4-FFF2-40B4-BE49-F238E27FC236}">
                <a16:creationId xmlns:a16="http://schemas.microsoft.com/office/drawing/2014/main" id="{14E565F8-FB64-474D-A5EC-5B64F8B8A6B6}"/>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2" name="직사각형 2">
            <a:extLst>
              <a:ext uri="{FF2B5EF4-FFF2-40B4-BE49-F238E27FC236}">
                <a16:creationId xmlns:a16="http://schemas.microsoft.com/office/drawing/2014/main" id="{A15A0C57-A19A-42AF-ACA7-78283E11A9A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3" name="Slide Number Placeholder 2">
            <a:extLst>
              <a:ext uri="{FF2B5EF4-FFF2-40B4-BE49-F238E27FC236}">
                <a16:creationId xmlns:a16="http://schemas.microsoft.com/office/drawing/2014/main" id="{685B4FD3-6CDE-474B-8B05-99A5E35B911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4" name="Title 1">
            <a:extLst>
              <a:ext uri="{FF2B5EF4-FFF2-40B4-BE49-F238E27FC236}">
                <a16:creationId xmlns:a16="http://schemas.microsoft.com/office/drawing/2014/main" id="{6597BBA7-08F2-4B5D-B4BA-477646B9ED13}"/>
              </a:ext>
            </a:extLst>
          </p:cNvPr>
          <p:cNvSpPr>
            <a:spLocks noGrp="1"/>
          </p:cNvSpPr>
          <p:nvPr>
            <p:ph type="title"/>
          </p:nvPr>
        </p:nvSpPr>
        <p:spPr>
          <a:xfrm>
            <a:off x="965731" y="463463"/>
            <a:ext cx="7208452" cy="557784"/>
          </a:xfrm>
        </p:spPr>
        <p:txBody>
          <a:bodyPr/>
          <a:lstStyle/>
          <a:p>
            <a:r>
              <a:rPr lang="en-US"/>
              <a:t>Click to edit Master title style</a:t>
            </a:r>
          </a:p>
        </p:txBody>
      </p:sp>
    </p:spTree>
    <p:extLst>
      <p:ext uri="{BB962C8B-B14F-4D97-AF65-F5344CB8AC3E}">
        <p14:creationId xmlns:p14="http://schemas.microsoft.com/office/powerpoint/2010/main" val="3246891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ent w. small blue ba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64921"/>
            <a:ext cx="7208452" cy="5012042"/>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Rectangle 10">
            <a:extLst>
              <a:ext uri="{FF2B5EF4-FFF2-40B4-BE49-F238E27FC236}">
                <a16:creationId xmlns:a16="http://schemas.microsoft.com/office/drawing/2014/main" id="{010068CE-B562-4B54-8B50-636C5D4E1153}"/>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2" name="Slide Number Placeholder 2">
            <a:extLst>
              <a:ext uri="{FF2B5EF4-FFF2-40B4-BE49-F238E27FC236}">
                <a16:creationId xmlns:a16="http://schemas.microsoft.com/office/drawing/2014/main" id="{21ABE91B-F870-4771-A25A-0119B6D73AD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3" name="Title 1">
            <a:extLst>
              <a:ext uri="{FF2B5EF4-FFF2-40B4-BE49-F238E27FC236}">
                <a16:creationId xmlns:a16="http://schemas.microsoft.com/office/drawing/2014/main" id="{FC05FEFD-26DC-4366-94A7-7AC79D295783}"/>
              </a:ext>
            </a:extLst>
          </p:cNvPr>
          <p:cNvSpPr>
            <a:spLocks noGrp="1"/>
          </p:cNvSpPr>
          <p:nvPr>
            <p:ph type="title"/>
          </p:nvPr>
        </p:nvSpPr>
        <p:spPr>
          <a:xfrm>
            <a:off x="965731" y="463463"/>
            <a:ext cx="7208452" cy="557784"/>
          </a:xfrm>
        </p:spPr>
        <p:txBody>
          <a:bodyPr/>
          <a:lstStyle/>
          <a:p>
            <a:r>
              <a:rPr lang="en-US"/>
              <a:t>Click to edit Master title style</a:t>
            </a:r>
          </a:p>
        </p:txBody>
      </p:sp>
    </p:spTree>
    <p:extLst>
      <p:ext uri="{BB962C8B-B14F-4D97-AF65-F5344CB8AC3E}">
        <p14:creationId xmlns:p14="http://schemas.microsoft.com/office/powerpoint/2010/main" val="353415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Subhead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p:nvPr>
        </p:nvSpPr>
        <p:spPr>
          <a:xfrm>
            <a:off x="933860" y="1255363"/>
            <a:ext cx="7218738"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6422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515649"/>
            <a:ext cx="7238795" cy="4686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72849"/>
            <a:ext cx="7241395"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2" name="Rectangle 11">
            <a:extLst>
              <a:ext uri="{FF2B5EF4-FFF2-40B4-BE49-F238E27FC236}">
                <a16:creationId xmlns:a16="http://schemas.microsoft.com/office/drawing/2014/main" id="{AA6F1F2C-53FC-4485-9919-48FE0D723505}"/>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3" name="Slide Number Placeholder 2">
            <a:extLst>
              <a:ext uri="{FF2B5EF4-FFF2-40B4-BE49-F238E27FC236}">
                <a16:creationId xmlns:a16="http://schemas.microsoft.com/office/drawing/2014/main" id="{67FE7BF6-836D-4331-B360-0C7CD89C167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4" name="Title 1">
            <a:extLst>
              <a:ext uri="{FF2B5EF4-FFF2-40B4-BE49-F238E27FC236}">
                <a16:creationId xmlns:a16="http://schemas.microsoft.com/office/drawing/2014/main" id="{D654B573-FC3A-470C-8031-8843160FC17F}"/>
              </a:ext>
            </a:extLst>
          </p:cNvPr>
          <p:cNvSpPr>
            <a:spLocks noGrp="1"/>
          </p:cNvSpPr>
          <p:nvPr>
            <p:ph type="title"/>
          </p:nvPr>
        </p:nvSpPr>
        <p:spPr>
          <a:xfrm>
            <a:off x="965731" y="463463"/>
            <a:ext cx="7236016" cy="557784"/>
          </a:xfrm>
        </p:spPr>
        <p:txBody>
          <a:bodyPr/>
          <a:lstStyle/>
          <a:p>
            <a:r>
              <a:rPr lang="en-US"/>
              <a:t>Click to edit Master title style</a:t>
            </a:r>
          </a:p>
        </p:txBody>
      </p:sp>
    </p:spTree>
    <p:extLst>
      <p:ext uri="{BB962C8B-B14F-4D97-AF65-F5344CB8AC3E}">
        <p14:creationId xmlns:p14="http://schemas.microsoft.com/office/powerpoint/2010/main" val="2676425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208452" cy="4573631"/>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72849"/>
            <a:ext cx="720845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2" name="Rectangle 11">
            <a:extLst>
              <a:ext uri="{FF2B5EF4-FFF2-40B4-BE49-F238E27FC236}">
                <a16:creationId xmlns:a16="http://schemas.microsoft.com/office/drawing/2014/main" id="{249717EA-EC84-4F3F-8306-8D776C1FDF57}"/>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3" name="Slide Number Placeholder 2">
            <a:extLst>
              <a:ext uri="{FF2B5EF4-FFF2-40B4-BE49-F238E27FC236}">
                <a16:creationId xmlns:a16="http://schemas.microsoft.com/office/drawing/2014/main" id="{AD7B02FD-F446-4F42-9BB4-6FD32F22C160}"/>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4" name="Title 1">
            <a:extLst>
              <a:ext uri="{FF2B5EF4-FFF2-40B4-BE49-F238E27FC236}">
                <a16:creationId xmlns:a16="http://schemas.microsoft.com/office/drawing/2014/main" id="{D8417242-4F00-41FC-8EEA-DE92239CB552}"/>
              </a:ext>
            </a:extLst>
          </p:cNvPr>
          <p:cNvSpPr>
            <a:spLocks noGrp="1"/>
          </p:cNvSpPr>
          <p:nvPr>
            <p:ph type="title"/>
          </p:nvPr>
        </p:nvSpPr>
        <p:spPr>
          <a:xfrm>
            <a:off x="965730" y="463463"/>
            <a:ext cx="7208452" cy="557784"/>
          </a:xfrm>
        </p:spPr>
        <p:txBody>
          <a:bodyPr/>
          <a:lstStyle/>
          <a:p>
            <a:r>
              <a:rPr lang="en-US"/>
              <a:t>Click to edit Master title style</a:t>
            </a:r>
          </a:p>
        </p:txBody>
      </p:sp>
    </p:spTree>
    <p:extLst>
      <p:ext uri="{BB962C8B-B14F-4D97-AF65-F5344CB8AC3E}">
        <p14:creationId xmlns:p14="http://schemas.microsoft.com/office/powerpoint/2010/main" val="3379398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igh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nchor="t"/>
          <a:lstStyle/>
          <a:p>
            <a:r>
              <a:rPr lang="en-US"/>
              <a:t>Click to edit Master title style</a:t>
            </a:r>
          </a:p>
        </p:txBody>
      </p:sp>
      <p:sp>
        <p:nvSpPr>
          <p:cNvPr id="13" name="Picture Placeholder 2">
            <a:extLst>
              <a:ext uri="{FF2B5EF4-FFF2-40B4-BE49-F238E27FC236}">
                <a16:creationId xmlns:a16="http://schemas.microsoft.com/office/drawing/2014/main" id="{1E45E6A6-AF89-49CD-947A-2F20EE9B2289}"/>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2196478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igh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endParaRPr lang="en-US"/>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lstStyle/>
          <a:p>
            <a:r>
              <a:rPr lang="en-US"/>
              <a:t>Click to edit Master title style</a:t>
            </a:r>
          </a:p>
        </p:txBody>
      </p:sp>
      <p:sp>
        <p:nvSpPr>
          <p:cNvPr id="12" name="Picture Placeholder 2">
            <a:extLst>
              <a:ext uri="{FF2B5EF4-FFF2-40B4-BE49-F238E27FC236}">
                <a16:creationId xmlns:a16="http://schemas.microsoft.com/office/drawing/2014/main" id="{0D398F5E-A9E2-4314-87B1-8149610AA85B}"/>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62233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ight Picture w.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2" y="1498601"/>
            <a:ext cx="3608907"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5" y="463463"/>
            <a:ext cx="3608906" cy="557784"/>
          </a:xfrm>
        </p:spPr>
        <p:txBody>
          <a:bodyPr/>
          <a:lstStyle/>
          <a:p>
            <a:r>
              <a:rPr lang="en-US"/>
              <a:t>Click to edit Master title style</a:t>
            </a:r>
          </a:p>
        </p:txBody>
      </p:sp>
      <p:sp>
        <p:nvSpPr>
          <p:cNvPr id="13" name="Content Placeholder 14">
            <a:extLst>
              <a:ext uri="{FF2B5EF4-FFF2-40B4-BE49-F238E27FC236}">
                <a16:creationId xmlns:a16="http://schemas.microsoft.com/office/drawing/2014/main" id="{8AA48F05-57C6-460C-A5F2-4F1184DE219D}"/>
              </a:ext>
            </a:extLst>
          </p:cNvPr>
          <p:cNvSpPr>
            <a:spLocks noGrp="1"/>
          </p:cNvSpPr>
          <p:nvPr>
            <p:ph sz="quarter" idx="16" hasCustomPrompt="1"/>
          </p:nvPr>
        </p:nvSpPr>
        <p:spPr>
          <a:xfrm>
            <a:off x="963095" y="1034749"/>
            <a:ext cx="3608904"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4" name="Picture Placeholder 2">
            <a:extLst>
              <a:ext uri="{FF2B5EF4-FFF2-40B4-BE49-F238E27FC236}">
                <a16:creationId xmlns:a16="http://schemas.microsoft.com/office/drawing/2014/main" id="{2581212A-7838-4213-8B41-70B65539FF65}"/>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315075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08100"/>
            <a:ext cx="3608904" cy="486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4813300" y="0"/>
            <a:ext cx="4416552"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4" y="463463"/>
            <a:ext cx="5869505" cy="557784"/>
          </a:xfrm>
        </p:spPr>
        <p:txBody>
          <a:bodyPr/>
          <a:lstStyle/>
          <a:p>
            <a:r>
              <a:rPr lang="en-US"/>
              <a:t>Click to edit Master title style</a:t>
            </a:r>
          </a:p>
        </p:txBody>
      </p:sp>
      <p:sp>
        <p:nvSpPr>
          <p:cNvPr id="14" name="Content Placeholder 2">
            <a:extLst>
              <a:ext uri="{FF2B5EF4-FFF2-40B4-BE49-F238E27FC236}">
                <a16:creationId xmlns:a16="http://schemas.microsoft.com/office/drawing/2014/main" id="{136938E2-995E-4EBA-BFB8-B1A1EAB9AEA2}"/>
              </a:ext>
            </a:extLst>
          </p:cNvPr>
          <p:cNvSpPr>
            <a:spLocks noGrp="1"/>
          </p:cNvSpPr>
          <p:nvPr>
            <p:ph sz="half" idx="10"/>
          </p:nvPr>
        </p:nvSpPr>
        <p:spPr>
          <a:xfrm>
            <a:off x="5033188" y="1308100"/>
            <a:ext cx="3513911" cy="4868863"/>
          </a:xfrm>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223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f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2" y="1327759"/>
            <a:ext cx="3608907" cy="4849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5" y="463463"/>
            <a:ext cx="3608906" cy="557784"/>
          </a:xfrm>
        </p:spPr>
        <p:txBody>
          <a:bodyPr/>
          <a:lstStyle/>
          <a:p>
            <a:r>
              <a:rPr lang="en-US"/>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8700119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1333990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Picture w. Content w/sub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511299"/>
            <a:ext cx="3608904" cy="4665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
        <p:nvSpPr>
          <p:cNvPr id="10" name="Content Placeholder 14">
            <a:extLst>
              <a:ext uri="{FF2B5EF4-FFF2-40B4-BE49-F238E27FC236}">
                <a16:creationId xmlns:a16="http://schemas.microsoft.com/office/drawing/2014/main" id="{8CA5C3EA-2D0B-48A9-B876-3360B5E6A9A3}"/>
              </a:ext>
            </a:extLst>
          </p:cNvPr>
          <p:cNvSpPr>
            <a:spLocks noGrp="1"/>
          </p:cNvSpPr>
          <p:nvPr>
            <p:ph sz="quarter" idx="16" hasCustomPrompt="1"/>
          </p:nvPr>
        </p:nvSpPr>
        <p:spPr>
          <a:xfrm>
            <a:off x="5090598" y="1034749"/>
            <a:ext cx="360890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Tree>
    <p:extLst>
      <p:ext uri="{BB962C8B-B14F-4D97-AF65-F5344CB8AC3E}">
        <p14:creationId xmlns:p14="http://schemas.microsoft.com/office/powerpoint/2010/main" val="1365919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3DD203-28C6-41D2-B7FA-F747E82D9A6A}"/>
              </a:ext>
            </a:extLst>
          </p:cNvPr>
          <p:cNvSpPr/>
          <p:nvPr userDrawn="1"/>
        </p:nvSpPr>
        <p:spPr>
          <a:xfrm>
            <a:off x="0" y="0"/>
            <a:ext cx="3196683" cy="6871039"/>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4" name="Rectangle 3">
            <a:extLst>
              <a:ext uri="{FF2B5EF4-FFF2-40B4-BE49-F238E27FC236}">
                <a16:creationId xmlns:a16="http://schemas.microsoft.com/office/drawing/2014/main" id="{4A1C4904-FF08-4DB5-82C7-FBF0D9CE75A9}"/>
              </a:ext>
            </a:extLst>
          </p:cNvPr>
          <p:cNvSpPr/>
          <p:nvPr userDrawn="1"/>
        </p:nvSpPr>
        <p:spPr>
          <a:xfrm rot="16200000">
            <a:off x="-215047" y="3200522"/>
            <a:ext cx="5997742" cy="1446550"/>
          </a:xfrm>
          <a:prstGeom prst="rect">
            <a:avLst/>
          </a:prstGeom>
        </p:spPr>
        <p:txBody>
          <a:bodyPr wrap="square">
            <a:spAutoFit/>
          </a:bodyPr>
          <a:lstStyle/>
          <a:p>
            <a:pPr defTabSz="457200" latinLnBrk="0">
              <a:buClr>
                <a:srgbClr val="2972C1"/>
              </a:buClr>
            </a:pPr>
            <a:r>
              <a:rPr lang="en-US" altLang="ko-KR" sz="8800" dirty="0">
                <a:solidFill>
                  <a:srgbClr val="FFFFFF">
                    <a:alpha val="45000"/>
                  </a:srgbClr>
                </a:solidFill>
                <a:latin typeface="Franklin Gothic Medium Cond"/>
              </a:rPr>
              <a:t>CONTACT</a:t>
            </a:r>
            <a:endParaRPr lang="ko-KR" altLang="en-US" sz="8800">
              <a:solidFill>
                <a:srgbClr val="FFFFFF">
                  <a:alpha val="45000"/>
                </a:srgbClr>
              </a:solidFill>
              <a:latin typeface="Franklin Gothic Medium Cond"/>
            </a:endParaRPr>
          </a:p>
        </p:txBody>
      </p:sp>
      <p:cxnSp>
        <p:nvCxnSpPr>
          <p:cNvPr id="6" name="Straight Connector 5">
            <a:extLst>
              <a:ext uri="{FF2B5EF4-FFF2-40B4-BE49-F238E27FC236}">
                <a16:creationId xmlns:a16="http://schemas.microsoft.com/office/drawing/2014/main" id="{977DB09F-C3CD-4F7F-BC5A-671D2BA407E7}"/>
              </a:ext>
            </a:extLst>
          </p:cNvPr>
          <p:cNvCxnSpPr>
            <a:cxnSpLocks/>
          </p:cNvCxnSpPr>
          <p:nvPr userDrawn="1"/>
        </p:nvCxnSpPr>
        <p:spPr>
          <a:xfrm>
            <a:off x="308363" y="405758"/>
            <a:ext cx="9758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직사각형 2">
            <a:extLst>
              <a:ext uri="{FF2B5EF4-FFF2-40B4-BE49-F238E27FC236}">
                <a16:creationId xmlns:a16="http://schemas.microsoft.com/office/drawing/2014/main" id="{95D33818-A307-47B5-A5A3-8BD17D746ECA}"/>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CE27CBD2-6449-4231-A2D6-EF451EAFCFB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Slide Number Placeholder 2">
            <a:extLst>
              <a:ext uri="{FF2B5EF4-FFF2-40B4-BE49-F238E27FC236}">
                <a16:creationId xmlns:a16="http://schemas.microsoft.com/office/drawing/2014/main" id="{20E6EC6F-9A80-47CC-8D07-1A4AFD2A417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Tree>
    <p:extLst>
      <p:ext uri="{BB962C8B-B14F-4D97-AF65-F5344CB8AC3E}">
        <p14:creationId xmlns:p14="http://schemas.microsoft.com/office/powerpoint/2010/main" val="198730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Pictur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1" y="1279050"/>
            <a:ext cx="3626533" cy="484393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56417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FB9AE1-B430-4495-BB54-104FCB76F420}"/>
              </a:ext>
            </a:extLst>
          </p:cNvPr>
          <p:cNvSpPr/>
          <p:nvPr userDrawn="1"/>
        </p:nvSpPr>
        <p:spPr>
          <a:xfrm>
            <a:off x="0" y="280"/>
            <a:ext cx="9144000" cy="2331793"/>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pic>
        <p:nvPicPr>
          <p:cNvPr id="4" name="Picture 3">
            <a:extLst>
              <a:ext uri="{FF2B5EF4-FFF2-40B4-BE49-F238E27FC236}">
                <a16:creationId xmlns:a16="http://schemas.microsoft.com/office/drawing/2014/main" id="{009A3772-7AE1-45A6-8C94-3E42E186F8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145" y="5649395"/>
            <a:ext cx="874486" cy="874486"/>
          </a:xfrm>
          <a:prstGeom prst="rect">
            <a:avLst/>
          </a:prstGeom>
        </p:spPr>
      </p:pic>
      <p:sp>
        <p:nvSpPr>
          <p:cNvPr id="5" name="직사각형 2">
            <a:extLst>
              <a:ext uri="{FF2B5EF4-FFF2-40B4-BE49-F238E27FC236}">
                <a16:creationId xmlns:a16="http://schemas.microsoft.com/office/drawing/2014/main" id="{BFA95D0F-04DD-4016-A847-CBF0ECCD4937}"/>
              </a:ext>
            </a:extLst>
          </p:cNvPr>
          <p:cNvSpPr/>
          <p:nvPr userDrawn="1"/>
        </p:nvSpPr>
        <p:spPr>
          <a:xfrm>
            <a:off x="4853808" y="1530479"/>
            <a:ext cx="99542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pic>
        <p:nvPicPr>
          <p:cNvPr id="6" name="Picture 5">
            <a:extLst>
              <a:ext uri="{FF2B5EF4-FFF2-40B4-BE49-F238E27FC236}">
                <a16:creationId xmlns:a16="http://schemas.microsoft.com/office/drawing/2014/main" id="{4E390763-B16E-4BD1-86C8-CB674E03CA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604"/>
          <a:stretch/>
        </p:blipFill>
        <p:spPr>
          <a:xfrm>
            <a:off x="399145" y="404382"/>
            <a:ext cx="3888065" cy="3954903"/>
          </a:xfrm>
          <a:prstGeom prst="rect">
            <a:avLst/>
          </a:prstGeom>
        </p:spPr>
      </p:pic>
    </p:spTree>
    <p:extLst>
      <p:ext uri="{BB962C8B-B14F-4D97-AF65-F5344CB8AC3E}">
        <p14:creationId xmlns:p14="http://schemas.microsoft.com/office/powerpoint/2010/main" val="1104699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3432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Divider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a:t>I.</a:t>
            </a:r>
            <a:endParaRPr lang="ko-KR" altLang="en-US"/>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Heading</a:t>
            </a:r>
          </a:p>
        </p:txBody>
      </p:sp>
    </p:spTree>
    <p:extLst>
      <p:ext uri="{BB962C8B-B14F-4D97-AF65-F5344CB8AC3E}">
        <p14:creationId xmlns:p14="http://schemas.microsoft.com/office/powerpoint/2010/main" val="192314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Subhead w/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3551298"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925620" y="922538"/>
            <a:ext cx="3653255"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8" name="Text Placeholder 2">
            <a:extLst>
              <a:ext uri="{FF2B5EF4-FFF2-40B4-BE49-F238E27FC236}">
                <a16:creationId xmlns:a16="http://schemas.microsoft.com/office/drawing/2014/main" id="{B69072EA-D341-4E49-9504-D70966245D72}"/>
              </a:ext>
            </a:extLst>
          </p:cNvPr>
          <p:cNvSpPr>
            <a:spLocks noGrp="1"/>
          </p:cNvSpPr>
          <p:nvPr>
            <p:ph type="body" sz="quarter" idx="14"/>
          </p:nvPr>
        </p:nvSpPr>
        <p:spPr>
          <a:xfrm>
            <a:off x="933860" y="1365968"/>
            <a:ext cx="3645015" cy="4757020"/>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2">
            <a:extLst>
              <a:ext uri="{FF2B5EF4-FFF2-40B4-BE49-F238E27FC236}">
                <a16:creationId xmlns:a16="http://schemas.microsoft.com/office/drawing/2014/main" id="{C1A3C0E7-EE42-474F-B816-4940A106699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Picture Placeholder 2"/>
          <p:cNvSpPr>
            <a:spLocks noGrp="1"/>
          </p:cNvSpPr>
          <p:nvPr>
            <p:ph type="pic" sz="quarter" idx="16"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409237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image" Target="../media/image15.png"/><Relationship Id="rId3" Type="http://schemas.openxmlformats.org/officeDocument/2006/relationships/slideLayout" Target="../slideLayouts/slideLayout29.xml"/><Relationship Id="rId21" Type="http://schemas.openxmlformats.org/officeDocument/2006/relationships/image" Target="../media/image10.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image" Target="../media/image14.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13.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2.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21.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5.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image" Target="../media/image26.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theme" Target="../theme/theme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475973"/>
      </p:ext>
    </p:extLst>
  </p:cSld>
  <p:clrMap bg1="lt1" tx1="dk1" bg2="lt2" tx2="dk2" accent1="accent1" accent2="accent2" accent3="accent3" accent4="accent4" accent5="accent5" accent6="accent6" hlink="hlink" folHlink="folHlink"/>
  <p:sldLayoutIdLst>
    <p:sldLayoutId id="2147483733" r:id="rId1"/>
    <p:sldLayoutId id="2147483727" r:id="rId2"/>
    <p:sldLayoutId id="2147483663" r:id="rId3"/>
    <p:sldLayoutId id="2147483679" r:id="rId4"/>
    <p:sldLayoutId id="2147483693" r:id="rId5"/>
    <p:sldLayoutId id="2147483687" r:id="rId6"/>
    <p:sldLayoutId id="2147483694" r:id="rId7"/>
    <p:sldLayoutId id="2147483728" r:id="rId8"/>
    <p:sldLayoutId id="2147483729" r:id="rId9"/>
    <p:sldLayoutId id="2147483730" r:id="rId10"/>
    <p:sldLayoutId id="2147483731" r:id="rId11"/>
    <p:sldLayoutId id="2147483732" r:id="rId12"/>
    <p:sldLayoutId id="2147483665" r:id="rId13"/>
    <p:sldLayoutId id="21474838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6"/>
          <p:cNvSpPr txBox="1">
            <a:spLocks noChangeArrowheads="1"/>
          </p:cNvSpPr>
          <p:nvPr userDrawn="1"/>
        </p:nvSpPr>
        <p:spPr bwMode="auto">
          <a:xfrm>
            <a:off x="8001000" y="6149975"/>
            <a:ext cx="685800" cy="4048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solidFill>
                  <a:schemeClr val="bg2"/>
                </a:solidFill>
                <a:latin typeface="Arial" charset="0"/>
              </a:defRPr>
            </a:lvl1pPr>
          </a:lstStyle>
          <a:p>
            <a:pPr fontAlgn="base" latinLnBrk="0">
              <a:spcBef>
                <a:spcPct val="0"/>
              </a:spcBef>
              <a:spcAft>
                <a:spcPct val="0"/>
              </a:spcAft>
              <a:defRPr/>
            </a:pPr>
            <a:fld id="{F72FBEC1-8E57-43FE-9EA4-93D830ADB42C}" type="slidenum">
              <a:rPr lang="en-US" smtClean="0">
                <a:solidFill>
                  <a:srgbClr val="808080"/>
                </a:solidFill>
              </a:rPr>
              <a:pPr fontAlgn="base" latinLnBrk="0">
                <a:spcBef>
                  <a:spcPct val="0"/>
                </a:spcBef>
                <a:spcAft>
                  <a:spcPct val="0"/>
                </a:spcAft>
                <a:defRPr/>
              </a:pPr>
              <a:t>‹#›</a:t>
            </a:fld>
            <a:endParaRPr lang="en-US" dirty="0">
              <a:solidFill>
                <a:srgbClr val="808080"/>
              </a:solidFill>
            </a:endParaRPr>
          </a:p>
        </p:txBody>
      </p:sp>
      <p:pic>
        <p:nvPicPr>
          <p:cNvPr id="2" name="Picture 10" descr="N:\Conner Strong\Conner Strong &amp; Buckelew\Logos\PPT Conner Strong Buckelew Logo.jp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25438" y="6410323"/>
            <a:ext cx="2811462" cy="152400"/>
          </a:xfrm>
          <a:prstGeom prst="rect">
            <a:avLst/>
          </a:prstGeom>
          <a:noFill/>
          <a:ln w="9525">
            <a:noFill/>
            <a:miter lim="800000"/>
            <a:headEnd/>
            <a:tailEnd/>
          </a:ln>
        </p:spPr>
      </p:pic>
      <p:grpSp>
        <p:nvGrpSpPr>
          <p:cNvPr id="13" name="Group 12"/>
          <p:cNvGrpSpPr/>
          <p:nvPr userDrawn="1"/>
        </p:nvGrpSpPr>
        <p:grpSpPr>
          <a:xfrm>
            <a:off x="314325" y="147638"/>
            <a:ext cx="8516938" cy="1270000"/>
            <a:chOff x="314325" y="33338"/>
            <a:chExt cx="8516938" cy="1270000"/>
          </a:xfrm>
        </p:grpSpPr>
        <p:sp>
          <p:nvSpPr>
            <p:cNvPr id="14" name="Rectangle 13"/>
            <p:cNvSpPr>
              <a:spLocks noChangeArrowheads="1"/>
            </p:cNvSpPr>
            <p:nvPr userDrawn="1"/>
          </p:nvSpPr>
          <p:spPr bwMode="auto">
            <a:xfrm>
              <a:off x="314325" y="33338"/>
              <a:ext cx="8516938" cy="1270000"/>
            </a:xfrm>
            <a:prstGeom prst="rect">
              <a:avLst/>
            </a:prstGeom>
            <a:noFill/>
            <a:ln w="25400">
              <a:solidFill>
                <a:schemeClr val="bg1">
                  <a:lumMod val="85000"/>
                </a:schemeClr>
              </a:solid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
          <p:nvSpPr>
            <p:cNvPr id="15" name="Rectangle 14"/>
            <p:cNvSpPr>
              <a:spLocks noChangeArrowheads="1"/>
            </p:cNvSpPr>
            <p:nvPr userDrawn="1"/>
          </p:nvSpPr>
          <p:spPr bwMode="auto">
            <a:xfrm>
              <a:off x="439738" y="155575"/>
              <a:ext cx="8286750" cy="1035050"/>
            </a:xfrm>
            <a:prstGeom prst="rect">
              <a:avLst/>
            </a:prstGeom>
            <a:solidFill>
              <a:schemeClr val="bg1">
                <a:lumMod val="85000"/>
              </a:schemeClr>
            </a:solidFill>
            <a:ln w="12700">
              <a:no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grpSp>
      <p:sp>
        <p:nvSpPr>
          <p:cNvPr id="1027" name="Rectangle 3"/>
          <p:cNvSpPr>
            <a:spLocks noGrp="1" noChangeArrowheads="1"/>
          </p:cNvSpPr>
          <p:nvPr userDrawn="1">
            <p:ph type="body" idx="1"/>
          </p:nvPr>
        </p:nvSpPr>
        <p:spPr bwMode="auto">
          <a:xfrm>
            <a:off x="457199" y="1557338"/>
            <a:ext cx="8229601"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029" name="Rectangle 2"/>
          <p:cNvSpPr>
            <a:spLocks noGrp="1" noChangeArrowheads="1"/>
          </p:cNvSpPr>
          <p:nvPr userDrawn="1">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11452507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hf hdr="0" ftr="0"/>
  <p:txStyles>
    <p:titleStyle>
      <a:lvl1pPr algn="ctr" rtl="0" eaLnBrk="0" fontAlgn="base" hangingPunct="0">
        <a:lnSpc>
          <a:spcPct val="100000"/>
        </a:lnSpc>
        <a:spcBef>
          <a:spcPct val="0"/>
        </a:spcBef>
        <a:spcAft>
          <a:spcPct val="0"/>
        </a:spcAft>
        <a:defRPr sz="3200" b="1">
          <a:solidFill>
            <a:srgbClr val="114797"/>
          </a:solidFill>
          <a:latin typeface="+mj-lt"/>
          <a:ea typeface="+mj-ea"/>
          <a:cs typeface="+mj-cs"/>
        </a:defRPr>
      </a:lvl1pPr>
      <a:lvl2pPr algn="ctr" rtl="0" eaLnBrk="0" fontAlgn="base" hangingPunct="0">
        <a:lnSpc>
          <a:spcPct val="80000"/>
        </a:lnSpc>
        <a:spcBef>
          <a:spcPct val="0"/>
        </a:spcBef>
        <a:spcAft>
          <a:spcPct val="0"/>
        </a:spcAft>
        <a:defRPr sz="3200" b="1">
          <a:solidFill>
            <a:srgbClr val="114797"/>
          </a:solidFill>
          <a:latin typeface="Arial" charset="0"/>
        </a:defRPr>
      </a:lvl2pPr>
      <a:lvl3pPr algn="ctr" rtl="0" eaLnBrk="0" fontAlgn="base" hangingPunct="0">
        <a:lnSpc>
          <a:spcPct val="80000"/>
        </a:lnSpc>
        <a:spcBef>
          <a:spcPct val="0"/>
        </a:spcBef>
        <a:spcAft>
          <a:spcPct val="0"/>
        </a:spcAft>
        <a:defRPr sz="3200" b="1">
          <a:solidFill>
            <a:srgbClr val="114797"/>
          </a:solidFill>
          <a:latin typeface="Arial" charset="0"/>
        </a:defRPr>
      </a:lvl3pPr>
      <a:lvl4pPr algn="ctr" rtl="0" eaLnBrk="0" fontAlgn="base" hangingPunct="0">
        <a:lnSpc>
          <a:spcPct val="80000"/>
        </a:lnSpc>
        <a:spcBef>
          <a:spcPct val="0"/>
        </a:spcBef>
        <a:spcAft>
          <a:spcPct val="0"/>
        </a:spcAft>
        <a:defRPr sz="3200" b="1">
          <a:solidFill>
            <a:srgbClr val="114797"/>
          </a:solidFill>
          <a:latin typeface="Arial" charset="0"/>
        </a:defRPr>
      </a:lvl4pPr>
      <a:lvl5pPr algn="ctr" rtl="0" eaLnBrk="0" fontAlgn="base" hangingPunct="0">
        <a:lnSpc>
          <a:spcPct val="80000"/>
        </a:lnSpc>
        <a:spcBef>
          <a:spcPct val="0"/>
        </a:spcBef>
        <a:spcAft>
          <a:spcPct val="0"/>
        </a:spcAft>
        <a:defRPr sz="3200" b="1">
          <a:solidFill>
            <a:srgbClr val="114797"/>
          </a:solidFill>
          <a:latin typeface="Arial" charset="0"/>
        </a:defRPr>
      </a:lvl5pPr>
      <a:lvl6pPr marL="457200" algn="ctr" rtl="0" fontAlgn="base">
        <a:lnSpc>
          <a:spcPct val="80000"/>
        </a:lnSpc>
        <a:spcBef>
          <a:spcPct val="0"/>
        </a:spcBef>
        <a:spcAft>
          <a:spcPct val="0"/>
        </a:spcAft>
        <a:defRPr sz="3200" b="1">
          <a:solidFill>
            <a:srgbClr val="114797"/>
          </a:solidFill>
          <a:latin typeface="Arial" charset="0"/>
        </a:defRPr>
      </a:lvl6pPr>
      <a:lvl7pPr marL="914400" algn="ctr" rtl="0" fontAlgn="base">
        <a:lnSpc>
          <a:spcPct val="80000"/>
        </a:lnSpc>
        <a:spcBef>
          <a:spcPct val="0"/>
        </a:spcBef>
        <a:spcAft>
          <a:spcPct val="0"/>
        </a:spcAft>
        <a:defRPr sz="3200" b="1">
          <a:solidFill>
            <a:srgbClr val="114797"/>
          </a:solidFill>
          <a:latin typeface="Arial" charset="0"/>
        </a:defRPr>
      </a:lvl7pPr>
      <a:lvl8pPr marL="1371600" algn="ctr" rtl="0" fontAlgn="base">
        <a:lnSpc>
          <a:spcPct val="80000"/>
        </a:lnSpc>
        <a:spcBef>
          <a:spcPct val="0"/>
        </a:spcBef>
        <a:spcAft>
          <a:spcPct val="0"/>
        </a:spcAft>
        <a:defRPr sz="3200" b="1">
          <a:solidFill>
            <a:srgbClr val="114797"/>
          </a:solidFill>
          <a:latin typeface="Arial" charset="0"/>
        </a:defRPr>
      </a:lvl8pPr>
      <a:lvl9pPr marL="1828800" algn="ctr" rtl="0" fontAlgn="base">
        <a:lnSpc>
          <a:spcPct val="80000"/>
        </a:lnSpc>
        <a:spcBef>
          <a:spcPct val="0"/>
        </a:spcBef>
        <a:spcAft>
          <a:spcPct val="0"/>
        </a:spcAft>
        <a:defRPr sz="3200" b="1">
          <a:solidFill>
            <a:srgbClr val="114797"/>
          </a:solidFill>
          <a:latin typeface="Arial" charset="0"/>
        </a:defRPr>
      </a:lvl9pPr>
    </p:titleStyle>
    <p:bodyStyle>
      <a:lvl1pPr marL="571500" indent="-342900" algn="l" rtl="0" eaLnBrk="0" fontAlgn="base" hangingPunct="0">
        <a:spcBef>
          <a:spcPct val="0"/>
        </a:spcBef>
        <a:spcAft>
          <a:spcPct val="40000"/>
        </a:spcAft>
        <a:buClr>
          <a:srgbClr val="114797"/>
        </a:buClr>
        <a:buSzPct val="90000"/>
        <a:buFont typeface="Wingdings" pitchFamily="2" charset="2"/>
        <a:buChar char="§"/>
        <a:defRPr>
          <a:solidFill>
            <a:schemeClr val="tx1"/>
          </a:solidFill>
          <a:latin typeface="+mn-lt"/>
          <a:ea typeface="+mn-ea"/>
          <a:cs typeface="+mn-cs"/>
        </a:defRPr>
      </a:lvl1pPr>
      <a:lvl2pPr marL="10287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2pPr>
      <a:lvl3pPr marL="1485900" indent="-342900" algn="l" rtl="0" eaLnBrk="0" fontAlgn="base" hangingPunct="0">
        <a:spcBef>
          <a:spcPct val="0"/>
        </a:spcBef>
        <a:spcAft>
          <a:spcPct val="40000"/>
        </a:spcAft>
        <a:buClr>
          <a:srgbClr val="114797"/>
        </a:buClr>
        <a:buSzPct val="85000"/>
        <a:buFont typeface="Arial" pitchFamily="34" charset="0"/>
        <a:buChar char="&gt;"/>
        <a:defRPr>
          <a:solidFill>
            <a:schemeClr val="tx1"/>
          </a:solidFill>
          <a:latin typeface="+mn-lt"/>
        </a:defRPr>
      </a:lvl3pPr>
      <a:lvl4pPr marL="19431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4pPr>
      <a:lvl5pPr marL="2400300" indent="-342900" algn="l" rtl="0" eaLnBrk="0" fontAlgn="base" hangingPunct="0">
        <a:spcBef>
          <a:spcPct val="0"/>
        </a:spcBef>
        <a:spcAft>
          <a:spcPct val="40000"/>
        </a:spcAft>
        <a:buClr>
          <a:srgbClr val="1452AC"/>
        </a:buClr>
        <a:buChar char="»"/>
        <a:defRPr>
          <a:solidFill>
            <a:schemeClr val="tx1"/>
          </a:solidFill>
          <a:latin typeface="+mn-lt"/>
        </a:defRPr>
      </a:lvl5pPr>
      <a:lvl6pPr marL="2514600" indent="-228600" algn="l" rtl="0" fontAlgn="base">
        <a:spcBef>
          <a:spcPct val="0"/>
        </a:spcBef>
        <a:spcAft>
          <a:spcPct val="40000"/>
        </a:spcAft>
        <a:buChar char="»"/>
        <a:defRPr>
          <a:solidFill>
            <a:schemeClr val="tx1"/>
          </a:solidFill>
          <a:latin typeface="+mn-lt"/>
        </a:defRPr>
      </a:lvl6pPr>
      <a:lvl7pPr marL="2971800" indent="-228600" algn="l" rtl="0" fontAlgn="base">
        <a:spcBef>
          <a:spcPct val="0"/>
        </a:spcBef>
        <a:spcAft>
          <a:spcPct val="40000"/>
        </a:spcAft>
        <a:buChar char="»"/>
        <a:defRPr>
          <a:solidFill>
            <a:schemeClr val="tx1"/>
          </a:solidFill>
          <a:latin typeface="+mn-lt"/>
        </a:defRPr>
      </a:lvl7pPr>
      <a:lvl8pPr marL="3429000" indent="-228600" algn="l" rtl="0" fontAlgn="base">
        <a:spcBef>
          <a:spcPct val="0"/>
        </a:spcBef>
        <a:spcAft>
          <a:spcPct val="40000"/>
        </a:spcAft>
        <a:buChar char="»"/>
        <a:defRPr>
          <a:solidFill>
            <a:schemeClr val="tx1"/>
          </a:solidFill>
          <a:latin typeface="+mn-lt"/>
        </a:defRPr>
      </a:lvl8pPr>
      <a:lvl9pPr marL="3886200" indent="-228600" algn="l" rtl="0" fontAlgn="base">
        <a:spcBef>
          <a:spcPct val="0"/>
        </a:spcBef>
        <a:spcAft>
          <a:spcPct val="4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6"/>
          <p:cNvSpPr txBox="1">
            <a:spLocks noChangeArrowheads="1"/>
          </p:cNvSpPr>
          <p:nvPr userDrawn="1"/>
        </p:nvSpPr>
        <p:spPr bwMode="auto">
          <a:xfrm>
            <a:off x="8001000" y="6149975"/>
            <a:ext cx="685800" cy="4048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solidFill>
                  <a:schemeClr val="bg2"/>
                </a:solidFill>
                <a:latin typeface="Arial" charset="0"/>
              </a:defRPr>
            </a:lvl1pPr>
          </a:lstStyle>
          <a:p>
            <a:pPr fontAlgn="base" latinLnBrk="0">
              <a:spcBef>
                <a:spcPct val="0"/>
              </a:spcBef>
              <a:spcAft>
                <a:spcPct val="0"/>
              </a:spcAft>
              <a:defRPr/>
            </a:pPr>
            <a:fld id="{F72FBEC1-8E57-43FE-9EA4-93D830ADB42C}" type="slidenum">
              <a:rPr lang="en-US" smtClean="0">
                <a:solidFill>
                  <a:srgbClr val="808080"/>
                </a:solidFill>
              </a:rPr>
              <a:pPr fontAlgn="base" latinLnBrk="0">
                <a:spcBef>
                  <a:spcPct val="0"/>
                </a:spcBef>
                <a:spcAft>
                  <a:spcPct val="0"/>
                </a:spcAft>
                <a:defRPr/>
              </a:pPr>
              <a:t>‹#›</a:t>
            </a:fld>
            <a:endParaRPr lang="en-US" dirty="0">
              <a:solidFill>
                <a:srgbClr val="808080"/>
              </a:solidFill>
            </a:endParaRPr>
          </a:p>
        </p:txBody>
      </p:sp>
      <p:pic>
        <p:nvPicPr>
          <p:cNvPr id="2" name="Picture 10" descr="N:\Conner Strong\Conner Strong &amp; Buckelew\Logos\PPT Conner Strong Buckelew Logo.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25438" y="6410323"/>
            <a:ext cx="2811462" cy="152400"/>
          </a:xfrm>
          <a:prstGeom prst="rect">
            <a:avLst/>
          </a:prstGeom>
          <a:noFill/>
          <a:ln w="9525">
            <a:noFill/>
            <a:miter lim="800000"/>
            <a:headEnd/>
            <a:tailEnd/>
          </a:ln>
        </p:spPr>
      </p:pic>
      <p:grpSp>
        <p:nvGrpSpPr>
          <p:cNvPr id="13" name="Group 12"/>
          <p:cNvGrpSpPr/>
          <p:nvPr userDrawn="1"/>
        </p:nvGrpSpPr>
        <p:grpSpPr>
          <a:xfrm>
            <a:off x="314325" y="147638"/>
            <a:ext cx="8516938" cy="1270000"/>
            <a:chOff x="314325" y="33338"/>
            <a:chExt cx="8516938" cy="1270000"/>
          </a:xfrm>
        </p:grpSpPr>
        <p:sp>
          <p:nvSpPr>
            <p:cNvPr id="14" name="Rectangle 13"/>
            <p:cNvSpPr>
              <a:spLocks noChangeArrowheads="1"/>
            </p:cNvSpPr>
            <p:nvPr userDrawn="1"/>
          </p:nvSpPr>
          <p:spPr bwMode="auto">
            <a:xfrm>
              <a:off x="314325" y="33338"/>
              <a:ext cx="8516938" cy="1270000"/>
            </a:xfrm>
            <a:prstGeom prst="rect">
              <a:avLst/>
            </a:prstGeom>
            <a:noFill/>
            <a:ln w="25400">
              <a:solidFill>
                <a:schemeClr val="bg1">
                  <a:lumMod val="85000"/>
                </a:schemeClr>
              </a:solid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
          <p:nvSpPr>
            <p:cNvPr id="15" name="Rectangle 14"/>
            <p:cNvSpPr>
              <a:spLocks noChangeArrowheads="1"/>
            </p:cNvSpPr>
            <p:nvPr userDrawn="1"/>
          </p:nvSpPr>
          <p:spPr bwMode="auto">
            <a:xfrm>
              <a:off x="439738" y="155575"/>
              <a:ext cx="8286750" cy="1035050"/>
            </a:xfrm>
            <a:prstGeom prst="rect">
              <a:avLst/>
            </a:prstGeom>
            <a:solidFill>
              <a:schemeClr val="bg1">
                <a:lumMod val="85000"/>
              </a:schemeClr>
            </a:solidFill>
            <a:ln w="12700">
              <a:no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grpSp>
      <p:sp>
        <p:nvSpPr>
          <p:cNvPr id="1027" name="Rectangle 3"/>
          <p:cNvSpPr>
            <a:spLocks noGrp="1" noChangeArrowheads="1"/>
          </p:cNvSpPr>
          <p:nvPr userDrawn="1">
            <p:ph type="body" idx="1"/>
          </p:nvPr>
        </p:nvSpPr>
        <p:spPr bwMode="auto">
          <a:xfrm>
            <a:off x="457199" y="1557338"/>
            <a:ext cx="8229601"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029" name="Rectangle 2"/>
          <p:cNvSpPr>
            <a:spLocks noGrp="1" noChangeArrowheads="1"/>
          </p:cNvSpPr>
          <p:nvPr userDrawn="1">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34080236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hf hdr="0" ftr="0"/>
  <p:txStyles>
    <p:titleStyle>
      <a:lvl1pPr algn="ctr" rtl="0" eaLnBrk="0" fontAlgn="base" hangingPunct="0">
        <a:lnSpc>
          <a:spcPct val="100000"/>
        </a:lnSpc>
        <a:spcBef>
          <a:spcPct val="0"/>
        </a:spcBef>
        <a:spcAft>
          <a:spcPct val="0"/>
        </a:spcAft>
        <a:defRPr sz="3200" b="1">
          <a:solidFill>
            <a:srgbClr val="114797"/>
          </a:solidFill>
          <a:latin typeface="+mj-lt"/>
          <a:ea typeface="+mj-ea"/>
          <a:cs typeface="+mj-cs"/>
        </a:defRPr>
      </a:lvl1pPr>
      <a:lvl2pPr algn="ctr" rtl="0" eaLnBrk="0" fontAlgn="base" hangingPunct="0">
        <a:lnSpc>
          <a:spcPct val="80000"/>
        </a:lnSpc>
        <a:spcBef>
          <a:spcPct val="0"/>
        </a:spcBef>
        <a:spcAft>
          <a:spcPct val="0"/>
        </a:spcAft>
        <a:defRPr sz="3200" b="1">
          <a:solidFill>
            <a:srgbClr val="114797"/>
          </a:solidFill>
          <a:latin typeface="Arial" charset="0"/>
        </a:defRPr>
      </a:lvl2pPr>
      <a:lvl3pPr algn="ctr" rtl="0" eaLnBrk="0" fontAlgn="base" hangingPunct="0">
        <a:lnSpc>
          <a:spcPct val="80000"/>
        </a:lnSpc>
        <a:spcBef>
          <a:spcPct val="0"/>
        </a:spcBef>
        <a:spcAft>
          <a:spcPct val="0"/>
        </a:spcAft>
        <a:defRPr sz="3200" b="1">
          <a:solidFill>
            <a:srgbClr val="114797"/>
          </a:solidFill>
          <a:latin typeface="Arial" charset="0"/>
        </a:defRPr>
      </a:lvl3pPr>
      <a:lvl4pPr algn="ctr" rtl="0" eaLnBrk="0" fontAlgn="base" hangingPunct="0">
        <a:lnSpc>
          <a:spcPct val="80000"/>
        </a:lnSpc>
        <a:spcBef>
          <a:spcPct val="0"/>
        </a:spcBef>
        <a:spcAft>
          <a:spcPct val="0"/>
        </a:spcAft>
        <a:defRPr sz="3200" b="1">
          <a:solidFill>
            <a:srgbClr val="114797"/>
          </a:solidFill>
          <a:latin typeface="Arial" charset="0"/>
        </a:defRPr>
      </a:lvl4pPr>
      <a:lvl5pPr algn="ctr" rtl="0" eaLnBrk="0" fontAlgn="base" hangingPunct="0">
        <a:lnSpc>
          <a:spcPct val="80000"/>
        </a:lnSpc>
        <a:spcBef>
          <a:spcPct val="0"/>
        </a:spcBef>
        <a:spcAft>
          <a:spcPct val="0"/>
        </a:spcAft>
        <a:defRPr sz="3200" b="1">
          <a:solidFill>
            <a:srgbClr val="114797"/>
          </a:solidFill>
          <a:latin typeface="Arial" charset="0"/>
        </a:defRPr>
      </a:lvl5pPr>
      <a:lvl6pPr marL="457200" algn="ctr" rtl="0" fontAlgn="base">
        <a:lnSpc>
          <a:spcPct val="80000"/>
        </a:lnSpc>
        <a:spcBef>
          <a:spcPct val="0"/>
        </a:spcBef>
        <a:spcAft>
          <a:spcPct val="0"/>
        </a:spcAft>
        <a:defRPr sz="3200" b="1">
          <a:solidFill>
            <a:srgbClr val="114797"/>
          </a:solidFill>
          <a:latin typeface="Arial" charset="0"/>
        </a:defRPr>
      </a:lvl6pPr>
      <a:lvl7pPr marL="914400" algn="ctr" rtl="0" fontAlgn="base">
        <a:lnSpc>
          <a:spcPct val="80000"/>
        </a:lnSpc>
        <a:spcBef>
          <a:spcPct val="0"/>
        </a:spcBef>
        <a:spcAft>
          <a:spcPct val="0"/>
        </a:spcAft>
        <a:defRPr sz="3200" b="1">
          <a:solidFill>
            <a:srgbClr val="114797"/>
          </a:solidFill>
          <a:latin typeface="Arial" charset="0"/>
        </a:defRPr>
      </a:lvl7pPr>
      <a:lvl8pPr marL="1371600" algn="ctr" rtl="0" fontAlgn="base">
        <a:lnSpc>
          <a:spcPct val="80000"/>
        </a:lnSpc>
        <a:spcBef>
          <a:spcPct val="0"/>
        </a:spcBef>
        <a:spcAft>
          <a:spcPct val="0"/>
        </a:spcAft>
        <a:defRPr sz="3200" b="1">
          <a:solidFill>
            <a:srgbClr val="114797"/>
          </a:solidFill>
          <a:latin typeface="Arial" charset="0"/>
        </a:defRPr>
      </a:lvl8pPr>
      <a:lvl9pPr marL="1828800" algn="ctr" rtl="0" fontAlgn="base">
        <a:lnSpc>
          <a:spcPct val="80000"/>
        </a:lnSpc>
        <a:spcBef>
          <a:spcPct val="0"/>
        </a:spcBef>
        <a:spcAft>
          <a:spcPct val="0"/>
        </a:spcAft>
        <a:defRPr sz="3200" b="1">
          <a:solidFill>
            <a:srgbClr val="114797"/>
          </a:solidFill>
          <a:latin typeface="Arial" charset="0"/>
        </a:defRPr>
      </a:lvl9pPr>
    </p:titleStyle>
    <p:bodyStyle>
      <a:lvl1pPr marL="571500" indent="-342900" algn="l" rtl="0" eaLnBrk="0" fontAlgn="base" hangingPunct="0">
        <a:spcBef>
          <a:spcPct val="0"/>
        </a:spcBef>
        <a:spcAft>
          <a:spcPct val="40000"/>
        </a:spcAft>
        <a:buClr>
          <a:srgbClr val="114797"/>
        </a:buClr>
        <a:buSzPct val="90000"/>
        <a:buFont typeface="Wingdings" pitchFamily="2" charset="2"/>
        <a:buChar char="§"/>
        <a:defRPr>
          <a:solidFill>
            <a:schemeClr val="tx1"/>
          </a:solidFill>
          <a:latin typeface="+mn-lt"/>
          <a:ea typeface="+mn-ea"/>
          <a:cs typeface="+mn-cs"/>
        </a:defRPr>
      </a:lvl1pPr>
      <a:lvl2pPr marL="10287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2pPr>
      <a:lvl3pPr marL="1485900" indent="-342900" algn="l" rtl="0" eaLnBrk="0" fontAlgn="base" hangingPunct="0">
        <a:spcBef>
          <a:spcPct val="0"/>
        </a:spcBef>
        <a:spcAft>
          <a:spcPct val="40000"/>
        </a:spcAft>
        <a:buClr>
          <a:srgbClr val="114797"/>
        </a:buClr>
        <a:buSzPct val="85000"/>
        <a:buFont typeface="Arial" pitchFamily="34" charset="0"/>
        <a:buChar char="&gt;"/>
        <a:defRPr>
          <a:solidFill>
            <a:schemeClr val="tx1"/>
          </a:solidFill>
          <a:latin typeface="+mn-lt"/>
        </a:defRPr>
      </a:lvl3pPr>
      <a:lvl4pPr marL="19431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4pPr>
      <a:lvl5pPr marL="2400300" indent="-342900" algn="l" rtl="0" eaLnBrk="0" fontAlgn="base" hangingPunct="0">
        <a:spcBef>
          <a:spcPct val="0"/>
        </a:spcBef>
        <a:spcAft>
          <a:spcPct val="40000"/>
        </a:spcAft>
        <a:buClr>
          <a:srgbClr val="1452AC"/>
        </a:buClr>
        <a:buChar char="»"/>
        <a:defRPr>
          <a:solidFill>
            <a:schemeClr val="tx1"/>
          </a:solidFill>
          <a:latin typeface="+mn-lt"/>
        </a:defRPr>
      </a:lvl5pPr>
      <a:lvl6pPr marL="2514600" indent="-228600" algn="l" rtl="0" fontAlgn="base">
        <a:spcBef>
          <a:spcPct val="0"/>
        </a:spcBef>
        <a:spcAft>
          <a:spcPct val="40000"/>
        </a:spcAft>
        <a:buChar char="»"/>
        <a:defRPr>
          <a:solidFill>
            <a:schemeClr val="tx1"/>
          </a:solidFill>
          <a:latin typeface="+mn-lt"/>
        </a:defRPr>
      </a:lvl6pPr>
      <a:lvl7pPr marL="2971800" indent="-228600" algn="l" rtl="0" fontAlgn="base">
        <a:spcBef>
          <a:spcPct val="0"/>
        </a:spcBef>
        <a:spcAft>
          <a:spcPct val="40000"/>
        </a:spcAft>
        <a:buChar char="»"/>
        <a:defRPr>
          <a:solidFill>
            <a:schemeClr val="tx1"/>
          </a:solidFill>
          <a:latin typeface="+mn-lt"/>
        </a:defRPr>
      </a:lvl7pPr>
      <a:lvl8pPr marL="3429000" indent="-228600" algn="l" rtl="0" fontAlgn="base">
        <a:spcBef>
          <a:spcPct val="0"/>
        </a:spcBef>
        <a:spcAft>
          <a:spcPct val="40000"/>
        </a:spcAft>
        <a:buChar char="»"/>
        <a:defRPr>
          <a:solidFill>
            <a:schemeClr val="tx1"/>
          </a:solidFill>
          <a:latin typeface="+mn-lt"/>
        </a:defRPr>
      </a:lvl8pPr>
      <a:lvl9pPr marL="3886200" indent="-228600" algn="l" rtl="0" fontAlgn="base">
        <a:spcBef>
          <a:spcPct val="0"/>
        </a:spcBef>
        <a:spcAft>
          <a:spcPct val="4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Bversion" hidden="1"/>
          <p:cNvSpPr txBox="1"/>
          <p:nvPr userDrawn="1"/>
        </p:nvSpPr>
        <p:spPr>
          <a:xfrm>
            <a:off x="1620803" y="6448300"/>
            <a:ext cx="965329" cy="246221"/>
          </a:xfrm>
          <a:prstGeom prst="rect">
            <a:avLst/>
          </a:prstGeom>
          <a:noFill/>
        </p:spPr>
        <p:txBody>
          <a:bodyPr wrap="none" rtlCol="0">
            <a:spAutoFit/>
          </a:bodyPr>
          <a:lstStyle/>
          <a:p>
            <a:pPr defTabSz="457200" latinLnBrk="0"/>
            <a:r>
              <a:rPr lang="en-US" sz="1000" dirty="0">
                <a:solidFill>
                  <a:prstClr val="black"/>
                </a:solidFill>
              </a:rPr>
              <a:t>ARB version:</a:t>
            </a:r>
          </a:p>
        </p:txBody>
      </p:sp>
      <p:sp>
        <p:nvSpPr>
          <p:cNvPr id="4" name="version" hidden="1"/>
          <p:cNvSpPr txBox="1"/>
          <p:nvPr userDrawn="1"/>
        </p:nvSpPr>
        <p:spPr>
          <a:xfrm>
            <a:off x="246594" y="6448301"/>
            <a:ext cx="1221809" cy="246221"/>
          </a:xfrm>
          <a:prstGeom prst="rect">
            <a:avLst/>
          </a:prstGeom>
          <a:noFill/>
        </p:spPr>
        <p:txBody>
          <a:bodyPr wrap="none" rtlCol="0">
            <a:spAutoFit/>
          </a:bodyPr>
          <a:lstStyle/>
          <a:p>
            <a:pPr defTabSz="457200" latinLnBrk="0"/>
            <a:r>
              <a:rPr lang="en-US" sz="1000" dirty="0">
                <a:solidFill>
                  <a:prstClr val="black"/>
                </a:solidFill>
              </a:rPr>
              <a:t>V3.0.0 – 01/24/18:</a:t>
            </a:r>
          </a:p>
        </p:txBody>
      </p:sp>
      <p:sp>
        <p:nvSpPr>
          <p:cNvPr id="2" name="Title Placeholder 1"/>
          <p:cNvSpPr>
            <a:spLocks noGrp="1"/>
          </p:cNvSpPr>
          <p:nvPr>
            <p:ph type="title"/>
          </p:nvPr>
        </p:nvSpPr>
        <p:spPr>
          <a:xfrm>
            <a:off x="246594" y="0"/>
            <a:ext cx="8440206" cy="65343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46594" y="1073150"/>
            <a:ext cx="8440206" cy="5053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defTabSz="457200" latinLnBrk="0"/>
            <a:fld id="{BBA8FB37-3A02-1844-BD62-96E60FD0F116}" type="slidenum">
              <a:rPr lang="en-US" smtClean="0">
                <a:solidFill>
                  <a:prstClr val="black"/>
                </a:solidFill>
              </a:rPr>
              <a:pPr defTabSz="457200" latinLnBrk="0"/>
              <a:t>‹#›</a:t>
            </a:fld>
            <a:endParaRPr lang="en-US" dirty="0">
              <a:solidFill>
                <a:prstClr val="black"/>
              </a:solidFill>
            </a:endParaRPr>
          </a:p>
        </p:txBody>
      </p:sp>
      <p:pic>
        <p:nvPicPr>
          <p:cNvPr id="1029" name="logo#ny2" descr="image001" hidden="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logo#ny" hidden="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ogo#ga" hidden="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1" name="logo#cali" descr="PPTLOGOS-04.png" hidden="1"/>
          <p:cNvPicPr/>
          <p:nvPr userDrawn="1"/>
        </p:nvPicPr>
        <p:blipFill>
          <a:blip r:embed="rId24"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028" name="logo#nat" descr="ANA_BC_CMYK.eps" hidden="1"/>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logo#loc" descr="cid:image007.png@01D1FC68.BF7E2A50" hidden="1"/>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8033131" y="11254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62643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Lst>
  <p:hf hdr="0" ftr="0" dt="0"/>
  <p:txStyles>
    <p:titleStyle>
      <a:lvl1pPr algn="l" defTabSz="457200" rtl="0" eaLnBrk="1" latinLnBrk="0" hangingPunct="1">
        <a:spcBef>
          <a:spcPct val="0"/>
        </a:spcBef>
        <a:buNone/>
        <a:defRPr sz="2500" kern="1200">
          <a:solidFill>
            <a:srgbClr val="0070C0"/>
          </a:solidFill>
          <a:latin typeface="Arial Narrow" panose="020B0606020202030204" pitchFamily="34" charset="0"/>
          <a:ea typeface="+mj-ea"/>
          <a:cs typeface="Arial Narrow" panose="020B0606020202030204" pitchFamily="34" charset="0"/>
        </a:defRPr>
      </a:lvl1pPr>
    </p:titleStyle>
    <p:bodyStyle>
      <a:lvl1pPr marL="164592" indent="-192024" algn="l" defTabSz="457200" rtl="0" eaLnBrk="1" latinLnBrk="0" hangingPunct="1">
        <a:spcBef>
          <a:spcPct val="20000"/>
        </a:spcBef>
        <a:buFont typeface="Arial"/>
        <a:buChar char="•"/>
        <a:defRPr sz="1000" kern="1200">
          <a:solidFill>
            <a:schemeClr val="tx1"/>
          </a:solidFill>
          <a:latin typeface="Arial"/>
          <a:ea typeface="+mn-ea"/>
          <a:cs typeface="Arial"/>
        </a:defRPr>
      </a:lvl1pPr>
      <a:lvl2pPr marL="557784" indent="-192024" algn="l" defTabSz="457200" rtl="0" eaLnBrk="1" latinLnBrk="0" hangingPunct="1">
        <a:spcBef>
          <a:spcPts val="264"/>
        </a:spcBef>
        <a:buFont typeface="Arial"/>
        <a:buChar char="–"/>
        <a:defRPr sz="1000" kern="1200">
          <a:solidFill>
            <a:schemeClr val="tx1"/>
          </a:solidFill>
          <a:latin typeface="Arial"/>
          <a:ea typeface="+mn-ea"/>
          <a:cs typeface="Arial"/>
        </a:defRPr>
      </a:lvl2pPr>
      <a:lvl3pPr marL="685800" indent="-192024" algn="l" defTabSz="457200" rtl="0" eaLnBrk="1" latinLnBrk="0" hangingPunct="1">
        <a:spcBef>
          <a:spcPct val="20000"/>
        </a:spcBef>
        <a:buFont typeface="Arial"/>
        <a:buChar char="•"/>
        <a:defRPr sz="1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1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6"/>
          <p:cNvSpPr txBox="1">
            <a:spLocks noChangeArrowheads="1"/>
          </p:cNvSpPr>
          <p:nvPr userDrawn="1"/>
        </p:nvSpPr>
        <p:spPr bwMode="auto">
          <a:xfrm>
            <a:off x="8001000" y="6149975"/>
            <a:ext cx="685800" cy="404813"/>
          </a:xfrm>
          <a:prstGeom prst="rect">
            <a:avLst/>
          </a:prstGeom>
          <a:noFill/>
          <a:ln w="9525">
            <a:noFill/>
            <a:miter lim="800000"/>
            <a:headEnd/>
            <a:tailEnd/>
          </a:ln>
          <a:effectLst/>
        </p:spPr>
        <p:txBody>
          <a:bodyPr lIns="0" t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7CEC359-0994-446D-8F93-0B8BFD0AA7B0}" type="slidenum">
              <a:rPr lang="en-US" altLang="en-US" sz="1400">
                <a:solidFill>
                  <a:schemeClr val="bg2"/>
                </a:solidFill>
              </a:rPr>
              <a:pPr algn="r" eaLnBrk="1" hangingPunct="1"/>
              <a:t>‹#›</a:t>
            </a:fld>
            <a:endParaRPr lang="en-US" altLang="en-US" sz="1400" dirty="0">
              <a:solidFill>
                <a:schemeClr val="bg2"/>
              </a:solidFill>
            </a:endParaRPr>
          </a:p>
        </p:txBody>
      </p:sp>
      <p:pic>
        <p:nvPicPr>
          <p:cNvPr id="1027" name="Picture 10" descr="N:\Conner Strong\Conner Strong &amp; Buckelew\Logos\PPT Conner Strong Buckelew Logo.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5438" y="6410325"/>
            <a:ext cx="28114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12"/>
          <p:cNvGrpSpPr>
            <a:grpSpLocks/>
          </p:cNvGrpSpPr>
          <p:nvPr userDrawn="1"/>
        </p:nvGrpSpPr>
        <p:grpSpPr bwMode="auto">
          <a:xfrm>
            <a:off x="314325" y="147638"/>
            <a:ext cx="8516938" cy="1270000"/>
            <a:chOff x="314325" y="33338"/>
            <a:chExt cx="8516938" cy="1270000"/>
          </a:xfrm>
        </p:grpSpPr>
        <p:sp>
          <p:nvSpPr>
            <p:cNvPr id="14" name="Rectangle 13"/>
            <p:cNvSpPr>
              <a:spLocks noChangeArrowheads="1"/>
            </p:cNvSpPr>
            <p:nvPr userDrawn="1"/>
          </p:nvSpPr>
          <p:spPr bwMode="auto">
            <a:xfrm>
              <a:off x="314325" y="33338"/>
              <a:ext cx="8516938" cy="1270000"/>
            </a:xfrm>
            <a:prstGeom prst="rect">
              <a:avLst/>
            </a:prstGeom>
            <a:noFill/>
            <a:ln w="25400">
              <a:solidFill>
                <a:schemeClr val="bg1">
                  <a:lumMod val="85000"/>
                </a:schemeClr>
              </a:solidFill>
              <a:round/>
              <a:headEnd/>
              <a:tailEnd/>
            </a:ln>
          </p:spPr>
          <p:txBody>
            <a:bodyPr lIns="91436" tIns="45718" rIns="91436" bIns="45718" anchor="ctr"/>
            <a:lstStyle/>
            <a:p>
              <a:pPr algn="ctr" defTabSz="457200" eaLnBrk="1" hangingPunct="1">
                <a:defRPr/>
              </a:pPr>
              <a:endParaRPr lang="en-US" dirty="0">
                <a:solidFill>
                  <a:srgbClr val="FFFFFF"/>
                </a:solidFill>
                <a:latin typeface="Calibri" pitchFamily="34" charset="0"/>
                <a:ea typeface="ＭＳ Ｐゴシック" pitchFamily="1" charset="-128"/>
                <a:cs typeface="+mn-cs"/>
              </a:endParaRPr>
            </a:p>
          </p:txBody>
        </p:sp>
        <p:sp>
          <p:nvSpPr>
            <p:cNvPr id="15" name="Rectangle 14"/>
            <p:cNvSpPr>
              <a:spLocks noChangeArrowheads="1"/>
            </p:cNvSpPr>
            <p:nvPr userDrawn="1"/>
          </p:nvSpPr>
          <p:spPr bwMode="auto">
            <a:xfrm>
              <a:off x="439738" y="155575"/>
              <a:ext cx="8286750" cy="1035050"/>
            </a:xfrm>
            <a:prstGeom prst="rect">
              <a:avLst/>
            </a:prstGeom>
            <a:solidFill>
              <a:schemeClr val="bg1">
                <a:lumMod val="85000"/>
              </a:schemeClr>
            </a:solidFill>
            <a:ln w="12700">
              <a:noFill/>
              <a:round/>
              <a:headEnd/>
              <a:tailEnd/>
            </a:ln>
          </p:spPr>
          <p:txBody>
            <a:bodyPr lIns="91436" tIns="45718" rIns="91436" bIns="45718" anchor="ctr"/>
            <a:lstStyle/>
            <a:p>
              <a:pPr algn="ctr" defTabSz="457200" eaLnBrk="1" hangingPunct="1">
                <a:defRPr/>
              </a:pPr>
              <a:endParaRPr lang="en-US" dirty="0">
                <a:solidFill>
                  <a:srgbClr val="FFFFFF"/>
                </a:solidFill>
                <a:latin typeface="Calibri" pitchFamily="34" charset="0"/>
                <a:ea typeface="ＭＳ Ｐゴシック" pitchFamily="1" charset="-128"/>
                <a:cs typeface="+mn-cs"/>
              </a:endParaRPr>
            </a:p>
          </p:txBody>
        </p:sp>
      </p:grpSp>
      <p:sp>
        <p:nvSpPr>
          <p:cNvPr id="1029" name="Rectangle 3"/>
          <p:cNvSpPr>
            <a:spLocks noGrp="1" noChangeArrowheads="1"/>
          </p:cNvSpPr>
          <p:nvPr userDrawn="1">
            <p:ph type="body" idx="1"/>
          </p:nvPr>
        </p:nvSpPr>
        <p:spPr bwMode="auto">
          <a:xfrm>
            <a:off x="457200" y="1557338"/>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a:p>
            <a:pPr lvl="4"/>
            <a:endParaRPr lang="en-US" altLang="en-US"/>
          </a:p>
        </p:txBody>
      </p:sp>
      <p:sp>
        <p:nvSpPr>
          <p:cNvPr id="1030" name="Rectangle 2"/>
          <p:cNvSpPr>
            <a:spLocks noGrp="1" noChangeArrowheads="1"/>
          </p:cNvSpPr>
          <p:nvPr userDrawn="1">
            <p:ph type="title"/>
          </p:nvPr>
        </p:nvSpPr>
        <p:spPr bwMode="auto">
          <a:xfrm>
            <a:off x="439738" y="269875"/>
            <a:ext cx="82692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 Here</a:t>
            </a:r>
          </a:p>
        </p:txBody>
      </p:sp>
    </p:spTree>
    <p:extLst>
      <p:ext uri="{BB962C8B-B14F-4D97-AF65-F5344CB8AC3E}">
        <p14:creationId xmlns:p14="http://schemas.microsoft.com/office/powerpoint/2010/main" val="23537463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Lst>
  <p:hf hdr="0" ftr="0" dt="0"/>
  <p:txStyles>
    <p:titleStyle>
      <a:lvl1pPr algn="ctr" rtl="0" eaLnBrk="0" fontAlgn="base" hangingPunct="0">
        <a:spcBef>
          <a:spcPct val="0"/>
        </a:spcBef>
        <a:spcAft>
          <a:spcPct val="0"/>
        </a:spcAft>
        <a:defRPr sz="3200" b="1">
          <a:solidFill>
            <a:srgbClr val="114797"/>
          </a:solidFill>
          <a:latin typeface="+mj-lt"/>
          <a:ea typeface="+mj-ea"/>
          <a:cs typeface="+mj-cs"/>
        </a:defRPr>
      </a:lvl1pPr>
      <a:lvl2pPr algn="ctr" rtl="0" eaLnBrk="0" fontAlgn="base" hangingPunct="0">
        <a:spcBef>
          <a:spcPct val="0"/>
        </a:spcBef>
        <a:spcAft>
          <a:spcPct val="0"/>
        </a:spcAft>
        <a:defRPr sz="3200" b="1">
          <a:solidFill>
            <a:srgbClr val="114797"/>
          </a:solidFill>
          <a:latin typeface="Arial" charset="0"/>
        </a:defRPr>
      </a:lvl2pPr>
      <a:lvl3pPr algn="ctr" rtl="0" eaLnBrk="0" fontAlgn="base" hangingPunct="0">
        <a:spcBef>
          <a:spcPct val="0"/>
        </a:spcBef>
        <a:spcAft>
          <a:spcPct val="0"/>
        </a:spcAft>
        <a:defRPr sz="3200" b="1">
          <a:solidFill>
            <a:srgbClr val="114797"/>
          </a:solidFill>
          <a:latin typeface="Arial" charset="0"/>
        </a:defRPr>
      </a:lvl3pPr>
      <a:lvl4pPr algn="ctr" rtl="0" eaLnBrk="0" fontAlgn="base" hangingPunct="0">
        <a:spcBef>
          <a:spcPct val="0"/>
        </a:spcBef>
        <a:spcAft>
          <a:spcPct val="0"/>
        </a:spcAft>
        <a:defRPr sz="3200" b="1">
          <a:solidFill>
            <a:srgbClr val="114797"/>
          </a:solidFill>
          <a:latin typeface="Arial" charset="0"/>
        </a:defRPr>
      </a:lvl4pPr>
      <a:lvl5pPr algn="ctr" rtl="0" eaLnBrk="0" fontAlgn="base" hangingPunct="0">
        <a:spcBef>
          <a:spcPct val="0"/>
        </a:spcBef>
        <a:spcAft>
          <a:spcPct val="0"/>
        </a:spcAft>
        <a:defRPr sz="3200" b="1">
          <a:solidFill>
            <a:srgbClr val="114797"/>
          </a:solidFill>
          <a:latin typeface="Arial" charset="0"/>
        </a:defRPr>
      </a:lvl5pPr>
      <a:lvl6pPr marL="457200" algn="ctr" rtl="0" fontAlgn="base">
        <a:lnSpc>
          <a:spcPct val="80000"/>
        </a:lnSpc>
        <a:spcBef>
          <a:spcPct val="0"/>
        </a:spcBef>
        <a:spcAft>
          <a:spcPct val="0"/>
        </a:spcAft>
        <a:defRPr sz="3200" b="1">
          <a:solidFill>
            <a:srgbClr val="114797"/>
          </a:solidFill>
          <a:latin typeface="Arial" charset="0"/>
        </a:defRPr>
      </a:lvl6pPr>
      <a:lvl7pPr marL="914400" algn="ctr" rtl="0" fontAlgn="base">
        <a:lnSpc>
          <a:spcPct val="80000"/>
        </a:lnSpc>
        <a:spcBef>
          <a:spcPct val="0"/>
        </a:spcBef>
        <a:spcAft>
          <a:spcPct val="0"/>
        </a:spcAft>
        <a:defRPr sz="3200" b="1">
          <a:solidFill>
            <a:srgbClr val="114797"/>
          </a:solidFill>
          <a:latin typeface="Arial" charset="0"/>
        </a:defRPr>
      </a:lvl7pPr>
      <a:lvl8pPr marL="1371600" algn="ctr" rtl="0" fontAlgn="base">
        <a:lnSpc>
          <a:spcPct val="80000"/>
        </a:lnSpc>
        <a:spcBef>
          <a:spcPct val="0"/>
        </a:spcBef>
        <a:spcAft>
          <a:spcPct val="0"/>
        </a:spcAft>
        <a:defRPr sz="3200" b="1">
          <a:solidFill>
            <a:srgbClr val="114797"/>
          </a:solidFill>
          <a:latin typeface="Arial" charset="0"/>
        </a:defRPr>
      </a:lvl8pPr>
      <a:lvl9pPr marL="1828800" algn="ctr" rtl="0" fontAlgn="base">
        <a:lnSpc>
          <a:spcPct val="80000"/>
        </a:lnSpc>
        <a:spcBef>
          <a:spcPct val="0"/>
        </a:spcBef>
        <a:spcAft>
          <a:spcPct val="0"/>
        </a:spcAft>
        <a:defRPr sz="3200" b="1">
          <a:solidFill>
            <a:srgbClr val="114797"/>
          </a:solidFill>
          <a:latin typeface="Arial" charset="0"/>
        </a:defRPr>
      </a:lvl9pPr>
    </p:titleStyle>
    <p:bodyStyle>
      <a:lvl1pPr marL="571500" indent="-342900" algn="l" rtl="0" eaLnBrk="0" fontAlgn="base" hangingPunct="0">
        <a:spcBef>
          <a:spcPct val="0"/>
        </a:spcBef>
        <a:spcAft>
          <a:spcPct val="40000"/>
        </a:spcAft>
        <a:buClr>
          <a:srgbClr val="114797"/>
        </a:buClr>
        <a:buSzPct val="90000"/>
        <a:buFont typeface="Wingdings" panose="05000000000000000000" pitchFamily="2" charset="2"/>
        <a:buChar char="§"/>
        <a:defRPr>
          <a:solidFill>
            <a:schemeClr val="tx1"/>
          </a:solidFill>
          <a:latin typeface="+mn-lt"/>
          <a:ea typeface="+mn-ea"/>
          <a:cs typeface="+mn-cs"/>
        </a:defRPr>
      </a:lvl1pPr>
      <a:lvl2pPr marL="1028700" indent="-342900" algn="l" rtl="0" eaLnBrk="0" fontAlgn="base" hangingPunct="0">
        <a:spcBef>
          <a:spcPct val="0"/>
        </a:spcBef>
        <a:spcAft>
          <a:spcPct val="40000"/>
        </a:spcAft>
        <a:buClr>
          <a:srgbClr val="114797"/>
        </a:buClr>
        <a:buFont typeface="Arial" panose="020B0604020202020204" pitchFamily="34" charset="0"/>
        <a:buChar char="-"/>
        <a:defRPr>
          <a:solidFill>
            <a:schemeClr val="tx1"/>
          </a:solidFill>
          <a:latin typeface="+mn-lt"/>
        </a:defRPr>
      </a:lvl2pPr>
      <a:lvl3pPr marL="1485900" indent="-342900" algn="l" rtl="0" eaLnBrk="0" fontAlgn="base" hangingPunct="0">
        <a:spcBef>
          <a:spcPct val="0"/>
        </a:spcBef>
        <a:spcAft>
          <a:spcPct val="40000"/>
        </a:spcAft>
        <a:buClr>
          <a:srgbClr val="114797"/>
        </a:buClr>
        <a:buSzPct val="85000"/>
        <a:buFont typeface="Arial" panose="020B0604020202020204" pitchFamily="34" charset="0"/>
        <a:buChar char="&gt;"/>
        <a:defRPr>
          <a:solidFill>
            <a:schemeClr val="tx1"/>
          </a:solidFill>
          <a:latin typeface="+mn-lt"/>
        </a:defRPr>
      </a:lvl3pPr>
      <a:lvl4pPr marL="1943100" indent="-342900" algn="l" rtl="0" eaLnBrk="0" fontAlgn="base" hangingPunct="0">
        <a:spcBef>
          <a:spcPct val="0"/>
        </a:spcBef>
        <a:spcAft>
          <a:spcPct val="40000"/>
        </a:spcAft>
        <a:buClr>
          <a:srgbClr val="114797"/>
        </a:buClr>
        <a:buFont typeface="Arial" panose="020B0604020202020204" pitchFamily="34" charset="0"/>
        <a:buChar char="•"/>
        <a:defRPr>
          <a:solidFill>
            <a:schemeClr val="tx1"/>
          </a:solidFill>
          <a:latin typeface="+mn-lt"/>
        </a:defRPr>
      </a:lvl4pPr>
      <a:lvl5pPr marL="2400300" indent="-342900" algn="l" rtl="0" eaLnBrk="0" fontAlgn="base" hangingPunct="0">
        <a:spcBef>
          <a:spcPct val="0"/>
        </a:spcBef>
        <a:spcAft>
          <a:spcPct val="40000"/>
        </a:spcAft>
        <a:buClr>
          <a:srgbClr val="1452AC"/>
        </a:buClr>
        <a:buChar char="»"/>
        <a:defRPr>
          <a:solidFill>
            <a:schemeClr val="tx1"/>
          </a:solidFill>
          <a:latin typeface="+mn-lt"/>
        </a:defRPr>
      </a:lvl5pPr>
      <a:lvl6pPr marL="2514600" indent="-228600" algn="l" rtl="0" fontAlgn="base">
        <a:spcBef>
          <a:spcPct val="0"/>
        </a:spcBef>
        <a:spcAft>
          <a:spcPct val="40000"/>
        </a:spcAft>
        <a:buChar char="»"/>
        <a:defRPr>
          <a:solidFill>
            <a:schemeClr val="tx1"/>
          </a:solidFill>
          <a:latin typeface="+mn-lt"/>
        </a:defRPr>
      </a:lvl6pPr>
      <a:lvl7pPr marL="2971800" indent="-228600" algn="l" rtl="0" fontAlgn="base">
        <a:spcBef>
          <a:spcPct val="0"/>
        </a:spcBef>
        <a:spcAft>
          <a:spcPct val="40000"/>
        </a:spcAft>
        <a:buChar char="»"/>
        <a:defRPr>
          <a:solidFill>
            <a:schemeClr val="tx1"/>
          </a:solidFill>
          <a:latin typeface="+mn-lt"/>
        </a:defRPr>
      </a:lvl7pPr>
      <a:lvl8pPr marL="3429000" indent="-228600" algn="l" rtl="0" fontAlgn="base">
        <a:spcBef>
          <a:spcPct val="0"/>
        </a:spcBef>
        <a:spcAft>
          <a:spcPct val="40000"/>
        </a:spcAft>
        <a:buChar char="»"/>
        <a:defRPr>
          <a:solidFill>
            <a:schemeClr val="tx1"/>
          </a:solidFill>
          <a:latin typeface="+mn-lt"/>
        </a:defRPr>
      </a:lvl8pPr>
      <a:lvl9pPr marL="3886200" indent="-228600" algn="l" rtl="0" fontAlgn="base">
        <a:spcBef>
          <a:spcPct val="0"/>
        </a:spcBef>
        <a:spcAft>
          <a:spcPct val="4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8418"/>
            <a:ext cx="8229600" cy="473774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0" y="6296890"/>
            <a:ext cx="9144000" cy="0"/>
          </a:xfrm>
          <a:prstGeom prst="line">
            <a:avLst/>
          </a:prstGeom>
          <a:ln w="6350">
            <a:solidFill>
              <a:srgbClr val="00664D"/>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6476204"/>
            <a:ext cx="489891" cy="228600"/>
          </a:xfrm>
          <a:prstGeom prst="rect">
            <a:avLst/>
          </a:prstGeom>
          <a:noFill/>
        </p:spPr>
        <p:txBody>
          <a:bodyPr wrap="square" lIns="0" rIns="0" rtlCol="0" anchor="b">
            <a:noAutofit/>
          </a:bodyPr>
          <a:lstStyle>
            <a:defPPr>
              <a:defRPr lang="en-US"/>
            </a:defPPr>
            <a:lvl1pPr>
              <a:defRPr sz="900">
                <a:solidFill>
                  <a:schemeClr val="bg2"/>
                </a:solidFill>
              </a:defRPr>
            </a:lvl1pPr>
          </a:lstStyle>
          <a:p>
            <a:pPr lvl="0"/>
            <a:fld id="{E37A4729-B888-B247-AE07-BFAA2A15D667}" type="slidenum">
              <a:rPr lang="en-US" sz="1000" smtClean="0">
                <a:solidFill>
                  <a:srgbClr val="003087"/>
                </a:solidFill>
              </a:rPr>
              <a:pPr lvl="0"/>
              <a:t>‹#›</a:t>
            </a:fld>
            <a:endParaRPr lang="en-US" sz="1000" dirty="0">
              <a:solidFill>
                <a:srgbClr val="003087"/>
              </a:solidFill>
            </a:endParaRPr>
          </a:p>
        </p:txBody>
      </p:sp>
      <p:sp>
        <p:nvSpPr>
          <p:cNvPr id="13" name="TextBox 12"/>
          <p:cNvSpPr txBox="1"/>
          <p:nvPr/>
        </p:nvSpPr>
        <p:spPr>
          <a:xfrm>
            <a:off x="914400" y="6473972"/>
            <a:ext cx="2146742" cy="230832"/>
          </a:xfrm>
          <a:prstGeom prst="rect">
            <a:avLst/>
          </a:prstGeom>
          <a:noFill/>
        </p:spPr>
        <p:txBody>
          <a:bodyPr wrap="square" lIns="0" rIns="0" rtlCol="0" anchor="b">
            <a:noAutofit/>
          </a:bodyPr>
          <a:lstStyle/>
          <a:p>
            <a:pPr algn="l"/>
            <a:r>
              <a:rPr lang="en-US" sz="900" dirty="0">
                <a:solidFill>
                  <a:schemeClr val="tx1"/>
                </a:solidFill>
              </a:rPr>
              <a:t>PROPRIETARY</a:t>
            </a:r>
            <a:r>
              <a:rPr lang="en-US" sz="900" baseline="0" dirty="0">
                <a:solidFill>
                  <a:schemeClr val="tx1"/>
                </a:solidFill>
              </a:rPr>
              <a:t> AND CONFIDENTIAL</a:t>
            </a:r>
            <a:endParaRPr lang="en-US" sz="900" dirty="0">
              <a:solidFill>
                <a:schemeClr val="tx1"/>
              </a:solidFill>
            </a:endParaRPr>
          </a:p>
        </p:txBody>
      </p:sp>
      <p:sp>
        <p:nvSpPr>
          <p:cNvPr id="2" name="Title Placeholder 1"/>
          <p:cNvSpPr>
            <a:spLocks noGrp="1"/>
          </p:cNvSpPr>
          <p:nvPr>
            <p:ph type="title"/>
          </p:nvPr>
        </p:nvSpPr>
        <p:spPr>
          <a:xfrm>
            <a:off x="457200" y="360559"/>
            <a:ext cx="8229600" cy="360558"/>
          </a:xfrm>
          <a:prstGeom prst="rect">
            <a:avLst/>
          </a:prstGeom>
        </p:spPr>
        <p:txBody>
          <a:bodyPr vert="horz" lIns="0" tIns="45720" rIns="0" bIns="45720" rtlCol="0" anchor="t">
            <a:noAutofit/>
          </a:bodyPr>
          <a:lstStyle/>
          <a:p>
            <a:r>
              <a:rPr lang="en-US"/>
              <a:t>Click to edit Master title style</a:t>
            </a:r>
          </a:p>
        </p:txBody>
      </p:sp>
      <p:pic>
        <p:nvPicPr>
          <p:cNvPr id="4" name="Picture 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178414" y="6311464"/>
            <a:ext cx="2736986" cy="527486"/>
          </a:xfrm>
          <a:prstGeom prst="rect">
            <a:avLst/>
          </a:prstGeom>
        </p:spPr>
      </p:pic>
    </p:spTree>
    <p:extLst>
      <p:ext uri="{BB962C8B-B14F-4D97-AF65-F5344CB8AC3E}">
        <p14:creationId xmlns:p14="http://schemas.microsoft.com/office/powerpoint/2010/main" val="418369667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90" r:id="rId11"/>
    <p:sldLayoutId id="2147483778" r:id="rId12"/>
    <p:sldLayoutId id="2147483779" r:id="rId13"/>
    <p:sldLayoutId id="2147483780"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8" r:id="rId30"/>
    <p:sldLayoutId id="2147483800" r:id="rId31"/>
    <p:sldLayoutId id="2147483801" r:id="rId32"/>
  </p:sldLayoutIdLst>
  <p:txStyles>
    <p:titleStyle>
      <a:lvl1pPr algn="l" defTabSz="457200" rtl="0" eaLnBrk="1" latinLnBrk="0" hangingPunct="1">
        <a:spcBef>
          <a:spcPct val="0"/>
        </a:spcBef>
        <a:buNone/>
        <a:defRPr sz="2000" b="1" kern="1200" cap="all">
          <a:solidFill>
            <a:srgbClr val="00664D"/>
          </a:solidFill>
          <a:latin typeface="+mj-lt"/>
          <a:ea typeface="+mj-ea"/>
          <a:cs typeface="+mj-cs"/>
        </a:defRPr>
      </a:lvl1pPr>
    </p:titleStyle>
    <p:bodyStyle>
      <a:lvl1pPr marL="225425" indent="-225425"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1pPr>
      <a:lvl2pPr marL="457200" indent="-231775" algn="l" defTabSz="457200" rtl="0" eaLnBrk="1" latinLnBrk="0" hangingPunct="1">
        <a:spcBef>
          <a:spcPct val="20000"/>
        </a:spcBef>
        <a:buFont typeface="Arial"/>
        <a:buChar char="–"/>
        <a:defRPr sz="1600" kern="1200">
          <a:solidFill>
            <a:schemeClr val="tx1"/>
          </a:solidFill>
          <a:latin typeface="+mn-lt"/>
          <a:ea typeface="+mn-ea"/>
          <a:cs typeface="+mn-cs"/>
        </a:defRPr>
      </a:lvl2pPr>
      <a:lvl3pPr marL="6842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3pPr>
      <a:lvl4pPr marL="914400" indent="-230188" algn="l" defTabSz="457200" rtl="0" eaLnBrk="1" latinLnBrk="0" hangingPunct="1">
        <a:spcBef>
          <a:spcPct val="20000"/>
        </a:spcBef>
        <a:buFont typeface="Arial"/>
        <a:buChar char="–"/>
        <a:defRPr sz="1600" kern="1200">
          <a:solidFill>
            <a:schemeClr val="tx1"/>
          </a:solidFill>
          <a:latin typeface="+mn-lt"/>
          <a:ea typeface="+mn-ea"/>
          <a:cs typeface="+mn-cs"/>
        </a:defRPr>
      </a:lvl4pPr>
      <a:lvl5pPr marL="11414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accarenthealth.com/" TargetMode="Externa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267_DF6F6FB5.xml"/><Relationship Id="rId2" Type="http://schemas.openxmlformats.org/officeDocument/2006/relationships/image" Target="../media/image39.jpe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hyperlink" Target="mailto:cssteam@connerstrong.com" TargetMode="External"/><Relationship Id="rId2" Type="http://schemas.openxmlformats.org/officeDocument/2006/relationships/hyperlink" Target="http://www.connerstrong.com/" TargetMode="External"/><Relationship Id="rId1" Type="http://schemas.openxmlformats.org/officeDocument/2006/relationships/slideLayout" Target="../slideLayouts/slideLayout59.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hyperlink" Target="mailto:QKarpiak@janney.com" TargetMode="External"/><Relationship Id="rId2" Type="http://schemas.openxmlformats.org/officeDocument/2006/relationships/hyperlink" Target="http://www.tiaa.org/Devereux" TargetMode="External"/><Relationship Id="rId1" Type="http://schemas.openxmlformats.org/officeDocument/2006/relationships/slideLayout" Target="../slideLayouts/slideLayout59.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27C_CEA25C6.xml"/><Relationship Id="rId2" Type="http://schemas.openxmlformats.org/officeDocument/2006/relationships/image" Target="../media/image53.pn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petbenefits.com/" TargetMode="Externa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hyperlink" Target="http://www.guidanceresources.com/" TargetMode="External"/><Relationship Id="rId2" Type="http://schemas.openxmlformats.org/officeDocument/2006/relationships/notesSlide" Target="../notesSlides/notesSlide5.xml"/><Relationship Id="rId1" Type="http://schemas.openxmlformats.org/officeDocument/2006/relationships/slideLayout" Target="../slideLayouts/slideLayout51.xml"/><Relationship Id="rId5" Type="http://schemas.openxmlformats.org/officeDocument/2006/relationships/image" Target="../media/image56.jpeg"/><Relationship Id="rId4" Type="http://schemas.openxmlformats.org/officeDocument/2006/relationships/hyperlink" Target="https://connerstrong.goodrx.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tiaa.org/devereux" TargetMode="External"/><Relationship Id="rId7"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hyperlink" Target="http://www.guidanceresources.com/" TargetMode="External"/><Relationship Id="rId5" Type="http://schemas.openxmlformats.org/officeDocument/2006/relationships/hyperlink" Target="http://www.senior-advisors.com/" TargetMode="External"/><Relationship Id="rId4" Type="http://schemas.openxmlformats.org/officeDocument/2006/relationships/hyperlink" Target="mailto:QKarpiak@janney.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myliferesource.com/"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57.jpeg"/><Relationship Id="rId5" Type="http://schemas.openxmlformats.org/officeDocument/2006/relationships/hyperlink" Target="http://www.guidanceresources.com/" TargetMode="External"/><Relationship Id="rId4" Type="http://schemas.openxmlformats.org/officeDocument/2006/relationships/hyperlink" Target="https://devereux.sharepoint.com/Pages/Archive/DevereuxStrong.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microsoft.com/office/2018/10/relationships/comments" Target="../comments/modernComment_27A_95DBD730.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hyperlink" Target="http://www.mydevereuxbenefits.org/" TargetMode="External"/><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02E73D-BE32-79E4-1752-76416E27B9C8}"/>
              </a:ext>
            </a:extLst>
          </p:cNvPr>
          <p:cNvSpPr>
            <a:spLocks noChangeArrowheads="1"/>
          </p:cNvSpPr>
          <p:nvPr/>
        </p:nvSpPr>
        <p:spPr bwMode="auto">
          <a:xfrm>
            <a:off x="3533004" y="2325868"/>
            <a:ext cx="17091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altLang="en-US" sz="3200" i="1" dirty="0">
                <a:latin typeface="Franklin Gothic Book" panose="020B0503020102020204" pitchFamily="34" charset="0"/>
              </a:rPr>
              <a:t>Presents</a:t>
            </a:r>
          </a:p>
        </p:txBody>
      </p:sp>
      <p:sp>
        <p:nvSpPr>
          <p:cNvPr id="3" name="Rectangle 2">
            <a:extLst>
              <a:ext uri="{FF2B5EF4-FFF2-40B4-BE49-F238E27FC236}">
                <a16:creationId xmlns:a16="http://schemas.microsoft.com/office/drawing/2014/main" id="{9F184DC1-F485-D0B8-B91B-E5776AD6622F}"/>
              </a:ext>
            </a:extLst>
          </p:cNvPr>
          <p:cNvSpPr>
            <a:spLocks noChangeArrowheads="1"/>
          </p:cNvSpPr>
          <p:nvPr/>
        </p:nvSpPr>
        <p:spPr bwMode="auto">
          <a:xfrm>
            <a:off x="842857" y="3034627"/>
            <a:ext cx="717073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altLang="en-US" sz="4400" b="1" dirty="0" smtClean="0">
                <a:latin typeface="Franklin Gothic Book" panose="020B0503020102020204" pitchFamily="34" charset="0"/>
              </a:rPr>
              <a:t>2025</a:t>
            </a:r>
          </a:p>
          <a:p>
            <a:pPr algn="ctr">
              <a:defRPr/>
            </a:pPr>
            <a:r>
              <a:rPr lang="en-US" altLang="en-US" sz="4400" b="1" dirty="0" smtClean="0">
                <a:latin typeface="Franklin Gothic Book" panose="020B0503020102020204" pitchFamily="34" charset="0"/>
              </a:rPr>
              <a:t>Employee Benefits</a:t>
            </a:r>
          </a:p>
          <a:p>
            <a:pPr algn="ctr">
              <a:defRPr/>
            </a:pPr>
            <a:r>
              <a:rPr lang="en-US" altLang="en-US" sz="4400" b="1" dirty="0" smtClean="0">
                <a:latin typeface="Franklin Gothic Book" panose="020B0503020102020204" pitchFamily="34" charset="0"/>
              </a:rPr>
              <a:t>TCV/PLEA</a:t>
            </a:r>
            <a:endParaRPr lang="en-US" altLang="en-US" sz="4400" b="1" dirty="0">
              <a:latin typeface="Franklin Gothic Book" panose="020B0503020102020204" pitchFamily="34" charset="0"/>
            </a:endParaRPr>
          </a:p>
          <a:p>
            <a:pPr algn="ctr">
              <a:defRPr/>
            </a:pPr>
            <a:r>
              <a:rPr lang="en-US" altLang="en-US" sz="4400" b="1" dirty="0" smtClean="0">
                <a:latin typeface="Franklin Gothic Book" panose="020B0503020102020204" pitchFamily="34" charset="0"/>
              </a:rPr>
              <a:t> </a:t>
            </a:r>
            <a:endParaRPr lang="en-US" altLang="en-US" sz="4400" b="1" dirty="0">
              <a:latin typeface="Franklin Gothic Book" panose="020B0503020102020204" pitchFamily="34" charset="0"/>
            </a:endParaRPr>
          </a:p>
        </p:txBody>
      </p:sp>
      <p:pic>
        <p:nvPicPr>
          <p:cNvPr id="5" name="Picture 4"/>
          <p:cNvPicPr>
            <a:picLocks noChangeAspect="1"/>
          </p:cNvPicPr>
          <p:nvPr/>
        </p:nvPicPr>
        <p:blipFill>
          <a:blip r:embed="rId3"/>
          <a:stretch>
            <a:fillRect/>
          </a:stretch>
        </p:blipFill>
        <p:spPr>
          <a:xfrm>
            <a:off x="4888687" y="429739"/>
            <a:ext cx="3164098" cy="658425"/>
          </a:xfrm>
          <a:prstGeom prst="rect">
            <a:avLst/>
          </a:prstGeom>
        </p:spPr>
      </p:pic>
    </p:spTree>
    <p:extLst>
      <p:ext uri="{BB962C8B-B14F-4D97-AF65-F5344CB8AC3E}">
        <p14:creationId xmlns:p14="http://schemas.microsoft.com/office/powerpoint/2010/main" val="46293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0728" y="309880"/>
            <a:ext cx="8153400" cy="430823"/>
          </a:xfrm>
        </p:spPr>
        <p:txBody>
          <a:bodyPr vert="horz" lIns="0" tIns="45720" rIns="0" bIns="45720" rtlCol="0" anchor="t">
            <a:noAutofit/>
          </a:bodyPr>
          <a:lstStyle/>
          <a:p>
            <a:pPr algn="l"/>
            <a:r>
              <a:rPr lang="en-US" dirty="0">
                <a:latin typeface="Franklin Gothic Book"/>
              </a:rPr>
              <a:t>Prescription Drug </a:t>
            </a:r>
            <a:r>
              <a:rPr lang="en-US" dirty="0">
                <a:solidFill>
                  <a:srgbClr val="117158"/>
                </a:solidFill>
                <a:latin typeface="Franklin Gothic Book"/>
              </a:rPr>
              <a:t>Plans</a:t>
            </a:r>
          </a:p>
        </p:txBody>
      </p:sp>
      <p:graphicFrame>
        <p:nvGraphicFramePr>
          <p:cNvPr id="3" name="Table 2">
            <a:extLst>
              <a:ext uri="{FF2B5EF4-FFF2-40B4-BE49-F238E27FC236}">
                <a16:creationId xmlns:a16="http://schemas.microsoft.com/office/drawing/2014/main" id="{442387D2-E8B6-EAF2-2BBA-E4C1611F6F85}"/>
              </a:ext>
            </a:extLst>
          </p:cNvPr>
          <p:cNvGraphicFramePr>
            <a:graphicFrameLocks noGrp="1"/>
          </p:cNvGraphicFramePr>
          <p:nvPr>
            <p:extLst>
              <p:ext uri="{D42A27DB-BD31-4B8C-83A1-F6EECF244321}">
                <p14:modId xmlns:p14="http://schemas.microsoft.com/office/powerpoint/2010/main" val="1531430417"/>
              </p:ext>
            </p:extLst>
          </p:nvPr>
        </p:nvGraphicFramePr>
        <p:xfrm>
          <a:off x="462456" y="963689"/>
          <a:ext cx="8219087" cy="1891996"/>
        </p:xfrm>
        <a:graphic>
          <a:graphicData uri="http://schemas.openxmlformats.org/drawingml/2006/table">
            <a:tbl>
              <a:tblPr/>
              <a:tblGrid>
                <a:gridCol w="1555530">
                  <a:extLst>
                    <a:ext uri="{9D8B030D-6E8A-4147-A177-3AD203B41FA5}">
                      <a16:colId xmlns:a16="http://schemas.microsoft.com/office/drawing/2014/main" val="1116219555"/>
                    </a:ext>
                  </a:extLst>
                </a:gridCol>
                <a:gridCol w="3272197">
                  <a:extLst>
                    <a:ext uri="{9D8B030D-6E8A-4147-A177-3AD203B41FA5}">
                      <a16:colId xmlns:a16="http://schemas.microsoft.com/office/drawing/2014/main" val="3257377254"/>
                    </a:ext>
                  </a:extLst>
                </a:gridCol>
                <a:gridCol w="3391360">
                  <a:extLst>
                    <a:ext uri="{9D8B030D-6E8A-4147-A177-3AD203B41FA5}">
                      <a16:colId xmlns:a16="http://schemas.microsoft.com/office/drawing/2014/main" val="417057786"/>
                    </a:ext>
                  </a:extLst>
                </a:gridCol>
              </a:tblGrid>
              <a:tr h="551802">
                <a:tc gridSpan="3">
                  <a:txBody>
                    <a:bodyPr/>
                    <a:lstStyle/>
                    <a:p>
                      <a:pPr marR="40640" lvl="0" indent="0" algn="l" rtl="0">
                        <a:lnSpc>
                          <a:spcPct val="119000"/>
                        </a:lnSpc>
                        <a:spcBef>
                          <a:spcPts val="0"/>
                        </a:spcBef>
                        <a:spcAft>
                          <a:spcPts val="0"/>
                        </a:spcAft>
                        <a:buNone/>
                      </a:pPr>
                      <a:r>
                        <a:rPr lang="en-US" sz="1400" b="1" kern="1400" cap="all" dirty="0">
                          <a:ln>
                            <a:noFill/>
                          </a:ln>
                          <a:solidFill>
                            <a:srgbClr val="117158"/>
                          </a:solidFill>
                          <a:effectLst/>
                          <a:latin typeface="Franklin Gothic Book"/>
                        </a:rPr>
                        <a:t>Ibx prescription plan for </a:t>
                      </a:r>
                      <a:r>
                        <a:rPr lang="en-US" sz="1400" b="1" kern="1400" cap="all" dirty="0" smtClean="0">
                          <a:ln>
                            <a:noFill/>
                          </a:ln>
                          <a:solidFill>
                            <a:srgbClr val="117158"/>
                          </a:solidFill>
                          <a:effectLst/>
                          <a:latin typeface="Franklin Gothic Book"/>
                        </a:rPr>
                        <a:t>EPO </a:t>
                      </a:r>
                      <a:r>
                        <a:rPr lang="en-US" sz="1400" b="1" kern="1400" cap="all" dirty="0">
                          <a:ln>
                            <a:noFill/>
                          </a:ln>
                          <a:solidFill>
                            <a:srgbClr val="117158"/>
                          </a:solidFill>
                          <a:effectLst/>
                          <a:latin typeface="Franklin Gothic Book"/>
                        </a:rPr>
                        <a:t>medical </a:t>
                      </a:r>
                      <a:r>
                        <a:rPr lang="en-US" sz="1400" b="1" kern="1400" cap="all" dirty="0" smtClean="0">
                          <a:ln>
                            <a:noFill/>
                          </a:ln>
                          <a:solidFill>
                            <a:srgbClr val="117158"/>
                          </a:solidFill>
                          <a:effectLst/>
                          <a:latin typeface="Franklin Gothic Book"/>
                        </a:rPr>
                        <a:t>plan</a:t>
                      </a:r>
                      <a:endParaRPr lang="en-US" sz="1000" b="1" kern="1400" dirty="0">
                        <a:ln>
                          <a:noFill/>
                        </a:ln>
                        <a:solidFill>
                          <a:srgbClr val="117158"/>
                        </a:solidFill>
                        <a:effectLst/>
                        <a:latin typeface="Franklin Gothic Book"/>
                      </a:endParaRPr>
                    </a:p>
                    <a:p>
                      <a:pPr marR="0" lvl="0" indent="0" algn="l" rtl="0">
                        <a:lnSpc>
                          <a:spcPct val="119000"/>
                        </a:lnSpc>
                        <a:spcBef>
                          <a:spcPts val="0"/>
                        </a:spcBef>
                        <a:spcAft>
                          <a:spcPts val="600"/>
                        </a:spcAft>
                        <a:buNone/>
                      </a:pPr>
                      <a:r>
                        <a:rPr lang="en-US" sz="1000" kern="1400" cap="all" spc="25" dirty="0">
                          <a:ln>
                            <a:noFill/>
                          </a:ln>
                          <a:solidFill>
                            <a:srgbClr val="117158"/>
                          </a:solidFill>
                          <a:effectLst/>
                          <a:latin typeface="Franklin Gothic Book"/>
                        </a:rPr>
                        <a:t>included with </a:t>
                      </a:r>
                      <a:r>
                        <a:rPr lang="en-US" sz="1000" kern="1400" cap="all" spc="25" dirty="0" smtClean="0">
                          <a:ln>
                            <a:noFill/>
                          </a:ln>
                          <a:solidFill>
                            <a:srgbClr val="117158"/>
                          </a:solidFill>
                          <a:effectLst/>
                          <a:latin typeface="Franklin Gothic Book"/>
                        </a:rPr>
                        <a:t>EPO </a:t>
                      </a:r>
                      <a:r>
                        <a:rPr lang="en-US" sz="1000" kern="1400" cap="all" spc="25" dirty="0">
                          <a:ln>
                            <a:noFill/>
                          </a:ln>
                          <a:solidFill>
                            <a:srgbClr val="117158"/>
                          </a:solidFill>
                          <a:effectLst/>
                          <a:latin typeface="Franklin Gothic Book"/>
                        </a:rPr>
                        <a:t>medical plan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753369695"/>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90-day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90-day 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441554491"/>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0518245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873660347"/>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671329"/>
                  </a:ext>
                </a:extLst>
              </a:tr>
            </a:tbl>
          </a:graphicData>
        </a:graphic>
      </p:graphicFrame>
      <p:graphicFrame>
        <p:nvGraphicFramePr>
          <p:cNvPr id="4" name="Table 3">
            <a:extLst>
              <a:ext uri="{FF2B5EF4-FFF2-40B4-BE49-F238E27FC236}">
                <a16:creationId xmlns:a16="http://schemas.microsoft.com/office/drawing/2014/main" id="{AD16D307-E59C-7C1A-E301-32AAED18CE9A}"/>
              </a:ext>
            </a:extLst>
          </p:cNvPr>
          <p:cNvGraphicFramePr>
            <a:graphicFrameLocks noGrp="1"/>
          </p:cNvGraphicFramePr>
          <p:nvPr>
            <p:extLst>
              <p:ext uri="{D42A27DB-BD31-4B8C-83A1-F6EECF244321}">
                <p14:modId xmlns:p14="http://schemas.microsoft.com/office/powerpoint/2010/main" val="1115277581"/>
              </p:ext>
            </p:extLst>
          </p:nvPr>
        </p:nvGraphicFramePr>
        <p:xfrm>
          <a:off x="491210" y="3594674"/>
          <a:ext cx="8219087" cy="1969870"/>
        </p:xfrm>
        <a:graphic>
          <a:graphicData uri="http://schemas.openxmlformats.org/drawingml/2006/table">
            <a:tbl>
              <a:tblPr/>
              <a:tblGrid>
                <a:gridCol w="1534509">
                  <a:extLst>
                    <a:ext uri="{9D8B030D-6E8A-4147-A177-3AD203B41FA5}">
                      <a16:colId xmlns:a16="http://schemas.microsoft.com/office/drawing/2014/main" val="3523327022"/>
                    </a:ext>
                  </a:extLst>
                </a:gridCol>
                <a:gridCol w="3293216">
                  <a:extLst>
                    <a:ext uri="{9D8B030D-6E8A-4147-A177-3AD203B41FA5}">
                      <a16:colId xmlns:a16="http://schemas.microsoft.com/office/drawing/2014/main" val="3195469596"/>
                    </a:ext>
                  </a:extLst>
                </a:gridCol>
                <a:gridCol w="3391362">
                  <a:extLst>
                    <a:ext uri="{9D8B030D-6E8A-4147-A177-3AD203B41FA5}">
                      <a16:colId xmlns:a16="http://schemas.microsoft.com/office/drawing/2014/main" val="2308641342"/>
                    </a:ext>
                  </a:extLst>
                </a:gridCol>
              </a:tblGrid>
              <a:tr h="629676">
                <a:tc gridSpan="3">
                  <a:txBody>
                    <a:bodyPr/>
                    <a:lstStyle/>
                    <a:p>
                      <a:pPr marR="0" indent="0" algn="l" rtl="0">
                        <a:lnSpc>
                          <a:spcPct val="119000"/>
                        </a:lnSpc>
                        <a:spcBef>
                          <a:spcPts val="0"/>
                        </a:spcBef>
                        <a:spcAft>
                          <a:spcPts val="0"/>
                        </a:spcAft>
                      </a:pPr>
                      <a:r>
                        <a:rPr lang="en-US" sz="1400" b="1" kern="1400" cap="all" dirty="0">
                          <a:ln>
                            <a:noFill/>
                          </a:ln>
                          <a:solidFill>
                            <a:srgbClr val="1E5D77"/>
                          </a:solidFill>
                          <a:effectLst/>
                          <a:latin typeface="Franklin Gothic Book"/>
                        </a:rPr>
                        <a:t>I</a:t>
                      </a:r>
                      <a:r>
                        <a:rPr lang="en-US" sz="1400" b="1" kern="1400" cap="all" dirty="0">
                          <a:ln>
                            <a:noFill/>
                          </a:ln>
                          <a:solidFill>
                            <a:srgbClr val="117158"/>
                          </a:solidFill>
                          <a:effectLst/>
                          <a:latin typeface="Franklin Gothic Book"/>
                        </a:rPr>
                        <a:t>bx prescription plan for the high deductible health plan</a:t>
                      </a:r>
                      <a:endParaRPr lang="en-US" sz="1000" b="1" kern="1400" dirty="0">
                        <a:ln>
                          <a:noFill/>
                        </a:ln>
                        <a:solidFill>
                          <a:srgbClr val="117158"/>
                        </a:solidFill>
                        <a:effectLst/>
                        <a:latin typeface="Franklin Gothic Book"/>
                      </a:endParaRPr>
                    </a:p>
                    <a:p>
                      <a:pPr marR="0" lvl="0" indent="0" algn="l">
                        <a:lnSpc>
                          <a:spcPct val="119000"/>
                        </a:lnSpc>
                        <a:spcBef>
                          <a:spcPts val="0"/>
                        </a:spcBef>
                        <a:spcAft>
                          <a:spcPts val="0"/>
                        </a:spcAft>
                        <a:buNone/>
                      </a:pPr>
                      <a:r>
                        <a:rPr lang="en-US" sz="1000" kern="1400" cap="all" spc="25" dirty="0">
                          <a:ln>
                            <a:noFill/>
                          </a:ln>
                          <a:solidFill>
                            <a:srgbClr val="117158"/>
                          </a:solidFill>
                          <a:effectLst/>
                          <a:latin typeface="Franklin Gothic Book"/>
                        </a:rPr>
                        <a:t>included with hdhp medical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962017059"/>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30-day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30-day 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2054034144"/>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12700" cap="flat" cmpd="sng" algn="ctr">
                      <a:solidFill>
                        <a:schemeClr val="tx1"/>
                      </a:solidFill>
                      <a:prstDash val="solid"/>
                      <a:round/>
                      <a:headEnd type="none" w="med" len="med"/>
                      <a:tailEnd type="none" w="med" len="med"/>
                    </a:lnB>
                    <a:solidFill>
                      <a:srgbClr val="F3F3F3"/>
                    </a:solidFill>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49470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127851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93736781"/>
                  </a:ext>
                </a:extLst>
              </a:tr>
            </a:tbl>
          </a:graphicData>
        </a:graphic>
      </p:graphicFrame>
      <p:pic>
        <p:nvPicPr>
          <p:cNvPr id="6" name="Picture 5" descr="A blue and white logo&#10;&#10;Description automatically generated">
            <a:extLst>
              <a:ext uri="{FF2B5EF4-FFF2-40B4-BE49-F238E27FC236}">
                <a16:creationId xmlns:a16="http://schemas.microsoft.com/office/drawing/2014/main" id="{511A279F-C554-5278-6C49-2130D9C74D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871" y="205799"/>
            <a:ext cx="2448560" cy="318008"/>
          </a:xfrm>
          <a:prstGeom prst="rect">
            <a:avLst/>
          </a:prstGeom>
        </p:spPr>
      </p:pic>
      <p:sp>
        <p:nvSpPr>
          <p:cNvPr id="5" name="TextBox 4">
            <a:extLst>
              <a:ext uri="{FF2B5EF4-FFF2-40B4-BE49-F238E27FC236}">
                <a16:creationId xmlns:a16="http://schemas.microsoft.com/office/drawing/2014/main" id="{D5886B30-0F0A-D46C-8E50-7155A48714C6}"/>
              </a:ext>
            </a:extLst>
          </p:cNvPr>
          <p:cNvSpPr txBox="1"/>
          <p:nvPr/>
        </p:nvSpPr>
        <p:spPr>
          <a:xfrm>
            <a:off x="462456" y="2898817"/>
            <a:ext cx="7505250" cy="430887"/>
          </a:xfrm>
          <a:prstGeom prst="rect">
            <a:avLst/>
          </a:prstGeom>
          <a:noFill/>
        </p:spPr>
        <p:txBody>
          <a:bodyPr wrap="square" rtlCol="0">
            <a:spAutoFit/>
          </a:bodyPr>
          <a:lstStyle/>
          <a:p>
            <a:r>
              <a:rPr lang="en-US" sz="1100" dirty="0">
                <a:latin typeface="Franklin Gothic Book" panose="020B0503020102020204" pitchFamily="34" charset="0"/>
              </a:rPr>
              <a:t>* 90-day fill available at CVS </a:t>
            </a:r>
            <a:r>
              <a:rPr lang="en-US" sz="1100" b="1" dirty="0">
                <a:latin typeface="Franklin Gothic Book" panose="020B0503020102020204" pitchFamily="34" charset="0"/>
              </a:rPr>
              <a:t>Only</a:t>
            </a:r>
            <a:r>
              <a:rPr lang="en-US" sz="1100" dirty="0">
                <a:latin typeface="Franklin Gothic Book" panose="020B0503020102020204" pitchFamily="34" charset="0"/>
              </a:rPr>
              <a:t> or through Mail Order (after 1</a:t>
            </a:r>
            <a:r>
              <a:rPr lang="en-US" sz="1100" baseline="30000" dirty="0">
                <a:latin typeface="Franklin Gothic Book" panose="020B0503020102020204" pitchFamily="34" charset="0"/>
              </a:rPr>
              <a:t>st</a:t>
            </a:r>
            <a:r>
              <a:rPr lang="en-US" sz="1100" dirty="0">
                <a:latin typeface="Franklin Gothic Book" panose="020B0503020102020204" pitchFamily="34" charset="0"/>
              </a:rPr>
              <a:t> retail fill)</a:t>
            </a:r>
          </a:p>
          <a:p>
            <a:r>
              <a:rPr lang="en-US" sz="1100" dirty="0">
                <a:solidFill>
                  <a:srgbClr val="FF0000"/>
                </a:solidFill>
                <a:latin typeface="Franklin Gothic Book" panose="020B0503020102020204" pitchFamily="34" charset="0"/>
              </a:rPr>
              <a:t>*</a:t>
            </a:r>
            <a:r>
              <a:rPr lang="en-US" sz="1100" dirty="0">
                <a:latin typeface="Franklin Gothic Book" panose="020B0503020102020204" pitchFamily="34" charset="0"/>
              </a:rPr>
              <a:t> </a:t>
            </a:r>
            <a:r>
              <a:rPr lang="en-US" sz="1100" b="1" dirty="0">
                <a:latin typeface="Franklin Gothic Book" panose="020B0503020102020204" pitchFamily="34" charset="0"/>
              </a:rPr>
              <a:t>Separate OOP maximum for RX ($4,000/$6,000/$8,000)</a:t>
            </a:r>
          </a:p>
        </p:txBody>
      </p:sp>
    </p:spTree>
    <p:extLst>
      <p:ext uri="{BB962C8B-B14F-4D97-AF65-F5344CB8AC3E}">
        <p14:creationId xmlns:p14="http://schemas.microsoft.com/office/powerpoint/2010/main" val="43731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6BED5-0FE7-A349-6526-B0608F195B3E}"/>
              </a:ext>
            </a:extLst>
          </p:cNvPr>
          <p:cNvSpPr txBox="1"/>
          <p:nvPr/>
        </p:nvSpPr>
        <p:spPr>
          <a:xfrm>
            <a:off x="581245" y="305679"/>
            <a:ext cx="8255024" cy="400110"/>
          </a:xfrm>
          <a:prstGeom prst="rect">
            <a:avLst/>
          </a:prstGeom>
          <a:noFill/>
        </p:spPr>
        <p:txBody>
          <a:bodyPr wrap="square" rtlCol="0">
            <a:spAutoFit/>
          </a:bodyPr>
          <a:lstStyle/>
          <a:p>
            <a:r>
              <a:rPr lang="en-US" sz="2000" b="1" cap="all" dirty="0" smtClean="0">
                <a:solidFill>
                  <a:srgbClr val="00664D"/>
                </a:solidFill>
                <a:latin typeface="Franklin Gothic Book"/>
                <a:ea typeface="+mj-ea"/>
                <a:cs typeface="+mj-cs"/>
              </a:rPr>
              <a:t>2025 Contributions  – medical (includes Rx/Vision) </a:t>
            </a:r>
            <a:endParaRPr lang="en-US" sz="2000" b="1" cap="all" dirty="0">
              <a:solidFill>
                <a:srgbClr val="00664D"/>
              </a:solidFill>
              <a:latin typeface="Franklin Gothic Book"/>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4113587460"/>
              </p:ext>
            </p:extLst>
          </p:nvPr>
        </p:nvGraphicFramePr>
        <p:xfrm>
          <a:off x="1005840" y="968883"/>
          <a:ext cx="4783030" cy="2230884"/>
        </p:xfrm>
        <a:graphic>
          <a:graphicData uri="http://schemas.openxmlformats.org/drawingml/2006/table">
            <a:tbl>
              <a:tblPr/>
              <a:tblGrid>
                <a:gridCol w="1287254">
                  <a:extLst>
                    <a:ext uri="{9D8B030D-6E8A-4147-A177-3AD203B41FA5}">
                      <a16:colId xmlns:a16="http://schemas.microsoft.com/office/drawing/2014/main" val="332349138"/>
                    </a:ext>
                  </a:extLst>
                </a:gridCol>
                <a:gridCol w="1653237">
                  <a:extLst>
                    <a:ext uri="{9D8B030D-6E8A-4147-A177-3AD203B41FA5}">
                      <a16:colId xmlns:a16="http://schemas.microsoft.com/office/drawing/2014/main" val="2909743417"/>
                    </a:ext>
                  </a:extLst>
                </a:gridCol>
                <a:gridCol w="1842539">
                  <a:extLst>
                    <a:ext uri="{9D8B030D-6E8A-4147-A177-3AD203B41FA5}">
                      <a16:colId xmlns:a16="http://schemas.microsoft.com/office/drawing/2014/main" val="595620484"/>
                    </a:ext>
                  </a:extLst>
                </a:gridCol>
              </a:tblGrid>
              <a:tr h="1167656">
                <a:tc>
                  <a:txBody>
                    <a:bodyPr/>
                    <a:lstStyle/>
                    <a:p>
                      <a:pPr algn="ctr" fontAlgn="ctr"/>
                      <a:r>
                        <a:rPr lang="en-US" sz="1100" b="1" i="0" u="none" strike="noStrike" dirty="0">
                          <a:solidFill>
                            <a:srgbClr val="FFFFFF"/>
                          </a:solidFill>
                          <a:effectLst/>
                          <a:latin typeface="Calibri" panose="020F0502020204030204" pitchFamily="34" charset="0"/>
                        </a:rPr>
                        <a:t>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Calibri" panose="020F0502020204030204" pitchFamily="34" charset="0"/>
                        </a:rPr>
                        <a:t>Coverage Tier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US" sz="1100" b="1" i="0" u="none" strike="noStrike">
                          <a:solidFill>
                            <a:srgbClr val="FFFFFF"/>
                          </a:solidFill>
                          <a:effectLst/>
                          <a:latin typeface="Calibri" panose="020F0502020204030204" pitchFamily="34" charset="0"/>
                        </a:rPr>
                        <a:t>Non-Qualified Employee</a:t>
                      </a:r>
                      <a:br>
                        <a:rPr lang="en-US" sz="1100" b="1" i="0" u="none" strike="noStrike">
                          <a:solidFill>
                            <a:srgbClr val="FFFFFF"/>
                          </a:solidFill>
                          <a:effectLst/>
                          <a:latin typeface="Calibri" panose="020F0502020204030204" pitchFamily="34" charset="0"/>
                        </a:rPr>
                      </a:br>
                      <a:r>
                        <a:rPr lang="en-US" sz="1100" b="1" i="0" u="none" strike="noStrike">
                          <a:solidFill>
                            <a:srgbClr val="FFFFFF"/>
                          </a:solidFill>
                          <a:effectLst/>
                          <a:latin typeface="Calibri" panose="020F0502020204030204" pitchFamily="34" charset="0"/>
                        </a:rPr>
                        <a:t>Contributions (Bi-Weekly)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427306645"/>
                  </a:ext>
                </a:extLst>
              </a:tr>
              <a:tr h="265807">
                <a:tc rowSpan="4">
                  <a:txBody>
                    <a:bodyPr/>
                    <a:lstStyle/>
                    <a:p>
                      <a:pPr algn="ctr" fontAlgn="ctr"/>
                      <a:r>
                        <a:rPr lang="en-US" sz="1100" b="0" i="0" u="none" strike="noStrike">
                          <a:solidFill>
                            <a:srgbClr val="000000"/>
                          </a:solidFill>
                          <a:effectLst/>
                          <a:latin typeface="Calibri" panose="020F0502020204030204" pitchFamily="34" charset="0"/>
                        </a:rPr>
                        <a:t>TCV/PLEA  EPO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Employee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a:t>
                      </a:r>
                      <a:r>
                        <a:rPr lang="en-US" sz="1100" b="0" i="0" u="none" strike="noStrike" dirty="0" smtClean="0">
                          <a:solidFill>
                            <a:srgbClr val="000000"/>
                          </a:solidFill>
                          <a:effectLst/>
                          <a:latin typeface="Calibri" panose="020F0502020204030204" pitchFamily="34" charset="0"/>
                        </a:rPr>
                        <a:t>67.00</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795434"/>
                  </a:ext>
                </a:extLst>
              </a:tr>
              <a:tr h="265807">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Employee + Spouse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a:t>
                      </a:r>
                      <a:r>
                        <a:rPr lang="en-US" sz="1100" b="0" i="0" u="none" strike="noStrike" dirty="0" smtClean="0">
                          <a:solidFill>
                            <a:srgbClr val="000000"/>
                          </a:solidFill>
                          <a:effectLst/>
                          <a:latin typeface="Calibri" panose="020F0502020204030204" pitchFamily="34" charset="0"/>
                        </a:rPr>
                        <a:t>210.49</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224628"/>
                  </a:ext>
                </a:extLst>
              </a:tr>
              <a:tr h="265807">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a:t>
                      </a:r>
                      <a:r>
                        <a:rPr lang="en-US" sz="1100" b="0" i="0" u="none" strike="noStrike" dirty="0" smtClean="0">
                          <a:solidFill>
                            <a:srgbClr val="000000"/>
                          </a:solidFill>
                          <a:effectLst/>
                          <a:latin typeface="Calibri" panose="020F0502020204030204" pitchFamily="34" charset="0"/>
                        </a:rPr>
                        <a:t>Child</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a:t>
                      </a:r>
                      <a:r>
                        <a:rPr lang="en-US" sz="1100" b="0" i="0" u="none" strike="noStrike" dirty="0" smtClean="0">
                          <a:solidFill>
                            <a:srgbClr val="000000"/>
                          </a:solidFill>
                          <a:effectLst/>
                          <a:latin typeface="Calibri" panose="020F0502020204030204" pitchFamily="34" charset="0"/>
                        </a:rPr>
                        <a:t>168.05</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095088"/>
                  </a:ext>
                </a:extLst>
              </a:tr>
              <a:tr h="265807">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Employee + Family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smtClean="0">
                          <a:solidFill>
                            <a:srgbClr val="000000"/>
                          </a:solidFill>
                          <a:effectLst/>
                          <a:latin typeface="Calibri" panose="020F0502020204030204" pitchFamily="34" charset="0"/>
                        </a:rPr>
                        <a:t>$300.38</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03173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40475719"/>
              </p:ext>
            </p:extLst>
          </p:nvPr>
        </p:nvGraphicFramePr>
        <p:xfrm>
          <a:off x="1005840" y="3469290"/>
          <a:ext cx="4810928" cy="1819275"/>
        </p:xfrm>
        <a:graphic>
          <a:graphicData uri="http://schemas.openxmlformats.org/drawingml/2006/table">
            <a:tbl>
              <a:tblPr/>
              <a:tblGrid>
                <a:gridCol w="1294762">
                  <a:extLst>
                    <a:ext uri="{9D8B030D-6E8A-4147-A177-3AD203B41FA5}">
                      <a16:colId xmlns:a16="http://schemas.microsoft.com/office/drawing/2014/main" val="401088647"/>
                    </a:ext>
                  </a:extLst>
                </a:gridCol>
                <a:gridCol w="1662880">
                  <a:extLst>
                    <a:ext uri="{9D8B030D-6E8A-4147-A177-3AD203B41FA5}">
                      <a16:colId xmlns:a16="http://schemas.microsoft.com/office/drawing/2014/main" val="3007569846"/>
                    </a:ext>
                  </a:extLst>
                </a:gridCol>
                <a:gridCol w="1853286">
                  <a:extLst>
                    <a:ext uri="{9D8B030D-6E8A-4147-A177-3AD203B41FA5}">
                      <a16:colId xmlns:a16="http://schemas.microsoft.com/office/drawing/2014/main" val="252279972"/>
                    </a:ext>
                  </a:extLst>
                </a:gridCol>
              </a:tblGrid>
              <a:tr h="752475">
                <a:tc>
                  <a:txBody>
                    <a:bodyPr/>
                    <a:lstStyle/>
                    <a:p>
                      <a:pPr algn="ctr" fontAlgn="ctr"/>
                      <a:r>
                        <a:rPr lang="en-US" sz="1100" b="1" i="0" u="none" strike="noStrike" dirty="0">
                          <a:solidFill>
                            <a:srgbClr val="FFFFFF"/>
                          </a:solidFill>
                          <a:effectLst/>
                          <a:latin typeface="Calibri" panose="020F0502020204030204" pitchFamily="34" charset="0"/>
                        </a:rPr>
                        <a:t>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Calibri" panose="020F0502020204030204" pitchFamily="34" charset="0"/>
                        </a:rPr>
                        <a:t>Coverage Tier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US" sz="1100" b="1" i="0" u="none" strike="noStrike">
                          <a:solidFill>
                            <a:srgbClr val="FFFFFF"/>
                          </a:solidFill>
                          <a:effectLst/>
                          <a:latin typeface="Calibri" panose="020F0502020204030204" pitchFamily="34" charset="0"/>
                        </a:rPr>
                        <a:t>Non-Qualified Employee</a:t>
                      </a:r>
                      <a:br>
                        <a:rPr lang="en-US" sz="1100" b="1" i="0" u="none" strike="noStrike">
                          <a:solidFill>
                            <a:srgbClr val="FFFFFF"/>
                          </a:solidFill>
                          <a:effectLst/>
                          <a:latin typeface="Calibri" panose="020F0502020204030204" pitchFamily="34" charset="0"/>
                        </a:rPr>
                      </a:br>
                      <a:r>
                        <a:rPr lang="en-US" sz="1100" b="1" i="0" u="none" strike="noStrike">
                          <a:solidFill>
                            <a:srgbClr val="FFFFFF"/>
                          </a:solidFill>
                          <a:effectLst/>
                          <a:latin typeface="Calibri" panose="020F0502020204030204" pitchFamily="34" charset="0"/>
                        </a:rPr>
                        <a:t>Contributions (Bi-Weekly)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190101272"/>
                  </a:ext>
                </a:extLst>
              </a:tr>
              <a:tr h="266700">
                <a:tc rowSpan="4">
                  <a:txBody>
                    <a:bodyPr/>
                    <a:lstStyle/>
                    <a:p>
                      <a:pPr algn="ctr" fontAlgn="ctr"/>
                      <a:r>
                        <a:rPr lang="en-US" sz="1100" b="0" i="0" u="none" strike="noStrike" dirty="0">
                          <a:solidFill>
                            <a:srgbClr val="000000"/>
                          </a:solidFill>
                          <a:effectLst/>
                          <a:latin typeface="Calibri" panose="020F0502020204030204" pitchFamily="34" charset="0"/>
                        </a:rPr>
                        <a:t>TCV/PLEA  - HDHP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Employee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a:t>
                      </a:r>
                      <a:r>
                        <a:rPr lang="en-US" sz="1100" b="0" i="0" u="none" strike="noStrike" dirty="0" smtClean="0">
                          <a:solidFill>
                            <a:srgbClr val="000000"/>
                          </a:solidFill>
                          <a:effectLst/>
                          <a:latin typeface="Calibri" panose="020F0502020204030204" pitchFamily="34" charset="0"/>
                        </a:rPr>
                        <a:t>39.61</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232307"/>
                  </a:ext>
                </a:extLst>
              </a:tr>
              <a:tr h="2667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Employee + Spouse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a:t>
                      </a:r>
                      <a:r>
                        <a:rPr lang="en-US" sz="1100" b="0" i="0" u="none" strike="noStrike" dirty="0" smtClean="0">
                          <a:solidFill>
                            <a:srgbClr val="000000"/>
                          </a:solidFill>
                          <a:effectLst/>
                          <a:latin typeface="Calibri" panose="020F0502020204030204" pitchFamily="34" charset="0"/>
                        </a:rPr>
                        <a:t>149.15</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531740"/>
                  </a:ext>
                </a:extLst>
              </a:tr>
              <a:tr h="26670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a:t>
                      </a:r>
                      <a:r>
                        <a:rPr lang="en-US" sz="1100" b="0" i="0" u="none" strike="noStrike" dirty="0" smtClean="0">
                          <a:solidFill>
                            <a:srgbClr val="000000"/>
                          </a:solidFill>
                          <a:effectLst/>
                          <a:latin typeface="Calibri" panose="020F0502020204030204" pitchFamily="34" charset="0"/>
                        </a:rPr>
                        <a:t>Child</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a:t>
                      </a:r>
                      <a:r>
                        <a:rPr lang="en-US" sz="1100" b="0" i="0" u="none" strike="noStrike" dirty="0" smtClean="0">
                          <a:solidFill>
                            <a:srgbClr val="000000"/>
                          </a:solidFill>
                          <a:effectLst/>
                          <a:latin typeface="Calibri" panose="020F0502020204030204" pitchFamily="34" charset="0"/>
                        </a:rPr>
                        <a:t>113.25</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61262"/>
                  </a:ext>
                </a:extLst>
              </a:tr>
              <a:tr h="2667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Employee + Family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a:t>
                      </a:r>
                      <a:r>
                        <a:rPr lang="en-US" sz="1100" b="0" i="0" u="none" strike="noStrike" dirty="0" smtClean="0">
                          <a:solidFill>
                            <a:srgbClr val="000000"/>
                          </a:solidFill>
                          <a:effectLst/>
                          <a:latin typeface="Calibri" panose="020F0502020204030204" pitchFamily="34" charset="0"/>
                        </a:rPr>
                        <a:t>212.90</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160072"/>
                  </a:ext>
                </a:extLst>
              </a:tr>
            </a:tbl>
          </a:graphicData>
        </a:graphic>
      </p:graphicFrame>
    </p:spTree>
    <p:extLst>
      <p:ext uri="{BB962C8B-B14F-4D97-AF65-F5344CB8AC3E}">
        <p14:creationId xmlns:p14="http://schemas.microsoft.com/office/powerpoint/2010/main" val="294000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B75AD-50C6-5DF3-F1AC-58841E758687}"/>
              </a:ext>
            </a:extLst>
          </p:cNvPr>
          <p:cNvSpPr txBox="1"/>
          <p:nvPr/>
        </p:nvSpPr>
        <p:spPr>
          <a:xfrm>
            <a:off x="476250" y="295275"/>
            <a:ext cx="3610284" cy="400110"/>
          </a:xfrm>
          <a:prstGeom prst="rect">
            <a:avLst/>
          </a:prstGeom>
          <a:noFill/>
        </p:spPr>
        <p:txBody>
          <a:bodyPr wrap="none" rtlCol="0">
            <a:spAutoFit/>
          </a:bodyPr>
          <a:lstStyle/>
          <a:p>
            <a:r>
              <a:rPr lang="en-US" sz="2000" b="1" cap="all" dirty="0" smtClean="0">
                <a:solidFill>
                  <a:srgbClr val="00664D"/>
                </a:solidFill>
                <a:latin typeface="Franklin Gothic Book"/>
                <a:ea typeface="+mj-ea"/>
                <a:cs typeface="+mj-cs"/>
              </a:rPr>
              <a:t>2025 </a:t>
            </a:r>
            <a:r>
              <a:rPr lang="en-US" sz="2000" b="1" cap="all" dirty="0">
                <a:solidFill>
                  <a:srgbClr val="00664D"/>
                </a:solidFill>
                <a:latin typeface="Franklin Gothic Book"/>
                <a:ea typeface="+mj-ea"/>
                <a:cs typeface="+mj-cs"/>
              </a:rPr>
              <a:t>Plan Design Changes </a:t>
            </a:r>
            <a:r>
              <a:rPr lang="en-US" sz="2000" b="1" cap="all" dirty="0" smtClean="0">
                <a:solidFill>
                  <a:srgbClr val="00664D"/>
                </a:solidFill>
                <a:latin typeface="Franklin Gothic Book"/>
                <a:ea typeface="+mj-ea"/>
                <a:cs typeface="+mj-cs"/>
              </a:rPr>
              <a:t> </a:t>
            </a:r>
            <a:endParaRPr lang="en-US" sz="2000" b="1" cap="all" dirty="0">
              <a:solidFill>
                <a:srgbClr val="00664D"/>
              </a:solidFill>
              <a:latin typeface="Franklin Gothic Book"/>
              <a:ea typeface="+mj-ea"/>
              <a:cs typeface="+mj-cs"/>
            </a:endParaRPr>
          </a:p>
        </p:txBody>
      </p:sp>
      <p:graphicFrame>
        <p:nvGraphicFramePr>
          <p:cNvPr id="6" name="Table 5">
            <a:extLst>
              <a:ext uri="{FF2B5EF4-FFF2-40B4-BE49-F238E27FC236}">
                <a16:creationId xmlns:a16="http://schemas.microsoft.com/office/drawing/2014/main" id="{7EDB1161-1C8B-6450-DDEF-96DD569676F1}"/>
              </a:ext>
            </a:extLst>
          </p:cNvPr>
          <p:cNvGraphicFramePr>
            <a:graphicFrameLocks noGrp="1"/>
          </p:cNvGraphicFramePr>
          <p:nvPr>
            <p:extLst>
              <p:ext uri="{D42A27DB-BD31-4B8C-83A1-F6EECF244321}">
                <p14:modId xmlns:p14="http://schemas.microsoft.com/office/powerpoint/2010/main" val="2556392201"/>
              </p:ext>
            </p:extLst>
          </p:nvPr>
        </p:nvGraphicFramePr>
        <p:xfrm>
          <a:off x="1446334" y="883627"/>
          <a:ext cx="4425384" cy="4946506"/>
        </p:xfrm>
        <a:graphic>
          <a:graphicData uri="http://schemas.openxmlformats.org/drawingml/2006/table">
            <a:tbl>
              <a:tblPr firstRow="1" firstCol="1" bandRow="1"/>
              <a:tblGrid>
                <a:gridCol w="1553782">
                  <a:extLst>
                    <a:ext uri="{9D8B030D-6E8A-4147-A177-3AD203B41FA5}">
                      <a16:colId xmlns:a16="http://schemas.microsoft.com/office/drawing/2014/main" val="2380428631"/>
                    </a:ext>
                  </a:extLst>
                </a:gridCol>
                <a:gridCol w="1602755">
                  <a:extLst>
                    <a:ext uri="{9D8B030D-6E8A-4147-A177-3AD203B41FA5}">
                      <a16:colId xmlns:a16="http://schemas.microsoft.com/office/drawing/2014/main" val="375599592"/>
                    </a:ext>
                  </a:extLst>
                </a:gridCol>
                <a:gridCol w="1268847">
                  <a:extLst>
                    <a:ext uri="{9D8B030D-6E8A-4147-A177-3AD203B41FA5}">
                      <a16:colId xmlns:a16="http://schemas.microsoft.com/office/drawing/2014/main" val="1331973491"/>
                    </a:ext>
                  </a:extLst>
                </a:gridCol>
              </a:tblGrid>
              <a:tr h="247650">
                <a:tc>
                  <a:txBody>
                    <a:bodyPr/>
                    <a:lstStyle/>
                    <a:p>
                      <a:r>
                        <a:rPr lang="en-US" sz="1400" b="1" dirty="0" smtClean="0">
                          <a:effectLst/>
                          <a:latin typeface="Times New Roman" panose="02020603050405020304" pitchFamily="18" charset="0"/>
                        </a:rPr>
                        <a:t>EPO</a:t>
                      </a:r>
                      <a:endParaRPr lang="en-US" sz="1400" b="1"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 </a:t>
                      </a:r>
                      <a:r>
                        <a:rPr lang="en-US" sz="900" b="1" dirty="0" smtClean="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 </a:t>
                      </a:r>
                      <a:r>
                        <a:rPr lang="en-US" sz="900" b="1" dirty="0" smtClean="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699908"/>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DEDUCTIBLE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$840 </a:t>
                      </a:r>
                    </a:p>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$1,260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$1,680</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732906"/>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OUT-OF-POCKET MAXIMUM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i="1" dirty="0">
                          <a:solidFill>
                            <a:srgbClr val="000000"/>
                          </a:solidFill>
                          <a:effectLst/>
                          <a:latin typeface="Arial" panose="020B0604020202020204" pitchFamily="34" charset="0"/>
                          <a:ea typeface="Yu Gothic" panose="020B0400000000000000" pitchFamily="34" charset="-128"/>
                        </a:rPr>
                        <a:t>(Includes Deductible)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$5,200  </a:t>
                      </a:r>
                    </a:p>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$7,800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$10,400</a:t>
                      </a: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704948"/>
                  </a:ext>
                </a:extLst>
              </a:tr>
              <a:tr h="826880">
                <a:tc>
                  <a:txBody>
                    <a:bodyPr/>
                    <a:lstStyle/>
                    <a:p>
                      <a:pPr marL="0" marR="0">
                        <a:lnSpc>
                          <a:spcPct val="105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Rx</a:t>
                      </a:r>
                      <a:r>
                        <a:rPr lang="en-US" sz="900" dirty="0">
                          <a:solidFill>
                            <a:srgbClr val="000000"/>
                          </a:solidFill>
                          <a:effectLst/>
                          <a:latin typeface="Arial" panose="020B0604020202020204" pitchFamily="34" charset="0"/>
                          <a:ea typeface="Yu Gothic" panose="020B0400000000000000" pitchFamily="34" charset="-128"/>
                        </a:rPr>
                        <a:t> Out of Pocket Max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 $</a:t>
                      </a:r>
                      <a:r>
                        <a:rPr lang="en-US" sz="900" dirty="0">
                          <a:solidFill>
                            <a:srgbClr val="000000"/>
                          </a:solidFill>
                          <a:effectLst/>
                          <a:latin typeface="Arial" panose="020B0604020202020204" pitchFamily="34" charset="0"/>
                          <a:ea typeface="Yu Gothic" panose="020B0400000000000000" pitchFamily="34" charset="-128"/>
                        </a:rPr>
                        <a:t>4,000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 $</a:t>
                      </a:r>
                      <a:r>
                        <a:rPr lang="en-US" sz="900" dirty="0">
                          <a:solidFill>
                            <a:srgbClr val="000000"/>
                          </a:solidFill>
                          <a:effectLst/>
                          <a:latin typeface="Arial" panose="020B0604020202020204" pitchFamily="34" charset="0"/>
                          <a:ea typeface="Yu Gothic" panose="020B0400000000000000" pitchFamily="34" charset="-128"/>
                        </a:rPr>
                        <a:t>6,000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 $</a:t>
                      </a:r>
                      <a:r>
                        <a:rPr lang="en-US" sz="900" dirty="0">
                          <a:solidFill>
                            <a:srgbClr val="000000"/>
                          </a:solidFill>
                          <a:effectLst/>
                          <a:latin typeface="Arial" panose="020B0604020202020204" pitchFamily="34" charset="0"/>
                          <a:ea typeface="Yu Gothic" panose="020B0400000000000000" pitchFamily="34" charset="-128"/>
                        </a:rPr>
                        <a:t>8,000</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601661"/>
                  </a:ext>
                </a:extLst>
              </a:tr>
              <a:tr h="259271">
                <a:tc gridSpan="3">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p>
                      <a:pPr marL="0" marR="0" algn="ctr">
                        <a:lnSpc>
                          <a:spcPct val="105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p>
                      <a:pPr marL="0" marR="0" algn="l">
                        <a:lnSpc>
                          <a:spcPct val="150000"/>
                        </a:lnSpc>
                        <a:spcBef>
                          <a:spcPts val="0"/>
                        </a:spcBef>
                        <a:spcAft>
                          <a:spcPts val="0"/>
                        </a:spcAft>
                      </a:pPr>
                      <a:r>
                        <a:rPr lang="en-US" sz="1400" b="1" dirty="0">
                          <a:solidFill>
                            <a:srgbClr val="000000"/>
                          </a:solidFill>
                          <a:effectLst/>
                          <a:latin typeface="Arial" panose="020B0604020202020204" pitchFamily="34" charset="0"/>
                          <a:ea typeface="Yu Gothic" panose="020B0400000000000000" pitchFamily="34" charset="-128"/>
                        </a:rPr>
                        <a:t>HDHP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5000"/>
                        </a:lnSpc>
                        <a:spcBef>
                          <a:spcPts val="0"/>
                        </a:spcBef>
                        <a:spcAft>
                          <a:spcPts val="0"/>
                        </a:spcAft>
                      </a:pP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0"/>
                        </a:spcAft>
                      </a:pP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273797"/>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DEDUCTIBLE</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 $3.100 </a:t>
                      </a:r>
                      <a:endParaRPr lang="en-US" sz="1200" dirty="0">
                        <a:solidFill>
                          <a:srgbClr val="000000"/>
                        </a:solidFill>
                        <a:effectLst/>
                        <a:latin typeface="Arial" panose="020B0604020202020204" pitchFamily="34" charset="0"/>
                        <a:ea typeface="Yu Gothic" panose="020B0400000000000000" pitchFamily="34" charset="-128"/>
                      </a:endParaRPr>
                    </a:p>
                    <a:p>
                      <a:pPr marL="0" marR="0" algn="just">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 $4,620 </a:t>
                      </a:r>
                      <a:endParaRPr lang="en-US" sz="1200" dirty="0">
                        <a:solidFill>
                          <a:srgbClr val="000000"/>
                        </a:solidFill>
                        <a:effectLst/>
                        <a:latin typeface="Arial" panose="020B0604020202020204" pitchFamily="34" charset="0"/>
                        <a:ea typeface="Yu Gothic" panose="020B0400000000000000" pitchFamily="34" charset="-128"/>
                      </a:endParaRPr>
                    </a:p>
                    <a:p>
                      <a:pPr marL="0" marR="0">
                        <a:spcBef>
                          <a:spcPts val="0"/>
                        </a:spcBef>
                        <a:spcAft>
                          <a:spcPts val="0"/>
                        </a:spcAft>
                      </a:pPr>
                      <a:r>
                        <a:rPr lang="en-US" sz="900" dirty="0" smtClean="0">
                          <a:effectLst/>
                          <a:latin typeface="Arial" panose="020B0604020202020204" pitchFamily="34" charset="0"/>
                          <a:ea typeface="Yu Gothic" panose="020B0400000000000000" pitchFamily="34" charset="-128"/>
                        </a:rPr>
                        <a:t> $6,195</a:t>
                      </a:r>
                      <a:endParaRPr lang="en-US" sz="1100" dirty="0">
                        <a:effectLst/>
                        <a:latin typeface="Calibri" panose="020F050202020403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082340"/>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OUT OF POCKET MAXIMUM</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i="1" dirty="0">
                          <a:solidFill>
                            <a:srgbClr val="000000"/>
                          </a:solidFill>
                          <a:effectLst/>
                          <a:latin typeface="Arial" panose="020B0604020202020204" pitchFamily="34" charset="0"/>
                          <a:ea typeface="Yu Gothic" panose="020B0400000000000000" pitchFamily="34" charset="-128"/>
                        </a:rPr>
                        <a:t>(Includes Deductible)</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 $4,725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 $7.090</a:t>
                      </a: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smtClean="0">
                          <a:solidFill>
                            <a:srgbClr val="000000"/>
                          </a:solidFill>
                          <a:effectLst/>
                          <a:latin typeface="Arial" panose="020B0604020202020204" pitchFamily="34" charset="0"/>
                          <a:ea typeface="Yu Gothic" panose="020B0400000000000000" pitchFamily="34" charset="-128"/>
                        </a:rPr>
                        <a:t> $9,450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977859"/>
                  </a:ext>
                </a:extLst>
              </a:tr>
            </a:tbl>
          </a:graphicData>
        </a:graphic>
      </p:graphicFrame>
    </p:spTree>
    <p:extLst>
      <p:ext uri="{BB962C8B-B14F-4D97-AF65-F5344CB8AC3E}">
        <p14:creationId xmlns:p14="http://schemas.microsoft.com/office/powerpoint/2010/main" val="1139673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58D7354-3041-4D69-F409-2B5FB36EA6B5}"/>
              </a:ext>
            </a:extLst>
          </p:cNvPr>
          <p:cNvSpPr txBox="1">
            <a:spLocks noChangeArrowheads="1"/>
          </p:cNvSpPr>
          <p:nvPr/>
        </p:nvSpPr>
        <p:spPr bwMode="auto">
          <a:xfrm>
            <a:off x="200397" y="5294731"/>
            <a:ext cx="8747760" cy="848555"/>
          </a:xfrm>
          <a:prstGeom prst="rect">
            <a:avLst/>
          </a:prstGeom>
        </p:spPr>
        <p:txBody>
          <a:bodyPr rot="0" vert="horz" lIns="0" tIns="45720" rIns="0" bIns="45720" rtlCol="0" anchor="t" anchorCtr="0">
            <a:normAutofit/>
          </a:bodyPr>
          <a:lstStyle/>
          <a:p>
            <a:pPr algn="ctr" defTabSz="457200" latinLnBrk="0">
              <a:lnSpc>
                <a:spcPct val="90000"/>
              </a:lnSpc>
              <a:spcBef>
                <a:spcPct val="0"/>
              </a:spcBef>
              <a:spcAft>
                <a:spcPts val="600"/>
              </a:spcAft>
            </a:pPr>
            <a:endParaRPr lang="en-US" dirty="0">
              <a:ea typeface="+mj-ea"/>
              <a:cs typeface="+mj-cs"/>
            </a:endParaRPr>
          </a:p>
        </p:txBody>
      </p:sp>
      <p:sp>
        <p:nvSpPr>
          <p:cNvPr id="3" name="Text Placeholder 2"/>
          <p:cNvSpPr>
            <a:spLocks noGrp="1"/>
          </p:cNvSpPr>
          <p:nvPr>
            <p:ph idx="1"/>
          </p:nvPr>
        </p:nvSpPr>
        <p:spPr>
          <a:xfrm>
            <a:off x="430626" y="936046"/>
            <a:ext cx="8172091" cy="4358685"/>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dirty="0">
                <a:latin typeface="Franklin Gothic Book"/>
              </a:rPr>
              <a:t>If you participate in </a:t>
            </a:r>
            <a:r>
              <a:rPr lang="en-US" altLang="en-US" dirty="0" smtClean="0">
                <a:latin typeface="Franklin Gothic Book"/>
              </a:rPr>
              <a:t>the EPO </a:t>
            </a:r>
            <a:r>
              <a:rPr lang="en-US" altLang="en-US" dirty="0">
                <a:latin typeface="Franklin Gothic Book"/>
              </a:rPr>
              <a:t>or High Deductible Health Plan, you can choose to have $0 out of pocket costs for certain surgical procedures by using Accarent. </a:t>
            </a:r>
            <a:endParaRPr lang="en-US" altLang="en-US" dirty="0">
              <a:latin typeface="Franklin Gothic Book" panose="020B0503020102020204" pitchFamily="34" charset="0"/>
            </a:endParaRPr>
          </a:p>
          <a:p>
            <a:pPr lvl="1">
              <a:buClr>
                <a:srgbClr val="117158"/>
              </a:buClr>
              <a:buFont typeface="Wingdings" panose="05000000000000000000" pitchFamily="2" charset="2"/>
              <a:buChar char="§"/>
            </a:pPr>
            <a:endParaRPr lang="en-US" alt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Network of select academic medical centers and top-rated hospitals established in conjunction with Johns Hopkins Hospital.  </a:t>
            </a:r>
            <a:endParaRPr lang="en-US" dirty="0">
              <a:latin typeface="Franklin Gothic Book" panose="020B0503020102020204" pitchFamily="34" charset="0"/>
            </a:endParaRPr>
          </a:p>
          <a:p>
            <a:pPr marL="683895" lvl="2" indent="-226695">
              <a:buClr>
                <a:srgbClr val="117158"/>
              </a:buClr>
              <a:buFont typeface="Courier New" panose="05000000000000000000" pitchFamily="2" charset="2"/>
              <a:buChar char="o"/>
            </a:pPr>
            <a:endParaRPr 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All initial treatment and any complication or concurrent related illness, outpatient follow-up during the post-surgical period, personalized nurse case management, and concierge and travel assistance are covered under the program.</a:t>
            </a:r>
          </a:p>
          <a:p>
            <a:pPr lvl="1">
              <a:buClr>
                <a:srgbClr val="117158"/>
              </a:buClr>
              <a:buFont typeface="Wingdings" panose="05000000000000000000" pitchFamily="2" charset="2"/>
              <a:buChar char="§"/>
            </a:pPr>
            <a:endParaRPr lang="en-US" dirty="0">
              <a:latin typeface="Franklin Gothic Book"/>
            </a:endParaRPr>
          </a:p>
          <a:p>
            <a:pPr>
              <a:buClr>
                <a:srgbClr val="117158"/>
              </a:buClr>
              <a:buFont typeface="Wingdings" panose="05000000000000000000" pitchFamily="2" charset="2"/>
              <a:buChar char="§"/>
            </a:pPr>
            <a:r>
              <a:rPr lang="en-US" dirty="0" smtClean="0">
                <a:latin typeface="Franklin Gothic Book"/>
              </a:rPr>
              <a:t> </a:t>
            </a:r>
            <a:r>
              <a:rPr lang="en-US" b="1" dirty="0" smtClean="0">
                <a:latin typeface="Franklin Gothic Book"/>
              </a:rPr>
              <a:t>Contact </a:t>
            </a:r>
            <a:r>
              <a:rPr lang="en-US" b="1" dirty="0">
                <a:latin typeface="Franklin Gothic Book"/>
              </a:rPr>
              <a:t>Accarent at (866) 771-0697 for immediate assistance or visit </a:t>
            </a:r>
            <a:r>
              <a:rPr lang="en-US" b="1" u="sng" dirty="0">
                <a:latin typeface="Franklin Gothic Book"/>
                <a:hlinkClick r:id="rId2"/>
              </a:rPr>
              <a:t>www.accarenthealth.com</a:t>
            </a:r>
            <a:r>
              <a:rPr lang="en-US" b="1" u="sng" dirty="0">
                <a:latin typeface="Franklin Gothic Book"/>
              </a:rPr>
              <a:t> </a:t>
            </a:r>
            <a:r>
              <a:rPr lang="en-US" b="1" dirty="0">
                <a:latin typeface="Franklin Gothic Book"/>
              </a:rPr>
              <a:t>to see the schedule of services and how it works</a:t>
            </a:r>
            <a:r>
              <a:rPr lang="en-US" b="1" dirty="0" smtClean="0">
                <a:latin typeface="Franklin Gothic Book"/>
              </a:rPr>
              <a:t>!</a:t>
            </a:r>
            <a:r>
              <a:rPr lang="en-US" b="1" cap="all" dirty="0">
                <a:solidFill>
                  <a:srgbClr val="00664D"/>
                </a:solidFill>
                <a:latin typeface="Franklin Gothic Book"/>
                <a:ea typeface="+mj-ea"/>
                <a:cs typeface="+mj-cs"/>
              </a:rPr>
              <a:t> </a:t>
            </a:r>
            <a:endParaRPr lang="en-US" b="1" cap="all" dirty="0" smtClean="0">
              <a:solidFill>
                <a:srgbClr val="00664D"/>
              </a:solidFill>
              <a:latin typeface="Franklin Gothic Book"/>
              <a:ea typeface="+mj-ea"/>
              <a:cs typeface="+mj-cs"/>
            </a:endParaRPr>
          </a:p>
          <a:p>
            <a:pPr marL="0" indent="0">
              <a:buClr>
                <a:srgbClr val="117158"/>
              </a:buClr>
              <a:buNone/>
            </a:pPr>
            <a:endParaRPr lang="en-US" b="1" cap="all" dirty="0">
              <a:solidFill>
                <a:srgbClr val="00664D"/>
              </a:solidFill>
              <a:latin typeface="Franklin Gothic Book"/>
              <a:ea typeface="+mj-ea"/>
              <a:cs typeface="+mj-cs"/>
            </a:endParaRPr>
          </a:p>
          <a:p>
            <a:pPr marL="0" indent="0">
              <a:buClr>
                <a:srgbClr val="117158"/>
              </a:buClr>
              <a:buNone/>
            </a:pPr>
            <a:r>
              <a:rPr lang="en-US" b="1" cap="all" dirty="0" smtClean="0">
                <a:solidFill>
                  <a:srgbClr val="00664D"/>
                </a:solidFill>
                <a:latin typeface="Franklin Gothic Book"/>
                <a:ea typeface="+mj-ea"/>
                <a:cs typeface="+mj-cs"/>
              </a:rPr>
              <a:t>$0 Cost for surgical procedures at top-rated hospitals. Need to travel? </a:t>
            </a:r>
            <a:r>
              <a:rPr lang="en-US" sz="1200" b="1" cap="all" dirty="0" smtClean="0">
                <a:latin typeface="Franklin Gothic Book"/>
                <a:ea typeface="+mj-ea"/>
                <a:cs typeface="+mj-cs"/>
              </a:rPr>
              <a:t>Devereux will reimburse you and a caregiver for your travel expenses, including a hotel stay, for the day prior to surgery and aftercare based on the Accarent post-operative schedule.</a:t>
            </a:r>
            <a:r>
              <a:rPr lang="en-US" b="1" cap="all" dirty="0" smtClean="0">
                <a:solidFill>
                  <a:srgbClr val="00664D"/>
                </a:solidFill>
                <a:latin typeface="Franklin Gothic Book"/>
                <a:ea typeface="+mj-ea"/>
                <a:cs typeface="+mj-cs"/>
              </a:rPr>
              <a:t> </a:t>
            </a:r>
            <a:endParaRPr lang="en-US" dirty="0" smtClean="0">
              <a:ea typeface="+mj-ea"/>
              <a:cs typeface="+mj-cs"/>
            </a:endParaRPr>
          </a:p>
          <a:p>
            <a:pPr marL="0" indent="0">
              <a:buClr>
                <a:srgbClr val="117158"/>
              </a:buClr>
              <a:buNone/>
            </a:pPr>
            <a:endParaRPr lang="en-US" dirty="0">
              <a:latin typeface="Franklin Gothic Book"/>
            </a:endParaRPr>
          </a:p>
        </p:txBody>
      </p:sp>
      <p:sp>
        <p:nvSpPr>
          <p:cNvPr id="2" name="Text Placeholder 1"/>
          <p:cNvSpPr>
            <a:spLocks noGrp="1"/>
          </p:cNvSpPr>
          <p:nvPr>
            <p:ph type="body" sz="quarter" idx="10"/>
          </p:nvPr>
        </p:nvSpPr>
        <p:spPr>
          <a:xfrm>
            <a:off x="375920" y="400678"/>
            <a:ext cx="8228013" cy="365125"/>
          </a:xfrm>
        </p:spPr>
        <p:txBody>
          <a:bodyPr vert="horz" lIns="0" tIns="45720" rIns="91440" bIns="45720" rtlCol="0" anchor="t">
            <a:noAutofit/>
          </a:bodyPr>
          <a:lstStyle/>
          <a:p>
            <a:pPr>
              <a:lnSpc>
                <a:spcPct val="90000"/>
              </a:lnSpc>
            </a:pPr>
            <a:r>
              <a:rPr lang="en-US" b="1" kern="1200" dirty="0">
                <a:latin typeface="Franklin Gothic Book"/>
              </a:rPr>
              <a:t>SAVINGS CONSIDERATIONS – ACCARENT HEALTH</a:t>
            </a:r>
          </a:p>
        </p:txBody>
      </p:sp>
      <p:pic>
        <p:nvPicPr>
          <p:cNvPr id="7" name="Picture 6" descr="A logo for a health company&#10;&#10;Description automatically generated">
            <a:extLst>
              <a:ext uri="{FF2B5EF4-FFF2-40B4-BE49-F238E27FC236}">
                <a16:creationId xmlns:a16="http://schemas.microsoft.com/office/drawing/2014/main" id="{4AB32F29-2F47-091B-6BDD-A7F6CBF79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9" b="19811"/>
          <a:stretch/>
        </p:blipFill>
        <p:spPr>
          <a:xfrm>
            <a:off x="6795658" y="0"/>
            <a:ext cx="1893267" cy="860701"/>
          </a:xfrm>
          <a:prstGeom prst="rect">
            <a:avLst/>
          </a:prstGeom>
        </p:spPr>
      </p:pic>
      <p:sp>
        <p:nvSpPr>
          <p:cNvPr id="9" name="TextBox 8"/>
          <p:cNvSpPr txBox="1"/>
          <p:nvPr/>
        </p:nvSpPr>
        <p:spPr>
          <a:xfrm>
            <a:off x="430626" y="5477608"/>
            <a:ext cx="8258299" cy="738664"/>
          </a:xfrm>
          <a:prstGeom prst="rect">
            <a:avLst/>
          </a:prstGeom>
          <a:solidFill>
            <a:srgbClr val="117158"/>
          </a:solidFill>
          <a:ln>
            <a:solidFill>
              <a:schemeClr val="tx1"/>
            </a:solidFill>
          </a:ln>
        </p:spPr>
        <p:txBody>
          <a:bodyPr wrap="square" rtlCol="0">
            <a:spAutoFit/>
          </a:bodyPr>
          <a:lstStyle/>
          <a:p>
            <a:r>
              <a:rPr lang="en-US" dirty="0" smtClean="0">
                <a:solidFill>
                  <a:schemeClr val="bg1"/>
                </a:solidFill>
              </a:rPr>
              <a:t>Grail Genetic Testing through Accarent – </a:t>
            </a:r>
            <a:r>
              <a:rPr lang="en-US" sz="1200" dirty="0" smtClean="0">
                <a:solidFill>
                  <a:schemeClr val="bg1"/>
                </a:solidFill>
              </a:rPr>
              <a:t>if you are 50+ or 40+ with a family history, lab tests are </a:t>
            </a:r>
          </a:p>
          <a:p>
            <a:r>
              <a:rPr lang="en-US" sz="1200" dirty="0">
                <a:solidFill>
                  <a:schemeClr val="bg1"/>
                </a:solidFill>
              </a:rPr>
              <a:t>a</a:t>
            </a:r>
            <a:r>
              <a:rPr lang="en-US" sz="1200" dirty="0" smtClean="0">
                <a:solidFill>
                  <a:schemeClr val="bg1"/>
                </a:solidFill>
              </a:rPr>
              <a:t>vailable that may detect up to 50 active cancers. Cost is $1,000 and is payable using Health Savings Account (HSA),</a:t>
            </a:r>
          </a:p>
          <a:p>
            <a:r>
              <a:rPr lang="en-US" sz="1200" dirty="0" smtClean="0">
                <a:solidFill>
                  <a:schemeClr val="bg1"/>
                </a:solidFill>
              </a:rPr>
              <a:t>Flexible Spending Account (FSA) or credit card. Contact Accarent at (866) 771-0697 for information. </a:t>
            </a:r>
            <a:endParaRPr lang="en-US" dirty="0">
              <a:solidFill>
                <a:schemeClr val="bg1"/>
              </a:solidFill>
            </a:endParaRPr>
          </a:p>
        </p:txBody>
      </p:sp>
    </p:spTree>
    <p:extLst>
      <p:ext uri="{BB962C8B-B14F-4D97-AF65-F5344CB8AC3E}">
        <p14:creationId xmlns:p14="http://schemas.microsoft.com/office/powerpoint/2010/main" val="225357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6873" y="327809"/>
            <a:ext cx="8228013" cy="365125"/>
          </a:xfrm>
        </p:spPr>
        <p:txBody>
          <a:bodyPr vert="horz" lIns="0" tIns="45720" rIns="91440" bIns="45720" rtlCol="0" anchor="t">
            <a:noAutofit/>
          </a:bodyPr>
          <a:lstStyle/>
          <a:p>
            <a:pPr>
              <a:lnSpc>
                <a:spcPct val="90000"/>
              </a:lnSpc>
            </a:pPr>
            <a:r>
              <a:rPr lang="en-US" b="1" kern="1200" dirty="0">
                <a:latin typeface="Franklin Gothic Book"/>
              </a:rPr>
              <a:t>DENTAL PLANS - CIGNA</a:t>
            </a:r>
          </a:p>
        </p:txBody>
      </p:sp>
      <p:graphicFrame>
        <p:nvGraphicFramePr>
          <p:cNvPr id="7" name="Table 6">
            <a:extLst>
              <a:ext uri="{FF2B5EF4-FFF2-40B4-BE49-F238E27FC236}">
                <a16:creationId xmlns:a16="http://schemas.microsoft.com/office/drawing/2014/main" id="{C7A40F79-D697-DFEE-58FC-670B3B1E650B}"/>
              </a:ext>
            </a:extLst>
          </p:cNvPr>
          <p:cNvGraphicFramePr>
            <a:graphicFrameLocks noGrp="1"/>
          </p:cNvGraphicFramePr>
          <p:nvPr>
            <p:extLst>
              <p:ext uri="{D42A27DB-BD31-4B8C-83A1-F6EECF244321}">
                <p14:modId xmlns:p14="http://schemas.microsoft.com/office/powerpoint/2010/main" val="1397928074"/>
              </p:ext>
            </p:extLst>
          </p:nvPr>
        </p:nvGraphicFramePr>
        <p:xfrm>
          <a:off x="386873" y="692934"/>
          <a:ext cx="8449458" cy="5378471"/>
        </p:xfrm>
        <a:graphic>
          <a:graphicData uri="http://schemas.openxmlformats.org/drawingml/2006/table">
            <a:tbl>
              <a:tblPr/>
              <a:tblGrid>
                <a:gridCol w="3239857">
                  <a:extLst>
                    <a:ext uri="{9D8B030D-6E8A-4147-A177-3AD203B41FA5}">
                      <a16:colId xmlns:a16="http://schemas.microsoft.com/office/drawing/2014/main" val="2263884041"/>
                    </a:ext>
                  </a:extLst>
                </a:gridCol>
                <a:gridCol w="897471">
                  <a:extLst>
                    <a:ext uri="{9D8B030D-6E8A-4147-A177-3AD203B41FA5}">
                      <a16:colId xmlns:a16="http://schemas.microsoft.com/office/drawing/2014/main" val="4263342459"/>
                    </a:ext>
                  </a:extLst>
                </a:gridCol>
                <a:gridCol w="1029667">
                  <a:extLst>
                    <a:ext uri="{9D8B030D-6E8A-4147-A177-3AD203B41FA5}">
                      <a16:colId xmlns:a16="http://schemas.microsoft.com/office/drawing/2014/main" val="1936163742"/>
                    </a:ext>
                  </a:extLst>
                </a:gridCol>
                <a:gridCol w="833215">
                  <a:extLst>
                    <a:ext uri="{9D8B030D-6E8A-4147-A177-3AD203B41FA5}">
                      <a16:colId xmlns:a16="http://schemas.microsoft.com/office/drawing/2014/main" val="1087704568"/>
                    </a:ext>
                  </a:extLst>
                </a:gridCol>
                <a:gridCol w="1148529">
                  <a:extLst>
                    <a:ext uri="{9D8B030D-6E8A-4147-A177-3AD203B41FA5}">
                      <a16:colId xmlns:a16="http://schemas.microsoft.com/office/drawing/2014/main" val="1193545439"/>
                    </a:ext>
                  </a:extLst>
                </a:gridCol>
                <a:gridCol w="1300719">
                  <a:extLst>
                    <a:ext uri="{9D8B030D-6E8A-4147-A177-3AD203B41FA5}">
                      <a16:colId xmlns:a16="http://schemas.microsoft.com/office/drawing/2014/main" val="629846981"/>
                    </a:ext>
                  </a:extLst>
                </a:gridCol>
              </a:tblGrid>
              <a:tr h="335801">
                <a:tc>
                  <a:txBody>
                    <a:bodyPr/>
                    <a:lstStyle/>
                    <a:p>
                      <a:pPr marR="40640" indent="0" algn="l" rtl="0">
                        <a:lnSpc>
                          <a:spcPct val="119000"/>
                        </a:lnSpc>
                        <a:spcBef>
                          <a:spcPts val="0"/>
                        </a:spcBef>
                        <a:spcAft>
                          <a:spcPts val="0"/>
                        </a:spcAft>
                      </a:pPr>
                      <a:r>
                        <a:rPr lang="en-US" sz="1400" kern="1400" cap="all" dirty="0">
                          <a:ln>
                            <a:noFill/>
                          </a:ln>
                          <a:solidFill>
                            <a:srgbClr val="1E5D77"/>
                          </a:solidFill>
                          <a:effectLst/>
                          <a:latin typeface="Franklin Gothic Book" panose="020B0503020102020204" pitchFamily="34" charset="0"/>
                        </a:rPr>
                        <a:t>Dental plans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gridSpan="2">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plan A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400" kern="1400" cap="all" dirty="0">
                          <a:ln>
                            <a:noFill/>
                          </a:ln>
                          <a:solidFill>
                            <a:srgbClr val="1E5D77"/>
                          </a:solidFill>
                          <a:effectLst/>
                          <a:latin typeface="Franklin Gothic Book"/>
                        </a:rPr>
                        <a:t>PPO plan B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 Dhmo</a:t>
                      </a:r>
                      <a:endParaRPr lang="en-US" sz="1000" kern="1400" dirty="0">
                        <a:ln>
                          <a:noFill/>
                        </a:ln>
                        <a:solidFill>
                          <a:srgbClr val="EB1D36"/>
                        </a:solidFill>
                        <a:effectLst/>
                        <a:latin typeface="Franklin Gothic Book"/>
                      </a:endParaRPr>
                    </a:p>
                  </a:txBody>
                  <a:tcPr marL="8496" marR="8496" marT="8496" marB="0" anchor="ctr">
                    <a:lnL>
                      <a:noFill/>
                    </a:lnL>
                    <a:lnR>
                      <a:noFill/>
                    </a:lnR>
                    <a:lnT>
                      <a:noFill/>
                    </a:lnT>
                    <a:lnB>
                      <a:noFill/>
                    </a:lnB>
                  </a:tcPr>
                </a:tc>
                <a:extLst>
                  <a:ext uri="{0D108BD9-81ED-4DB2-BD59-A6C34878D82A}">
                    <a16:rowId xmlns:a16="http://schemas.microsoft.com/office/drawing/2014/main" val="2437251810"/>
                  </a:ext>
                </a:extLst>
              </a:tr>
              <a:tr h="389822">
                <a:tc>
                  <a:txBody>
                    <a:bodyPr/>
                    <a:lstStyle/>
                    <a:p>
                      <a:pPr marR="0" indent="0" algn="l" rtl="0">
                        <a:lnSpc>
                          <a:spcPct val="119000"/>
                        </a:lnSpc>
                        <a:spcBef>
                          <a:spcPts val="0"/>
                        </a:spcBef>
                        <a:spcAft>
                          <a:spcPts val="0"/>
                        </a:spcAft>
                      </a:pPr>
                      <a:r>
                        <a:rPr lang="en-US" sz="8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a:noFill/>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3451322997"/>
                  </a:ext>
                </a:extLst>
              </a:tr>
              <a:tr h="29663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Calendar year deductible </a:t>
                      </a:r>
                      <a:r>
                        <a:rPr lang="en-US" sz="1000" kern="1400" dirty="0">
                          <a:ln>
                            <a:noFill/>
                          </a:ln>
                          <a:solidFill>
                            <a:srgbClr val="333333"/>
                          </a:solidFill>
                          <a:effectLst/>
                          <a:latin typeface="Franklin Gothic Book" panose="020B0503020102020204" pitchFamily="34" charset="0"/>
                        </a:rPr>
                        <a:t>(Individual/Family)</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$50 / $150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$75 / $225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deductible</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43117962"/>
                  </a:ext>
                </a:extLst>
              </a:tr>
              <a:tr h="473005">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Calendar Year Maximum </a:t>
                      </a:r>
                      <a:r>
                        <a:rPr lang="en-US" sz="1000" kern="1400" dirty="0">
                          <a:ln>
                            <a:noFill/>
                          </a:ln>
                          <a:solidFill>
                            <a:srgbClr val="333333"/>
                          </a:solidFill>
                          <a:effectLst/>
                          <a:latin typeface="Franklin Gothic Book"/>
                        </a:rPr>
                        <a:t>(Per patient)</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yearly maximum</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250741615"/>
                  </a:ext>
                </a:extLst>
              </a:tr>
              <a:tr h="804416">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Preventive &amp; Diagnostic Services</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Exams, Cleanings, Bitewing X-rays (each twice in a calendar year)</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Fluoride Treatment (once in a calendar year, children to age 19)</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100% covered</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382673905"/>
                  </a:ext>
                </a:extLst>
              </a:tr>
              <a:tr h="64291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Basic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Fillings, Extractions, Endodontics (root canal), Periodontics, Oral Surgery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Sealants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70%*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50%*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90%</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959521272"/>
                  </a:ext>
                </a:extLst>
              </a:tr>
              <a:tr h="481413">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Major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Crowns, Gold Restorations, Bridgework, Full and Partial Dentures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60%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02363274"/>
                  </a:ext>
                </a:extLst>
              </a:tr>
              <a:tr h="31991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Orthodontia </a:t>
                      </a:r>
                      <a:r>
                        <a:rPr lang="en-US" sz="1000" kern="1400" cap="all" dirty="0">
                          <a:ln>
                            <a:noFill/>
                          </a:ln>
                          <a:solidFill>
                            <a:srgbClr val="000000"/>
                          </a:solidFill>
                          <a:effectLst/>
                          <a:latin typeface="Franklin Gothic Book"/>
                        </a:rPr>
                        <a:t>Benefits </a:t>
                      </a:r>
                      <a:r>
                        <a:rPr lang="en-US" sz="1000" kern="1400" cap="all" dirty="0">
                          <a:ln>
                            <a:noFill/>
                          </a:ln>
                          <a:solidFill>
                            <a:srgbClr val="00664D"/>
                          </a:solidFill>
                          <a:effectLst/>
                          <a:latin typeface="Franklin Gothic Book"/>
                        </a:rPr>
                        <a:t>(CHILDREN UP TO AGE 19)</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noProof="0" dirty="0">
                          <a:ln>
                            <a:noFill/>
                          </a:ln>
                          <a:solidFill>
                            <a:srgbClr val="333333"/>
                          </a:solidFill>
                          <a:effectLst/>
                          <a:latin typeface="Franklin Gothic Book"/>
                        </a:rPr>
                        <a:t>Separate</a:t>
                      </a:r>
                      <a:r>
                        <a:rPr lang="fr-FR" sz="1000" kern="1400" dirty="0">
                          <a:ln>
                            <a:noFill/>
                          </a:ln>
                          <a:solidFill>
                            <a:srgbClr val="333333"/>
                          </a:solidFill>
                          <a:effectLst/>
                          <a:latin typeface="Franklin Gothic Book"/>
                        </a:rPr>
                        <a:t> </a:t>
                      </a:r>
                      <a:r>
                        <a:rPr lang="en-US" sz="1000" kern="1400" noProof="1">
                          <a:ln>
                            <a:noFill/>
                          </a:ln>
                          <a:solidFill>
                            <a:srgbClr val="333333"/>
                          </a:solidFill>
                          <a:effectLst/>
                          <a:latin typeface="Franklin Gothic Book"/>
                        </a:rPr>
                        <a:t>Deductible</a:t>
                      </a:r>
                      <a:r>
                        <a:rPr lang="fr-FR" sz="1000" kern="1400" dirty="0">
                          <a:ln>
                            <a:noFill/>
                          </a:ln>
                          <a:solidFill>
                            <a:srgbClr val="333333"/>
                          </a:solidFill>
                          <a:effectLst/>
                          <a:latin typeface="Franklin Gothic Book"/>
                        </a:rPr>
                        <a:t>: $50; </a:t>
                      </a:r>
                      <a:r>
                        <a:rPr lang="fr-FR" sz="1000" kern="1400" dirty="0">
                          <a:ln>
                            <a:noFill/>
                          </a:ln>
                          <a:solidFill>
                            <a:srgbClr val="000000"/>
                          </a:solidFill>
                          <a:effectLst/>
                          <a:latin typeface="Franklin Gothic Book"/>
                        </a:rPr>
                        <a:t>Plan pays 50%*</a:t>
                      </a:r>
                      <a:endParaRPr lang="fr-FR"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644646322"/>
                  </a:ext>
                </a:extLst>
              </a:tr>
              <a:tr h="311503">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Orthodontia Benefits </a:t>
                      </a:r>
                      <a:r>
                        <a:rPr lang="en-US" sz="1000" kern="1400" cap="all" dirty="0">
                          <a:ln>
                            <a:noFill/>
                          </a:ln>
                          <a:solidFill>
                            <a:srgbClr val="00664D"/>
                          </a:solidFill>
                          <a:effectLst/>
                          <a:latin typeface="Franklin Gothic Book"/>
                        </a:rPr>
                        <a:t>(Adults)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$50; </a:t>
                      </a:r>
                      <a:r>
                        <a:rPr lang="fr-FR" sz="1000" kern="1400" dirty="0">
                          <a:ln>
                            <a:noFill/>
                          </a:ln>
                          <a:solidFill>
                            <a:srgbClr val="000000"/>
                          </a:solidFill>
                          <a:effectLst/>
                          <a:latin typeface="Franklin Gothic Book"/>
                        </a:rPr>
                        <a:t>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988609738"/>
                  </a:ext>
                </a:extLst>
              </a:tr>
              <a:tr h="256980">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Implants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N/A</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7318302"/>
                  </a:ext>
                </a:extLst>
              </a:tr>
              <a:tr h="69904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Orthodontia Lifetime Maximum </a:t>
                      </a:r>
                      <a:r>
                        <a:rPr lang="en-US" sz="1000" kern="1400" dirty="0">
                          <a:ln>
                            <a:noFill/>
                          </a:ln>
                          <a:solidFill>
                            <a:srgbClr val="333333"/>
                          </a:solidFill>
                          <a:effectLst/>
                          <a:latin typeface="Franklin Gothic Book" panose="020B0503020102020204" pitchFamily="34" charset="0"/>
                        </a:rPr>
                        <a:t>(per patient)</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$1,500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$750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rgbClr val="000000"/>
                          </a:solidFill>
                          <a:effectLst/>
                          <a:latin typeface="Franklin Gothic Book" panose="020B0503020102020204" pitchFamily="34" charset="0"/>
                        </a:rPr>
                        <a:t>24 months of comprehensive orthodontic treatment plus 24 months of retention</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060499010"/>
                  </a:ext>
                </a:extLst>
              </a:tr>
            </a:tbl>
          </a:graphicData>
        </a:graphic>
      </p:graphicFrame>
      <p:pic>
        <p:nvPicPr>
          <p:cNvPr id="5" name="Picture 4" descr="A logo with a tree and text&#10;&#10;Description automatically generated">
            <a:extLst>
              <a:ext uri="{FF2B5EF4-FFF2-40B4-BE49-F238E27FC236}">
                <a16:creationId xmlns:a16="http://schemas.microsoft.com/office/drawing/2014/main" id="{84A8078D-C87E-9BB4-027B-51AC1AC26B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0704" y="-86360"/>
            <a:ext cx="1459450" cy="788628"/>
          </a:xfrm>
          <a:prstGeom prst="rect">
            <a:avLst/>
          </a:prstGeom>
        </p:spPr>
      </p:pic>
    </p:spTree>
    <p:extLst>
      <p:ext uri="{BB962C8B-B14F-4D97-AF65-F5344CB8AC3E}">
        <p14:creationId xmlns:p14="http://schemas.microsoft.com/office/powerpoint/2010/main" val="38166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5300" y="283150"/>
            <a:ext cx="8153400" cy="624254"/>
          </a:xfrm>
        </p:spPr>
        <p:txBody>
          <a:bodyPr anchor="t">
            <a:normAutofit/>
          </a:bodyPr>
          <a:lstStyle/>
          <a:p>
            <a:pPr algn="l"/>
            <a:r>
              <a:rPr lang="en-US" dirty="0">
                <a:solidFill>
                  <a:srgbClr val="117158"/>
                </a:solidFill>
                <a:latin typeface="Franklin Gothic Book"/>
              </a:rPr>
              <a:t>Dental Plans - DPPO VS DHMO Plans</a:t>
            </a:r>
            <a:endParaRPr lang="en-US" dirty="0">
              <a:solidFill>
                <a:srgbClr val="117158"/>
              </a:solidFill>
            </a:endParaRPr>
          </a:p>
        </p:txBody>
      </p:sp>
      <p:sp>
        <p:nvSpPr>
          <p:cNvPr id="3" name="Text Placeholder 2"/>
          <p:cNvSpPr>
            <a:spLocks noGrp="1"/>
          </p:cNvSpPr>
          <p:nvPr>
            <p:ph sz="quarter" idx="1"/>
          </p:nvPr>
        </p:nvSpPr>
        <p:spPr>
          <a:xfrm>
            <a:off x="501603" y="1037492"/>
            <a:ext cx="8153400" cy="4800600"/>
          </a:xfrm>
        </p:spPr>
        <p:txBody>
          <a:bodyPr>
            <a:normAutofit/>
          </a:bodyPr>
          <a:lstStyle/>
          <a:p>
            <a:pPr>
              <a:buClr>
                <a:srgbClr val="117158"/>
              </a:buClr>
              <a:buFont typeface="Wingdings" panose="05000000000000000000" pitchFamily="2" charset="2"/>
              <a:buChar char="§"/>
            </a:pPr>
            <a:r>
              <a:rPr lang="en-US" dirty="0">
                <a:latin typeface="Franklin Gothic Book" panose="020B0503020102020204" pitchFamily="34" charset="0"/>
              </a:rPr>
              <a:t>The DPPO plans offer the convenience and flexibility of visiting any licensed dentist, anywhere. </a:t>
            </a:r>
          </a:p>
          <a:p>
            <a:pPr>
              <a:buClr>
                <a:srgbClr val="117158"/>
              </a:buClr>
              <a:buFont typeface="Wingdings" panose="05000000000000000000" pitchFamily="2" charset="2"/>
              <a:buChar char="§"/>
            </a:pPr>
            <a:r>
              <a:rPr lang="en-US" dirty="0">
                <a:latin typeface="Franklin Gothic Book" panose="020B0503020102020204" pitchFamily="34" charset="0"/>
              </a:rPr>
              <a:t>Covered services are paid based on a percentage</a:t>
            </a:r>
          </a:p>
          <a:p>
            <a:pPr lvl="1">
              <a:buClr>
                <a:srgbClr val="117158"/>
              </a:buClr>
              <a:buFont typeface="Wingdings" panose="05000000000000000000" pitchFamily="2" charset="2"/>
              <a:buChar char="§"/>
            </a:pPr>
            <a:r>
              <a:rPr lang="en-US" dirty="0">
                <a:latin typeface="Franklin Gothic Book" panose="020B0503020102020204" pitchFamily="34" charset="0"/>
              </a:rPr>
              <a:t>For example: fillings are covered at 80%, you pay the remaining 20%</a:t>
            </a:r>
          </a:p>
          <a:p>
            <a:pPr lvl="1">
              <a:buClr>
                <a:srgbClr val="117158"/>
              </a:buClr>
              <a:buFont typeface="Wingdings" panose="05000000000000000000" pitchFamily="2" charset="2"/>
              <a:buChar char="§"/>
            </a:pPr>
            <a:endParaRPr lang="en-US" dirty="0">
              <a:latin typeface="Franklin Gothic Book" panose="020B0503020102020204" pitchFamily="34" charset="0"/>
            </a:endParaRPr>
          </a:p>
          <a:p>
            <a:pPr>
              <a:buClr>
                <a:srgbClr val="117158"/>
              </a:buClr>
              <a:buFont typeface="Wingdings" panose="05000000000000000000" pitchFamily="2" charset="2"/>
              <a:buChar char="§"/>
            </a:pPr>
            <a:r>
              <a:rPr lang="en-US" dirty="0">
                <a:latin typeface="Franklin Gothic Book" panose="020B0503020102020204" pitchFamily="34" charset="0"/>
              </a:rPr>
              <a:t>Under the DHMO Plan, members have their choice of skilled primary dentists from the Cigna network</a:t>
            </a:r>
          </a:p>
          <a:p>
            <a:pPr lvl="1">
              <a:buClr>
                <a:srgbClr val="117158"/>
              </a:buClr>
              <a:buFont typeface="Wingdings" panose="05000000000000000000" pitchFamily="2" charset="2"/>
              <a:buChar char="§"/>
            </a:pPr>
            <a:r>
              <a:rPr lang="en-US" dirty="0">
                <a:latin typeface="Franklin Gothic Book" panose="020B0503020102020204" pitchFamily="34" charset="0"/>
              </a:rPr>
              <a:t>Select a primary dentist who will then coordinate any needed referrals to a specialist.</a:t>
            </a:r>
          </a:p>
          <a:p>
            <a:pPr lvl="1">
              <a:buClr>
                <a:srgbClr val="117158"/>
              </a:buClr>
              <a:buFont typeface="Wingdings" panose="05000000000000000000" pitchFamily="2" charset="2"/>
              <a:buChar char="§"/>
            </a:pPr>
            <a:r>
              <a:rPr lang="en-US" dirty="0">
                <a:latin typeface="Franklin Gothic Book" panose="020B0503020102020204" pitchFamily="34" charset="0"/>
              </a:rPr>
              <a:t>There are no maximums or deductibles</a:t>
            </a:r>
          </a:p>
          <a:p>
            <a:pPr lvl="1"/>
            <a:endParaRPr lang="en-US" dirty="0"/>
          </a:p>
          <a:p>
            <a:pPr lvl="1"/>
            <a:endParaRPr lang="en-US" dirty="0"/>
          </a:p>
        </p:txBody>
      </p:sp>
      <p:pic>
        <p:nvPicPr>
          <p:cNvPr id="6" name="Picture 5" descr="A logo with a tree and text&#10;&#10;Description automatically generated">
            <a:extLst>
              <a:ext uri="{FF2B5EF4-FFF2-40B4-BE49-F238E27FC236}">
                <a16:creationId xmlns:a16="http://schemas.microsoft.com/office/drawing/2014/main" id="{FFFA1F5A-A0AE-712D-0E33-D28B0BA62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722" y="101775"/>
            <a:ext cx="1726887" cy="987005"/>
          </a:xfrm>
          <a:prstGeom prst="rect">
            <a:avLst/>
          </a:prstGeom>
        </p:spPr>
      </p:pic>
    </p:spTree>
    <p:extLst>
      <p:ext uri="{BB962C8B-B14F-4D97-AF65-F5344CB8AC3E}">
        <p14:creationId xmlns:p14="http://schemas.microsoft.com/office/powerpoint/2010/main" val="255885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350859" y="270642"/>
            <a:ext cx="8153400" cy="501170"/>
          </a:xfrm>
        </p:spPr>
        <p:txBody>
          <a:bodyPr anchor="t">
            <a:normAutofit/>
          </a:bodyPr>
          <a:lstStyle/>
          <a:p>
            <a:pPr algn="l"/>
            <a:r>
              <a:rPr lang="en-US" dirty="0">
                <a:latin typeface="Franklin Gothic Book"/>
              </a:rPr>
              <a:t>Vision plan – independence blue cross (ibx)</a:t>
            </a:r>
            <a:endParaRPr lang="en-US" dirty="0">
              <a:latin typeface="Franklin Gothic Book"/>
              <a:cs typeface="Arial"/>
            </a:endParaRPr>
          </a:p>
        </p:txBody>
      </p:sp>
      <p:graphicFrame>
        <p:nvGraphicFramePr>
          <p:cNvPr id="5" name="Table 4">
            <a:extLst>
              <a:ext uri="{FF2B5EF4-FFF2-40B4-BE49-F238E27FC236}">
                <a16:creationId xmlns:a16="http://schemas.microsoft.com/office/drawing/2014/main" id="{5FB6AB9F-FA22-B9B6-2E82-C625703EBD6F}"/>
              </a:ext>
            </a:extLst>
          </p:cNvPr>
          <p:cNvGraphicFramePr>
            <a:graphicFrameLocks noGrp="1"/>
          </p:cNvGraphicFramePr>
          <p:nvPr>
            <p:extLst>
              <p:ext uri="{D42A27DB-BD31-4B8C-83A1-F6EECF244321}">
                <p14:modId xmlns:p14="http://schemas.microsoft.com/office/powerpoint/2010/main" val="2551057396"/>
              </p:ext>
            </p:extLst>
          </p:nvPr>
        </p:nvGraphicFramePr>
        <p:xfrm>
          <a:off x="450166" y="639722"/>
          <a:ext cx="8054093" cy="5692711"/>
        </p:xfrm>
        <a:graphic>
          <a:graphicData uri="http://schemas.openxmlformats.org/drawingml/2006/table">
            <a:tbl>
              <a:tblPr/>
              <a:tblGrid>
                <a:gridCol w="3621091">
                  <a:extLst>
                    <a:ext uri="{9D8B030D-6E8A-4147-A177-3AD203B41FA5}">
                      <a16:colId xmlns:a16="http://schemas.microsoft.com/office/drawing/2014/main" val="3518619364"/>
                    </a:ext>
                  </a:extLst>
                </a:gridCol>
                <a:gridCol w="1804358">
                  <a:extLst>
                    <a:ext uri="{9D8B030D-6E8A-4147-A177-3AD203B41FA5}">
                      <a16:colId xmlns:a16="http://schemas.microsoft.com/office/drawing/2014/main" val="2105133055"/>
                    </a:ext>
                  </a:extLst>
                </a:gridCol>
                <a:gridCol w="2628644">
                  <a:extLst>
                    <a:ext uri="{9D8B030D-6E8A-4147-A177-3AD203B41FA5}">
                      <a16:colId xmlns:a16="http://schemas.microsoft.com/office/drawing/2014/main" val="320685471"/>
                    </a:ext>
                  </a:extLst>
                </a:gridCol>
              </a:tblGrid>
              <a:tr h="340704">
                <a:tc>
                  <a:txBody>
                    <a:bodyPr/>
                    <a:lstStyle/>
                    <a:p>
                      <a:pPr marR="0" indent="0" algn="l" rtl="0">
                        <a:lnSpc>
                          <a:spcPct val="119000"/>
                        </a:lnSpc>
                        <a:spcBef>
                          <a:spcPts val="0"/>
                        </a:spcBef>
                        <a:spcAft>
                          <a:spcPts val="0"/>
                        </a:spcAft>
                      </a:pPr>
                      <a:r>
                        <a:rPr lang="en-US" sz="10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In-network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Out-of-network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2178147200"/>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Annual plan maximum</a:t>
                      </a:r>
                      <a:endParaRPr lang="en-US" sz="1000" kern="1400" dirty="0">
                        <a:ln>
                          <a:noFill/>
                        </a:ln>
                        <a:solidFill>
                          <a:srgbClr val="EB1D36"/>
                        </a:solidFill>
                        <a:effectLst/>
                        <a:latin typeface="Franklin Gothic Book"/>
                      </a:endParaRPr>
                    </a:p>
                  </a:txBody>
                  <a:tcPr marL="8162" marR="8162" marT="8162"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138261295"/>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deductible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421774932"/>
                  </a:ext>
                </a:extLst>
              </a:tr>
              <a:tr h="30876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Out-of-pocket maximum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362375427"/>
                  </a:ext>
                </a:extLst>
              </a:tr>
              <a:tr h="50848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Routine Vision Exam at davis vision participating provider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695679743"/>
                  </a:ext>
                </a:extLst>
              </a:tr>
              <a:tr h="25037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Frequency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chemeClr val="tx1"/>
                          </a:solidFill>
                          <a:effectLst/>
                          <a:latin typeface="Franklin Gothic Book"/>
                        </a:rPr>
                        <a:t>12/12/12 (you </a:t>
                      </a:r>
                      <a:r>
                        <a:rPr lang="en-US" sz="1000" b="1" kern="1400" dirty="0">
                          <a:ln>
                            <a:noFill/>
                          </a:ln>
                          <a:solidFill>
                            <a:schemeClr val="tx1"/>
                          </a:solidFill>
                          <a:effectLst/>
                          <a:latin typeface="Franklin Gothic Book"/>
                        </a:rPr>
                        <a:t>must</a:t>
                      </a:r>
                      <a:r>
                        <a:rPr lang="en-US" sz="1000" kern="1400" dirty="0">
                          <a:ln>
                            <a:noFill/>
                          </a:ln>
                          <a:solidFill>
                            <a:schemeClr val="tx1"/>
                          </a:solidFill>
                          <a:effectLst/>
                          <a:latin typeface="Franklin Gothic Book"/>
                        </a:rPr>
                        <a:t> be aware of when vision benefits were utilized in prior year)</a:t>
                      </a: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202561821"/>
                  </a:ext>
                </a:extLst>
              </a:tr>
              <a:tr h="1192463">
                <a:tc>
                  <a:txBody>
                    <a:bodyPr/>
                    <a:lstStyle/>
                    <a:p>
                      <a:pPr marR="0" indent="0" algn="l" rtl="0">
                        <a:lnSpc>
                          <a:spcPct val="119000"/>
                        </a:lnSpc>
                        <a:spcBef>
                          <a:spcPts val="0"/>
                        </a:spcBef>
                        <a:spcAft>
                          <a:spcPts val="0"/>
                        </a:spcAft>
                      </a:pPr>
                      <a:r>
                        <a:rPr lang="fr-FR" sz="1000" kern="1400" cap="all" dirty="0">
                          <a:ln>
                            <a:noFill/>
                          </a:ln>
                          <a:solidFill>
                            <a:srgbClr val="333333"/>
                          </a:solidFill>
                          <a:effectLst/>
                          <a:latin typeface="Franklin Gothic Book"/>
                        </a:rPr>
                        <a:t>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Fashion or Designer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Premier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Non-Davis Vision Collection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Visionworks Frames Option</a:t>
                      </a:r>
                      <a:endParaRPr lang="fr-FR"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$25</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20%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$180 allowance; 20%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$50 reimbursement</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027381500"/>
                  </a:ext>
                </a:extLst>
              </a:tr>
              <a:tr h="86240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Single Vision</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Bifocal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Trifocal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Lenticular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$60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$80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280126075"/>
                  </a:ext>
                </a:extLst>
              </a:tr>
              <a:tr h="126699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&amp; evaluation </a:t>
                      </a:r>
                      <a:r>
                        <a:rPr lang="en-US" sz="1000" kern="1400" dirty="0">
                          <a:ln>
                            <a:noFill/>
                          </a:ln>
                          <a:solidFill>
                            <a:srgbClr val="333333"/>
                          </a:solidFill>
                          <a:effectLst/>
                          <a:latin typeface="Franklin Gothic Book"/>
                        </a:rPr>
                        <a:t>(in lieu of eyeglasses)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Davis Vision Collection – Standard, Specialty, or Disposable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Evaluation at a Davis Vision Participating Provider</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Collection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Evaluation</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15%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$60 allowance; 15%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134905648"/>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t>
                      </a:r>
                      <a:r>
                        <a:rPr lang="en-US" sz="1000" kern="1400" dirty="0">
                          <a:ln>
                            <a:noFill/>
                          </a:ln>
                          <a:solidFill>
                            <a:srgbClr val="333333"/>
                          </a:solidFill>
                          <a:effectLst/>
                          <a:latin typeface="Franklin Gothic Book"/>
                        </a:rPr>
                        <a:t>(medically necessary)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$225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58947184"/>
                  </a:ext>
                </a:extLst>
              </a:tr>
            </a:tbl>
          </a:graphicData>
        </a:graphic>
      </p:graphicFrame>
      <p:pic>
        <p:nvPicPr>
          <p:cNvPr id="4" name="Picture 3" descr="A blue and white logo&#10;&#10;Description automatically generated">
            <a:extLst>
              <a:ext uri="{FF2B5EF4-FFF2-40B4-BE49-F238E27FC236}">
                <a16:creationId xmlns:a16="http://schemas.microsoft.com/office/drawing/2014/main" id="{C33231E4-27F6-BBBA-FE87-2AFB5B7204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496" y="314936"/>
            <a:ext cx="1914437" cy="280493"/>
          </a:xfrm>
          <a:prstGeom prst="rect">
            <a:avLst/>
          </a:prstGeom>
        </p:spPr>
      </p:pic>
    </p:spTree>
    <p:extLst>
      <p:ext uri="{BB962C8B-B14F-4D97-AF65-F5344CB8AC3E}">
        <p14:creationId xmlns:p14="http://schemas.microsoft.com/office/powerpoint/2010/main" val="3748622261"/>
      </p:ext>
    </p:extLst>
  </p:cSld>
  <p:clrMapOvr>
    <a:masterClrMapping/>
  </p:clrMapOvr>
  <p:extLst>
    <p:ext uri="{6950BFC3-D8DA-4A85-94F7-54DA5524770B}">
      <p188:commentRel xmlns=""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33AD-D824-4319-8421-FF1FF521C3F0}"/>
              </a:ext>
            </a:extLst>
          </p:cNvPr>
          <p:cNvSpPr>
            <a:spLocks noGrp="1"/>
          </p:cNvSpPr>
          <p:nvPr>
            <p:ph type="title"/>
          </p:nvPr>
        </p:nvSpPr>
        <p:spPr>
          <a:xfrm>
            <a:off x="612648" y="309282"/>
            <a:ext cx="8153400" cy="668215"/>
          </a:xfrm>
        </p:spPr>
        <p:txBody>
          <a:bodyPr/>
          <a:lstStyle/>
          <a:p>
            <a:pPr algn="l"/>
            <a:r>
              <a:rPr lang="en-US" dirty="0">
                <a:latin typeface="Franklin Gothic Book"/>
              </a:rPr>
              <a:t>Flexible Spending accounts</a:t>
            </a:r>
            <a:endParaRPr lang="en-US" dirty="0">
              <a:latin typeface="Franklin Gothic Book"/>
              <a:cs typeface="Arial"/>
            </a:endParaRPr>
          </a:p>
        </p:txBody>
      </p:sp>
      <p:graphicFrame>
        <p:nvGraphicFramePr>
          <p:cNvPr id="4" name="Table 3">
            <a:extLst>
              <a:ext uri="{FF2B5EF4-FFF2-40B4-BE49-F238E27FC236}">
                <a16:creationId xmlns:a16="http://schemas.microsoft.com/office/drawing/2014/main" id="{2A474F17-3784-D6B9-1107-25FE98A2C3AD}"/>
              </a:ext>
            </a:extLst>
          </p:cNvPr>
          <p:cNvGraphicFramePr>
            <a:graphicFrameLocks noGrp="1"/>
          </p:cNvGraphicFramePr>
          <p:nvPr>
            <p:extLst>
              <p:ext uri="{D42A27DB-BD31-4B8C-83A1-F6EECF244321}">
                <p14:modId xmlns:p14="http://schemas.microsoft.com/office/powerpoint/2010/main" val="4161672250"/>
              </p:ext>
            </p:extLst>
          </p:nvPr>
        </p:nvGraphicFramePr>
        <p:xfrm>
          <a:off x="778119" y="1259885"/>
          <a:ext cx="7587761" cy="3773894"/>
        </p:xfrm>
        <a:graphic>
          <a:graphicData uri="http://schemas.openxmlformats.org/drawingml/2006/table">
            <a:tbl>
              <a:tblPr firstRow="1" bandRow="1">
                <a:tableStyleId>{5C22544A-7EE6-4342-B048-85BDC9FD1C3A}</a:tableStyleId>
              </a:tblPr>
              <a:tblGrid>
                <a:gridCol w="3353498">
                  <a:extLst>
                    <a:ext uri="{9D8B030D-6E8A-4147-A177-3AD203B41FA5}">
                      <a16:colId xmlns:a16="http://schemas.microsoft.com/office/drawing/2014/main" val="1729703364"/>
                    </a:ext>
                  </a:extLst>
                </a:gridCol>
                <a:gridCol w="4234263">
                  <a:extLst>
                    <a:ext uri="{9D8B030D-6E8A-4147-A177-3AD203B41FA5}">
                      <a16:colId xmlns:a16="http://schemas.microsoft.com/office/drawing/2014/main" val="1665610874"/>
                    </a:ext>
                  </a:extLst>
                </a:gridCol>
              </a:tblGrid>
              <a:tr h="641919">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Medical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Dependent Care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87123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smtClean="0">
                          <a:latin typeface="Franklin Gothic Book" panose="020B0503020102020204" pitchFamily="34" charset="0"/>
                        </a:rPr>
                        <a:t>2025 </a:t>
                      </a:r>
                      <a:r>
                        <a:rPr lang="en-US" sz="1600" dirty="0">
                          <a:latin typeface="Franklin Gothic Book" panose="020B0503020102020204" pitchFamily="34" charset="0"/>
                        </a:rPr>
                        <a:t>Contribution:</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latin typeface="Franklin Gothic Book" panose="020B0503020102020204" pitchFamily="34" charset="0"/>
                        </a:rPr>
                        <a:t>Maximum of $</a:t>
                      </a:r>
                      <a:r>
                        <a:rPr lang="en-US" sz="1600" dirty="0" smtClean="0">
                          <a:latin typeface="Franklin Gothic Book" panose="020B0503020102020204" pitchFamily="34" charset="0"/>
                        </a:rPr>
                        <a:t>3,300 </a:t>
                      </a:r>
                      <a:r>
                        <a:rPr lang="en-US" sz="1600" dirty="0">
                          <a:latin typeface="Franklin Gothic Book" panose="020B0503020102020204" pitchFamily="34" charset="0"/>
                        </a:rPr>
                        <a:t>(projected)</a:t>
                      </a: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r>
                        <a:rPr lang="en-US" sz="1600" dirty="0" smtClean="0">
                          <a:latin typeface="Franklin Gothic Book" panose="020B0503020102020204" pitchFamily="34" charset="0"/>
                        </a:rPr>
                        <a:t>2025 </a:t>
                      </a:r>
                      <a:r>
                        <a:rPr lang="en-US" sz="1600" dirty="0">
                          <a:latin typeface="Franklin Gothic Book" panose="020B0503020102020204" pitchFamily="34" charset="0"/>
                        </a:rPr>
                        <a:t>Contribution </a:t>
                      </a:r>
                    </a:p>
                    <a:p>
                      <a:r>
                        <a:rPr lang="en-US" sz="1600" dirty="0">
                          <a:latin typeface="Franklin Gothic Book" panose="020B0503020102020204" pitchFamily="34" charset="0"/>
                        </a:rPr>
                        <a:t>Maximum of $5,000</a:t>
                      </a:r>
                    </a:p>
                  </a:txBody>
                  <a:tcPr/>
                </a:tc>
                <a:extLst>
                  <a:ext uri="{0D108BD9-81ED-4DB2-BD59-A6C34878D82A}">
                    <a16:rowId xmlns:a16="http://schemas.microsoft.com/office/drawing/2014/main" val="3264800472"/>
                  </a:ext>
                </a:extLst>
              </a:tr>
              <a:tr h="950104">
                <a:tc>
                  <a:txBody>
                    <a:bodyPr/>
                    <a:lstStyle/>
                    <a:p>
                      <a:r>
                        <a:rPr lang="en-US" sz="1600" dirty="0">
                          <a:latin typeface="Franklin Gothic Book" panose="020B0503020102020204" pitchFamily="34" charset="0"/>
                        </a:rPr>
                        <a:t>$</a:t>
                      </a:r>
                      <a:r>
                        <a:rPr lang="en-US" sz="1600" dirty="0" smtClean="0">
                          <a:latin typeface="Franklin Gothic Book" panose="020B0503020102020204" pitchFamily="34" charset="0"/>
                        </a:rPr>
                        <a:t>660 </a:t>
                      </a:r>
                      <a:r>
                        <a:rPr lang="en-US" sz="1600" dirty="0">
                          <a:latin typeface="Franklin Gothic Book" panose="020B0503020102020204" pitchFamily="34" charset="0"/>
                        </a:rPr>
                        <a:t>Carryover limit into </a:t>
                      </a:r>
                      <a:r>
                        <a:rPr lang="en-US" sz="1600" dirty="0" smtClean="0">
                          <a:latin typeface="Franklin Gothic Book" panose="020B0503020102020204" pitchFamily="34" charset="0"/>
                        </a:rPr>
                        <a:t>2026 </a:t>
                      </a:r>
                      <a:r>
                        <a:rPr lang="en-US" sz="1600" dirty="0">
                          <a:latin typeface="Franklin Gothic Book" panose="020B0503020102020204" pitchFamily="34" charset="0"/>
                        </a:rPr>
                        <a:t>(projected)</a:t>
                      </a:r>
                    </a:p>
                  </a:txBody>
                  <a:tcPr/>
                </a:tc>
                <a:tc>
                  <a:txBody>
                    <a:bodyPr/>
                    <a:lstStyle/>
                    <a:p>
                      <a:r>
                        <a:rPr lang="en-US" sz="1600" dirty="0">
                          <a:latin typeface="Franklin Gothic Book" panose="020B0503020102020204" pitchFamily="34" charset="0"/>
                        </a:rPr>
                        <a:t>No Carry Over</a:t>
                      </a:r>
                    </a:p>
                    <a:p>
                      <a:r>
                        <a:rPr lang="en-US" sz="1600" dirty="0">
                          <a:latin typeface="Franklin Gothic Book" panose="020B0503020102020204" pitchFamily="34" charset="0"/>
                        </a:rPr>
                        <a:t>$2,500 for married individuals filing separate tax return</a:t>
                      </a:r>
                    </a:p>
                  </a:txBody>
                  <a:tcPr/>
                </a:tc>
                <a:extLst>
                  <a:ext uri="{0D108BD9-81ED-4DB2-BD59-A6C34878D82A}">
                    <a16:rowId xmlns:a16="http://schemas.microsoft.com/office/drawing/2014/main" val="47023159"/>
                  </a:ext>
                </a:extLst>
              </a:tr>
              <a:tr h="1231616">
                <a:tc>
                  <a:txBody>
                    <a:bodyPr/>
                    <a:lstStyle/>
                    <a:p>
                      <a:pPr marL="0" indent="0">
                        <a:buFontTx/>
                        <a:buNone/>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j-ea"/>
                          <a:cs typeface="+mj-cs"/>
                        </a:rPr>
                        <a:t>eligible Expenses: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Non-cosmetic dental</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Office Copays</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Vision</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Other medical expenses etc.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n-ea"/>
                          <a:cs typeface="+mn-cs"/>
                        </a:rPr>
                        <a:t>eligible Expenses: </a:t>
                      </a: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Au Pair or nanny</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Before &amp; After school care</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Childcare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Eldercare </a:t>
                      </a:r>
                    </a:p>
                  </a:txBody>
                  <a:tcPr/>
                </a:tc>
                <a:extLst>
                  <a:ext uri="{0D108BD9-81ED-4DB2-BD59-A6C34878D82A}">
                    <a16:rowId xmlns:a16="http://schemas.microsoft.com/office/drawing/2014/main" val="2550392955"/>
                  </a:ext>
                </a:extLst>
              </a:tr>
            </a:tbl>
          </a:graphicData>
        </a:graphic>
      </p:graphicFrame>
      <p:pic>
        <p:nvPicPr>
          <p:cNvPr id="5" name="Picture 4" descr="A close-up of a company logo&#10;&#10;Description automatically generated">
            <a:extLst>
              <a:ext uri="{FF2B5EF4-FFF2-40B4-BE49-F238E27FC236}">
                <a16:creationId xmlns:a16="http://schemas.microsoft.com/office/drawing/2014/main" id="{1C6E6243-28E6-4700-7D73-1D276094B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235" y="64793"/>
            <a:ext cx="1181645" cy="1195092"/>
          </a:xfrm>
          <a:prstGeom prst="rect">
            <a:avLst/>
          </a:prstGeom>
        </p:spPr>
      </p:pic>
      <p:sp>
        <p:nvSpPr>
          <p:cNvPr id="8" name="TextBox 7">
            <a:extLst>
              <a:ext uri="{FF2B5EF4-FFF2-40B4-BE49-F238E27FC236}">
                <a16:creationId xmlns:a16="http://schemas.microsoft.com/office/drawing/2014/main" id="{FEBB96A7-E5F4-AF29-532B-B4F109DAE6F0}"/>
              </a:ext>
            </a:extLst>
          </p:cNvPr>
          <p:cNvSpPr txBox="1"/>
          <p:nvPr/>
        </p:nvSpPr>
        <p:spPr>
          <a:xfrm>
            <a:off x="612648" y="5355713"/>
            <a:ext cx="5759910" cy="246221"/>
          </a:xfrm>
          <a:prstGeom prst="rect">
            <a:avLst/>
          </a:prstGeom>
          <a:noFill/>
        </p:spPr>
        <p:txBody>
          <a:bodyPr wrap="none" rtlCol="0">
            <a:spAutoFit/>
          </a:bodyPr>
          <a:lstStyle/>
          <a:p>
            <a:r>
              <a:rPr lang="en-US" sz="1000" dirty="0">
                <a:latin typeface="Franklin Gothic Book" panose="020B0503020102020204" pitchFamily="34" charset="0"/>
              </a:rPr>
              <a:t>*Medical Spending Account is not available to HDHP enrollees; HDHP is eligible to enroll in a HSA plan</a:t>
            </a:r>
          </a:p>
        </p:txBody>
      </p:sp>
    </p:spTree>
    <p:extLst>
      <p:ext uri="{BB962C8B-B14F-4D97-AF65-F5344CB8AC3E}">
        <p14:creationId xmlns:p14="http://schemas.microsoft.com/office/powerpoint/2010/main" val="401219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E68-8D73-B07D-31FA-883180749730}"/>
              </a:ext>
            </a:extLst>
          </p:cNvPr>
          <p:cNvSpPr>
            <a:spLocks noGrp="1"/>
          </p:cNvSpPr>
          <p:nvPr>
            <p:ph type="title"/>
          </p:nvPr>
        </p:nvSpPr>
        <p:spPr>
          <a:xfrm>
            <a:off x="612648" y="228600"/>
            <a:ext cx="8376607" cy="990600"/>
          </a:xfrm>
        </p:spPr>
        <p:txBody>
          <a:bodyPr/>
          <a:lstStyle/>
          <a:p>
            <a:pPr algn="l"/>
            <a:r>
              <a:rPr lang="en-US" dirty="0">
                <a:solidFill>
                  <a:srgbClr val="117158"/>
                </a:solidFill>
                <a:latin typeface="Franklin Gothic Book"/>
              </a:rPr>
              <a:t>Flexible Spending accounts (continued)</a:t>
            </a:r>
            <a:br>
              <a:rPr lang="en-US" dirty="0">
                <a:solidFill>
                  <a:srgbClr val="117158"/>
                </a:solidFill>
                <a:latin typeface="Franklin Gothic Book"/>
              </a:rPr>
            </a:br>
            <a:r>
              <a:rPr lang="en-US" dirty="0">
                <a:solidFill>
                  <a:srgbClr val="117158"/>
                </a:solidFill>
                <a:latin typeface="Franklin Gothic Book"/>
              </a:rPr>
              <a:t/>
            </a:r>
            <a:br>
              <a:rPr lang="en-US" dirty="0">
                <a:solidFill>
                  <a:srgbClr val="117158"/>
                </a:solidFill>
                <a:latin typeface="Franklin Gothic Book"/>
              </a:rPr>
            </a:br>
            <a:r>
              <a:rPr lang="en-US" sz="1800" dirty="0">
                <a:solidFill>
                  <a:srgbClr val="117158"/>
                </a:solidFill>
                <a:latin typeface="Franklin Gothic Book"/>
              </a:rPr>
              <a:t>Important rules for both the Medical &amp; Dependent care FSA Accounts</a:t>
            </a:r>
          </a:p>
        </p:txBody>
      </p:sp>
      <p:sp>
        <p:nvSpPr>
          <p:cNvPr id="3" name="Content Placeholder 2">
            <a:extLst>
              <a:ext uri="{FF2B5EF4-FFF2-40B4-BE49-F238E27FC236}">
                <a16:creationId xmlns:a16="http://schemas.microsoft.com/office/drawing/2014/main" id="{F64781D8-5742-BE6F-777F-F97211C9EFD9}"/>
              </a:ext>
            </a:extLst>
          </p:cNvPr>
          <p:cNvSpPr>
            <a:spLocks noGrp="1"/>
          </p:cNvSpPr>
          <p:nvPr>
            <p:ph sz="quarter" idx="1"/>
          </p:nvPr>
        </p:nvSpPr>
        <p:spPr>
          <a:xfrm>
            <a:off x="612648" y="1678296"/>
            <a:ext cx="8153400" cy="3501407"/>
          </a:xfrm>
        </p:spPr>
        <p:txBody>
          <a:bodyPr vert="horz" lIns="0" tIns="45720" rIns="91440" bIns="45720" rtlCol="0" anchor="t">
            <a:noAutofit/>
          </a:bodyPr>
          <a:lstStyle/>
          <a:p>
            <a:pPr marL="356870" indent="-344805">
              <a:spcBef>
                <a:spcPts val="690"/>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The </a:t>
            </a:r>
            <a:r>
              <a:rPr kumimoji="0" lang="en-US" sz="2000" b="1" i="0" u="none" strike="noStrike" kern="1200" cap="all" spc="0" normalizeH="0" baseline="0" noProof="0" dirty="0">
                <a:ln>
                  <a:noFill/>
                </a:ln>
                <a:solidFill>
                  <a:srgbClr val="00664D"/>
                </a:solidFill>
                <a:effectLst/>
                <a:uLnTx/>
                <a:uFillTx/>
                <a:latin typeface="Franklin Gothic Book"/>
                <a:ea typeface="+mj-ea"/>
                <a:cs typeface="+mj-cs"/>
              </a:rPr>
              <a:t>”use it or lose it”</a:t>
            </a:r>
            <a:r>
              <a:rPr lang="en-US" b="1" dirty="0">
                <a:solidFill>
                  <a:srgbClr val="C00000"/>
                </a:solidFill>
                <a:latin typeface="Franklin Gothic Book"/>
                <a:cs typeface="Calibri"/>
              </a:rPr>
              <a:t> </a:t>
            </a:r>
            <a:r>
              <a:rPr lang="en-US" sz="1600" spc="-5" dirty="0">
                <a:latin typeface="Franklin Gothic Book"/>
                <a:cs typeface="Calibri"/>
              </a:rPr>
              <a:t>rule.</a:t>
            </a:r>
            <a:endParaRPr lang="en-US" sz="1600" dirty="0">
              <a:latin typeface="Franklin Gothic Book"/>
              <a:cs typeface="Calibri"/>
            </a:endParaRPr>
          </a:p>
          <a:p>
            <a:pPr marL="356870" indent="-344805">
              <a:lnSpc>
                <a:spcPct val="100000"/>
              </a:lnSpc>
              <a:spcBef>
                <a:spcPts val="58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Accounts </a:t>
            </a:r>
            <a:r>
              <a:rPr lang="en-US" sz="1600" spc="-15" dirty="0">
                <a:latin typeface="Franklin Gothic Book"/>
                <a:cs typeface="Calibri"/>
              </a:rPr>
              <a:t>are </a:t>
            </a:r>
            <a:r>
              <a:rPr kumimoji="0" lang="en-US" sz="2000" b="1" i="0" u="none" strike="noStrike" kern="1200" cap="all" spc="0" normalizeH="0" baseline="0" noProof="0" dirty="0">
                <a:ln>
                  <a:noFill/>
                </a:ln>
                <a:solidFill>
                  <a:srgbClr val="117158"/>
                </a:solidFill>
                <a:effectLst/>
                <a:uLnTx/>
                <a:uFillTx/>
                <a:latin typeface="Franklin Gothic Book"/>
              </a:rPr>
              <a:t>Separate</a:t>
            </a:r>
            <a:r>
              <a:rPr kumimoji="0" lang="en-US" sz="2000" b="1" i="0" u="none" strike="noStrike" kern="1200" cap="all" spc="0" normalizeH="0" baseline="0" noProof="0" dirty="0">
                <a:ln>
                  <a:noFill/>
                </a:ln>
                <a:solidFill>
                  <a:srgbClr val="00664D"/>
                </a:solidFill>
                <a:effectLst/>
                <a:uLnTx/>
                <a:uFillTx/>
                <a:latin typeface="Franklin Gothic Book"/>
              </a:rPr>
              <a:t>;</a:t>
            </a:r>
            <a:r>
              <a:rPr lang="en-US" sz="1600" spc="-35" dirty="0">
                <a:latin typeface="Franklin Gothic Book"/>
                <a:cs typeface="Calibri"/>
              </a:rPr>
              <a:t> </a:t>
            </a:r>
            <a:r>
              <a:rPr lang="en-US" sz="1600" spc="-5" dirty="0">
                <a:latin typeface="Franklin Gothic Book"/>
                <a:cs typeface="Calibri"/>
              </a:rPr>
              <a:t>cannot </a:t>
            </a:r>
            <a:r>
              <a:rPr lang="en-US" sz="1600" spc="-15" dirty="0">
                <a:latin typeface="Franklin Gothic Book"/>
                <a:cs typeface="Calibri"/>
              </a:rPr>
              <a:t>transfer </a:t>
            </a:r>
            <a:r>
              <a:rPr lang="en-US" sz="1600" spc="-5" dirty="0">
                <a:latin typeface="Franklin Gothic Book"/>
                <a:cs typeface="Calibri"/>
              </a:rPr>
              <a:t>money </a:t>
            </a:r>
            <a:r>
              <a:rPr lang="en-US" sz="1600" spc="-15" dirty="0">
                <a:latin typeface="Franklin Gothic Book"/>
                <a:cs typeface="Calibri"/>
              </a:rPr>
              <a:t>from </a:t>
            </a:r>
            <a:r>
              <a:rPr lang="en-US" sz="1600" dirty="0">
                <a:latin typeface="Franklin Gothic Book"/>
                <a:cs typeface="Calibri"/>
              </a:rPr>
              <a:t>one </a:t>
            </a:r>
            <a:r>
              <a:rPr lang="en-US" sz="1600" spc="-15" dirty="0">
                <a:latin typeface="Franklin Gothic Book"/>
                <a:cs typeface="Calibri"/>
              </a:rPr>
              <a:t>to </a:t>
            </a:r>
            <a:r>
              <a:rPr lang="en-US" sz="1600" spc="-5" dirty="0">
                <a:latin typeface="Franklin Gothic Book"/>
                <a:cs typeface="Calibri"/>
              </a:rPr>
              <a:t>the</a:t>
            </a:r>
            <a:r>
              <a:rPr lang="en-US" sz="1600" spc="100" dirty="0">
                <a:latin typeface="Franklin Gothic Book"/>
                <a:cs typeface="Calibri"/>
              </a:rPr>
              <a:t> </a:t>
            </a:r>
            <a:r>
              <a:rPr lang="en-US" sz="1600" spc="-40" dirty="0">
                <a:latin typeface="Franklin Gothic Book"/>
                <a:cs typeface="Calibri"/>
              </a:rPr>
              <a:t>other.</a:t>
            </a:r>
            <a:endParaRPr lang="en-US" sz="1600" dirty="0">
              <a:latin typeface="Franklin Gothic Book"/>
              <a:cs typeface="Calibri"/>
            </a:endParaRPr>
          </a:p>
          <a:p>
            <a:pPr marL="356870" marR="5080" indent="-344805">
              <a:lnSpc>
                <a:spcPts val="2390"/>
              </a:lnSpc>
              <a:spcBef>
                <a:spcPts val="680"/>
              </a:spcBef>
              <a:buClr>
                <a:srgbClr val="117158"/>
              </a:buClr>
              <a:buFont typeface="Wingdings" panose="05000000000000000000" pitchFamily="2" charset="2"/>
              <a:buChar char="§"/>
              <a:tabLst>
                <a:tab pos="356870" algn="l"/>
                <a:tab pos="357505" algn="l"/>
              </a:tabLst>
            </a:pPr>
            <a:r>
              <a:rPr lang="en-US" sz="1600" dirty="0">
                <a:latin typeface="Franklin Gothic Book"/>
                <a:cs typeface="Calibri"/>
              </a:rPr>
              <a:t>Cannot change </a:t>
            </a:r>
            <a:r>
              <a:rPr lang="en-US" sz="1600" spc="-5" dirty="0">
                <a:latin typeface="Franklin Gothic Book"/>
                <a:cs typeface="Calibri"/>
              </a:rPr>
              <a:t>your </a:t>
            </a:r>
            <a:r>
              <a:rPr lang="en-US" spc="-5" dirty="0">
                <a:latin typeface="Franklin Gothic Book"/>
                <a:cs typeface="Calibri"/>
              </a:rPr>
              <a:t>election </a:t>
            </a:r>
            <a:r>
              <a:rPr lang="en-US" sz="1600" spc="-10" dirty="0">
                <a:latin typeface="Franklin Gothic Book"/>
                <a:cs typeface="Calibri"/>
              </a:rPr>
              <a:t>until </a:t>
            </a:r>
            <a:r>
              <a:rPr lang="en-US" sz="1600" spc="-15" dirty="0">
                <a:latin typeface="Franklin Gothic Book"/>
                <a:cs typeface="Calibri"/>
              </a:rPr>
              <a:t>next </a:t>
            </a:r>
            <a:r>
              <a:rPr lang="en-US" sz="1600" spc="-10" dirty="0">
                <a:latin typeface="Franklin Gothic Book"/>
                <a:cs typeface="Calibri"/>
              </a:rPr>
              <a:t>enrollment </a:t>
            </a:r>
            <a:r>
              <a:rPr lang="en-US" sz="1600" spc="-5" dirty="0">
                <a:latin typeface="Franklin Gothic Book"/>
                <a:cs typeface="Calibri"/>
              </a:rPr>
              <a:t>period (unless </a:t>
            </a:r>
            <a:r>
              <a:rPr lang="en-US" sz="1600" spc="-10" dirty="0">
                <a:latin typeface="Franklin Gothic Book"/>
                <a:cs typeface="Calibri"/>
              </a:rPr>
              <a:t>you </a:t>
            </a:r>
            <a:r>
              <a:rPr lang="en-US" sz="1600" spc="-20" dirty="0">
                <a:latin typeface="Franklin Gothic Book"/>
                <a:cs typeface="Calibri"/>
              </a:rPr>
              <a:t>have </a:t>
            </a:r>
            <a:r>
              <a:rPr lang="en-US" sz="1600" spc="-5" dirty="0">
                <a:latin typeface="Franklin Gothic Book"/>
                <a:cs typeface="Calibri"/>
              </a:rPr>
              <a:t>a </a:t>
            </a:r>
            <a:r>
              <a:rPr lang="en-US" sz="1600" dirty="0">
                <a:latin typeface="Franklin Gothic Book"/>
                <a:cs typeface="Calibri"/>
              </a:rPr>
              <a:t>change </a:t>
            </a:r>
            <a:r>
              <a:rPr lang="en-US" sz="1600" spc="-5" dirty="0">
                <a:latin typeface="Franklin Gothic Book"/>
                <a:cs typeface="Calibri"/>
              </a:rPr>
              <a:t>in </a:t>
            </a:r>
            <a:r>
              <a:rPr lang="en-US" sz="1600" spc="-10" dirty="0">
                <a:latin typeface="Franklin Gothic Book"/>
                <a:cs typeface="Calibri"/>
              </a:rPr>
              <a:t>family</a:t>
            </a:r>
            <a:r>
              <a:rPr lang="en-US" sz="1600" spc="-20" dirty="0">
                <a:latin typeface="Franklin Gothic Book"/>
                <a:cs typeface="Calibri"/>
              </a:rPr>
              <a:t> </a:t>
            </a:r>
            <a:r>
              <a:rPr lang="en-US" sz="1600" spc="-10" dirty="0">
                <a:latin typeface="Franklin Gothic Book"/>
                <a:cs typeface="Calibri"/>
              </a:rPr>
              <a:t>status).</a:t>
            </a:r>
            <a:endParaRPr lang="en-US" sz="1600" dirty="0">
              <a:latin typeface="Franklin Gothic Book"/>
              <a:cs typeface="Calibri"/>
            </a:endParaRPr>
          </a:p>
          <a:p>
            <a:pPr marL="356870" indent="-344805">
              <a:lnSpc>
                <a:spcPct val="100000"/>
              </a:lnSpc>
              <a:spcBef>
                <a:spcPts val="505"/>
              </a:spcBef>
              <a:buClr>
                <a:srgbClr val="117158"/>
              </a:buClr>
              <a:buFont typeface="Wingdings" panose="05000000000000000000" pitchFamily="2" charset="2"/>
              <a:buChar char="§"/>
              <a:tabLst>
                <a:tab pos="356870" algn="l"/>
                <a:tab pos="357505" algn="l"/>
              </a:tabLst>
            </a:pPr>
            <a:r>
              <a:rPr lang="en-US" b="1" cap="all" dirty="0">
                <a:solidFill>
                  <a:srgbClr val="117158"/>
                </a:solidFill>
                <a:latin typeface="Franklin Gothic Book"/>
              </a:rPr>
              <a:t>mUST</a:t>
            </a:r>
            <a:r>
              <a:rPr lang="en-US" sz="1600" b="1" spc="-10" dirty="0">
                <a:solidFill>
                  <a:srgbClr val="C00000"/>
                </a:solidFill>
                <a:latin typeface="Franklin Gothic Book"/>
                <a:cs typeface="Calibri"/>
              </a:rPr>
              <a:t> </a:t>
            </a:r>
            <a:r>
              <a:rPr lang="en-US" sz="1600" spc="-10" dirty="0">
                <a:latin typeface="Franklin Gothic Book"/>
                <a:cs typeface="Calibri"/>
              </a:rPr>
              <a:t>re-enroll every year (enrollment won’t </a:t>
            </a:r>
            <a:r>
              <a:rPr lang="en-US" sz="1600" spc="-5" dirty="0">
                <a:latin typeface="Franklin Gothic Book"/>
                <a:cs typeface="Calibri"/>
              </a:rPr>
              <a:t>continue</a:t>
            </a:r>
            <a:r>
              <a:rPr lang="en-US" sz="1600" spc="110" dirty="0">
                <a:latin typeface="Franklin Gothic Book"/>
                <a:cs typeface="Calibri"/>
              </a:rPr>
              <a:t> </a:t>
            </a:r>
            <a:r>
              <a:rPr lang="en-US" sz="1600" spc="-10" dirty="0">
                <a:latin typeface="Franklin Gothic Book"/>
                <a:cs typeface="Calibri"/>
              </a:rPr>
              <a:t>automatically).</a:t>
            </a:r>
            <a:endParaRPr lang="en-US" sz="1600" dirty="0">
              <a:latin typeface="Franklin Gothic Book"/>
              <a:cs typeface="Calibri"/>
            </a:endParaRPr>
          </a:p>
          <a:p>
            <a:pPr marL="356870" marR="139700" indent="-344805">
              <a:lnSpc>
                <a:spcPts val="2390"/>
              </a:lnSpc>
              <a:spcBef>
                <a:spcPts val="67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Plan </a:t>
            </a:r>
            <a:r>
              <a:rPr lang="en-US" sz="1600" spc="-10" dirty="0">
                <a:latin typeface="Franklin Gothic Book"/>
                <a:cs typeface="Calibri"/>
              </a:rPr>
              <a:t>year extended </a:t>
            </a:r>
            <a:r>
              <a:rPr lang="en-US" sz="1600" spc="-15" dirty="0">
                <a:latin typeface="Franklin Gothic Book"/>
                <a:cs typeface="Calibri"/>
              </a:rPr>
              <a:t>to </a:t>
            </a:r>
            <a:r>
              <a:rPr lang="en-US" sz="1600" spc="-5" dirty="0">
                <a:latin typeface="Franklin Gothic Book"/>
                <a:cs typeface="Calibri"/>
              </a:rPr>
              <a:t>14.5 months, allowing </a:t>
            </a:r>
            <a:r>
              <a:rPr lang="en-US" sz="1600" spc="-10" dirty="0">
                <a:latin typeface="Franklin Gothic Book"/>
                <a:cs typeface="Calibri"/>
              </a:rPr>
              <a:t>you </a:t>
            </a:r>
            <a:r>
              <a:rPr lang="en-US" sz="1600" spc="-15" dirty="0">
                <a:latin typeface="Franklin Gothic Book"/>
                <a:cs typeface="Calibri"/>
              </a:rPr>
              <a:t>to </a:t>
            </a:r>
            <a:r>
              <a:rPr lang="en-US" sz="1600" dirty="0">
                <a:latin typeface="Franklin Gothic Book"/>
                <a:cs typeface="Calibri"/>
              </a:rPr>
              <a:t>submit </a:t>
            </a:r>
            <a:r>
              <a:rPr lang="en-US" sz="1600" spc="-10" dirty="0">
                <a:latin typeface="Franklin Gothic Book"/>
                <a:cs typeface="Calibri"/>
              </a:rPr>
              <a:t>expenses </a:t>
            </a:r>
            <a:r>
              <a:rPr lang="en-US" sz="1600" spc="-15" dirty="0">
                <a:latin typeface="Franklin Gothic Book"/>
                <a:cs typeface="Calibri"/>
              </a:rPr>
              <a:t>for</a:t>
            </a:r>
            <a:r>
              <a:rPr lang="en-US" spc="-15" dirty="0">
                <a:latin typeface="Franklin Gothic Book"/>
                <a:cs typeface="Calibri"/>
              </a:rPr>
              <a:t> </a:t>
            </a:r>
            <a:r>
              <a:rPr lang="en-US" sz="1600" spc="-10" dirty="0">
                <a:latin typeface="Franklin Gothic Book"/>
                <a:cs typeface="Calibri"/>
              </a:rPr>
              <a:t>reimbursement </a:t>
            </a:r>
            <a:r>
              <a:rPr lang="en-US" sz="1600" spc="-5" dirty="0">
                <a:latin typeface="Franklin Gothic Book"/>
                <a:cs typeface="Calibri"/>
              </a:rPr>
              <a:t>through mid-March </a:t>
            </a:r>
            <a:r>
              <a:rPr lang="en-US" sz="1600" spc="5" dirty="0">
                <a:latin typeface="Franklin Gothic Book"/>
                <a:cs typeface="Calibri"/>
              </a:rPr>
              <a:t>of </a:t>
            </a:r>
            <a:r>
              <a:rPr lang="en-US" sz="1600" spc="-5" dirty="0">
                <a:latin typeface="Franklin Gothic Book"/>
                <a:cs typeface="Calibri"/>
              </a:rPr>
              <a:t>the </a:t>
            </a:r>
            <a:r>
              <a:rPr lang="en-US" sz="1600" spc="-10" dirty="0">
                <a:latin typeface="Franklin Gothic Book"/>
                <a:cs typeface="Calibri"/>
              </a:rPr>
              <a:t>following </a:t>
            </a:r>
            <a:r>
              <a:rPr lang="en-US" sz="1600" spc="-5" dirty="0">
                <a:latin typeface="Franklin Gothic Book"/>
                <a:cs typeface="Calibri"/>
              </a:rPr>
              <a:t>calendar</a:t>
            </a:r>
            <a:r>
              <a:rPr lang="en-US" sz="1600" spc="15" dirty="0">
                <a:latin typeface="Franklin Gothic Book"/>
                <a:cs typeface="Calibri"/>
              </a:rPr>
              <a:t> </a:t>
            </a:r>
            <a:r>
              <a:rPr lang="en-US" sz="1600" spc="-50" dirty="0">
                <a:latin typeface="Franklin Gothic Book"/>
                <a:cs typeface="Calibri"/>
              </a:rPr>
              <a:t>year.</a:t>
            </a:r>
            <a:endParaRPr lang="en-US" sz="1600" dirty="0">
              <a:latin typeface="Franklin Gothic Book"/>
              <a:cs typeface="Calibri"/>
            </a:endParaRPr>
          </a:p>
          <a:p>
            <a:pPr marL="356870" indent="-344805">
              <a:lnSpc>
                <a:spcPct val="100000"/>
              </a:lnSpc>
              <a:spcBef>
                <a:spcPts val="509"/>
              </a:spcBef>
              <a:buClr>
                <a:srgbClr val="117158"/>
              </a:buClr>
              <a:buFont typeface="Wingdings" panose="05000000000000000000" pitchFamily="2" charset="2"/>
              <a:buChar char="§"/>
              <a:tabLst>
                <a:tab pos="356870" algn="l"/>
                <a:tab pos="357505" algn="l"/>
              </a:tabLst>
            </a:pPr>
            <a:r>
              <a:rPr lang="en-US" sz="1600" spc="-20" dirty="0">
                <a:latin typeface="Franklin Gothic Book"/>
                <a:cs typeface="Calibri"/>
              </a:rPr>
              <a:t>Save </a:t>
            </a:r>
            <a:r>
              <a:rPr lang="en-US" sz="1600" spc="-5" dirty="0">
                <a:latin typeface="Franklin Gothic Book"/>
                <a:cs typeface="Calibri"/>
              </a:rPr>
              <a:t>your </a:t>
            </a:r>
            <a:r>
              <a:rPr lang="en-US" sz="1600" spc="-10" dirty="0">
                <a:latin typeface="Franklin Gothic Book"/>
                <a:cs typeface="Calibri"/>
              </a:rPr>
              <a:t>receipts </a:t>
            </a:r>
            <a:r>
              <a:rPr lang="en-US" sz="1600" spc="-15" dirty="0">
                <a:latin typeface="Franklin Gothic Book"/>
                <a:cs typeface="Calibri"/>
              </a:rPr>
              <a:t>for </a:t>
            </a:r>
            <a:r>
              <a:rPr lang="en-US" sz="1600" spc="-5" dirty="0">
                <a:latin typeface="Franklin Gothic Book"/>
                <a:cs typeface="Calibri"/>
              </a:rPr>
              <a:t>claim</a:t>
            </a:r>
            <a:r>
              <a:rPr lang="en-US" sz="1600" spc="70" dirty="0">
                <a:latin typeface="Franklin Gothic Book"/>
                <a:cs typeface="Calibri"/>
              </a:rPr>
              <a:t> </a:t>
            </a:r>
            <a:r>
              <a:rPr lang="en-US" sz="1600" spc="-10" dirty="0">
                <a:latin typeface="Franklin Gothic Book"/>
                <a:cs typeface="Calibri"/>
              </a:rPr>
              <a:t>substantiation.</a:t>
            </a:r>
            <a:endParaRPr lang="en-US" sz="1600" dirty="0">
              <a:latin typeface="Franklin Gothic Book"/>
              <a:cs typeface="Calibri"/>
            </a:endParaRPr>
          </a:p>
          <a:p>
            <a:endParaRPr lang="en-US" dirty="0"/>
          </a:p>
        </p:txBody>
      </p:sp>
    </p:spTree>
    <p:extLst>
      <p:ext uri="{BB962C8B-B14F-4D97-AF65-F5344CB8AC3E}">
        <p14:creationId xmlns:p14="http://schemas.microsoft.com/office/powerpoint/2010/main" val="67604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42E3-C263-47CD-2DBE-FED6D715AE2F}"/>
              </a:ext>
            </a:extLst>
          </p:cNvPr>
          <p:cNvSpPr>
            <a:spLocks noGrp="1"/>
          </p:cNvSpPr>
          <p:nvPr>
            <p:ph type="title"/>
          </p:nvPr>
        </p:nvSpPr>
        <p:spPr>
          <a:xfrm>
            <a:off x="490728" y="320040"/>
            <a:ext cx="8153400" cy="546681"/>
          </a:xfrm>
        </p:spPr>
        <p:txBody>
          <a:bodyPr/>
          <a:lstStyle/>
          <a:p>
            <a:pPr algn="l"/>
            <a:r>
              <a:rPr lang="en-US" dirty="0">
                <a:latin typeface="Franklin Gothic Book"/>
              </a:rPr>
              <a:t>Health Savings Account (HSA)</a:t>
            </a:r>
            <a:endParaRPr lang="en-US" dirty="0"/>
          </a:p>
        </p:txBody>
      </p:sp>
      <p:sp>
        <p:nvSpPr>
          <p:cNvPr id="3" name="Content Placeholder 2">
            <a:extLst>
              <a:ext uri="{FF2B5EF4-FFF2-40B4-BE49-F238E27FC236}">
                <a16:creationId xmlns:a16="http://schemas.microsoft.com/office/drawing/2014/main" id="{DF5E4377-2913-F97B-0A6E-693B29A36A64}"/>
              </a:ext>
            </a:extLst>
          </p:cNvPr>
          <p:cNvSpPr>
            <a:spLocks noGrp="1"/>
          </p:cNvSpPr>
          <p:nvPr>
            <p:ph sz="quarter" idx="1"/>
          </p:nvPr>
        </p:nvSpPr>
        <p:spPr>
          <a:xfrm>
            <a:off x="497078" y="978535"/>
            <a:ext cx="8163560" cy="5115560"/>
          </a:xfrm>
        </p:spPr>
        <p:txBody>
          <a:bodyPr vert="horz" lIns="0" tIns="45720" rIns="91440" bIns="45720" rtlCol="0" anchor="t">
            <a:noAutofit/>
          </a:bodyPr>
          <a:lstStyle/>
          <a:p>
            <a:pPr defTabSz="914400" eaLnBrk="0" fontAlgn="base" hangingPunct="0">
              <a:spcAft>
                <a:spcPct val="0"/>
              </a:spcAft>
              <a:buClr>
                <a:srgbClr val="006600"/>
              </a:buClr>
              <a:buFont typeface="Wingdings" panose="05000000000000000000" pitchFamily="2" charset="2"/>
              <a:buChar char="§"/>
              <a:defRPr/>
            </a:pPr>
            <a:r>
              <a:rPr lang="en-US" kern="0" dirty="0">
                <a:latin typeface="Franklin Gothic Book"/>
                <a:cs typeface="Arial"/>
              </a:rPr>
              <a:t>Health Savings Accounts (HSA) - Can only</a:t>
            </a:r>
            <a:r>
              <a:rPr lang="en-US" kern="0" dirty="0">
                <a:solidFill>
                  <a:srgbClr val="FF0000"/>
                </a:solidFill>
                <a:latin typeface="Franklin Gothic Book"/>
                <a:cs typeface="Arial"/>
              </a:rPr>
              <a:t> </a:t>
            </a:r>
            <a:r>
              <a:rPr lang="en-US" kern="0" dirty="0">
                <a:latin typeface="Franklin Gothic Book"/>
                <a:cs typeface="Arial"/>
              </a:rPr>
              <a:t>be combined with the High Deductible Health Plan</a:t>
            </a:r>
            <a:r>
              <a:rPr lang="en-US" b="1" kern="0" dirty="0">
                <a:latin typeface="Franklin Gothic Book"/>
                <a:cs typeface="Arial"/>
              </a:rPr>
              <a:t> </a:t>
            </a:r>
            <a:endParaRPr lang="en-US" kern="0" dirty="0">
              <a:latin typeface="Franklin Gothic Book" panose="020B0503020102020204" pitchFamily="34" charset="0"/>
              <a:cs typeface="Arial" panose="020B0604020202020204" pitchFamily="34" charset="0"/>
            </a:endParaRPr>
          </a:p>
          <a:p>
            <a:pPr defTabSz="914400" eaLnBrk="0" fontAlgn="base" hangingPunct="0">
              <a:spcAft>
                <a:spcPct val="0"/>
              </a:spcAft>
              <a:buClr>
                <a:srgbClr val="006600"/>
              </a:buClr>
              <a:buFont typeface="Wingdings" panose="05000000000000000000" pitchFamily="2" charset="2"/>
              <a:buChar char="§"/>
              <a:defRPr/>
            </a:pPr>
            <a:endParaRPr lang="en-US" kern="0" dirty="0">
              <a:latin typeface="Franklin Gothic Book" panose="020B0503020102020204" pitchFamily="34" charset="0"/>
              <a:cs typeface="Arial" panose="020B0604020202020204" pitchFamily="34" charset="0"/>
            </a:endParaRPr>
          </a:p>
          <a:p>
            <a:pPr>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An HSA is like a flexible spending account but rolls over each year and is never forfeited. There is no “use it or lose it" rule.  </a:t>
            </a:r>
            <a:endParaRPr lang="en-US" dirty="0">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endParaRPr lang="en-US" dirty="0">
              <a:solidFill>
                <a:srgbClr val="117158"/>
              </a:solidFill>
              <a:latin typeface="Franklin Gothic Book" panose="020B0503020102020204" pitchFamily="34" charset="0"/>
              <a:ea typeface="Times New Roman" panose="02020603050405020304" pitchFamily="18" charset="0"/>
            </a:endParaRPr>
          </a:p>
          <a:p>
            <a:pPr lvl="1">
              <a:spcBef>
                <a:spcPts val="0"/>
              </a:spcBef>
              <a:buFont typeface="Wingdings" panose="05000000000000000000" pitchFamily="2" charset="2"/>
              <a:buChar char="§"/>
            </a:pPr>
            <a:r>
              <a:rPr lang="en-US" b="1" dirty="0">
                <a:solidFill>
                  <a:srgbClr val="117158"/>
                </a:solidFill>
                <a:latin typeface="Franklin Gothic Book"/>
                <a:ea typeface="Times New Roman" panose="02020603050405020304" pitchFamily="18" charset="0"/>
              </a:rPr>
              <a:t>The maximum amount for </a:t>
            </a:r>
            <a:r>
              <a:rPr lang="en-US" b="1" dirty="0" smtClean="0">
                <a:solidFill>
                  <a:srgbClr val="117158"/>
                </a:solidFill>
                <a:latin typeface="Franklin Gothic Book"/>
                <a:ea typeface="Times New Roman" panose="02020603050405020304" pitchFamily="18" charset="0"/>
              </a:rPr>
              <a:t>2025 </a:t>
            </a:r>
            <a:r>
              <a:rPr lang="en-US" b="1" dirty="0">
                <a:solidFill>
                  <a:srgbClr val="117158"/>
                </a:solidFill>
                <a:latin typeface="Franklin Gothic Book"/>
                <a:ea typeface="Times New Roman" panose="02020603050405020304" pitchFamily="18" charset="0"/>
              </a:rPr>
              <a:t>is $</a:t>
            </a:r>
            <a:r>
              <a:rPr lang="en-US" b="1" dirty="0" smtClean="0">
                <a:solidFill>
                  <a:srgbClr val="117158"/>
                </a:solidFill>
                <a:latin typeface="Franklin Gothic Book"/>
                <a:ea typeface="Times New Roman" panose="02020603050405020304" pitchFamily="18" charset="0"/>
              </a:rPr>
              <a:t>4,300 </a:t>
            </a:r>
            <a:r>
              <a:rPr lang="en-US" b="1" dirty="0">
                <a:solidFill>
                  <a:srgbClr val="117158"/>
                </a:solidFill>
                <a:latin typeface="Franklin Gothic Book"/>
                <a:ea typeface="Times New Roman" panose="02020603050405020304" pitchFamily="18" charset="0"/>
              </a:rPr>
              <a:t>for employees with single coverage and $</a:t>
            </a:r>
            <a:r>
              <a:rPr lang="en-US" b="1" dirty="0" smtClean="0">
                <a:solidFill>
                  <a:srgbClr val="117158"/>
                </a:solidFill>
                <a:latin typeface="Franklin Gothic Book"/>
                <a:ea typeface="Times New Roman" panose="02020603050405020304" pitchFamily="18" charset="0"/>
              </a:rPr>
              <a:t>8,550 </a:t>
            </a:r>
            <a:r>
              <a:rPr lang="en-US" b="1" dirty="0">
                <a:solidFill>
                  <a:srgbClr val="117158"/>
                </a:solidFill>
                <a:latin typeface="Franklin Gothic Book"/>
                <a:ea typeface="Times New Roman" panose="02020603050405020304" pitchFamily="18" charset="0"/>
              </a:rPr>
              <a:t>for employees with two-person or family coverage. </a:t>
            </a:r>
            <a:r>
              <a:rPr lang="en-US" dirty="0">
                <a:latin typeface="Franklin Gothic Book"/>
                <a:ea typeface="Times New Roman" panose="02020603050405020304" pitchFamily="18" charset="0"/>
              </a:rPr>
              <a:t>The plan allows an additional $1,000 catch-up contribution for those aged 55-64. If you don’t enroll in Medicare Part A or Part B, you may continue participating</a:t>
            </a:r>
          </a:p>
          <a:p>
            <a:pPr marL="225425" lvl="1" indent="0">
              <a:spcBef>
                <a:spcPts val="0"/>
              </a:spcBef>
              <a:buNone/>
            </a:pPr>
            <a:endParaRPr lang="en-US" dirty="0">
              <a:solidFill>
                <a:srgbClr val="C00000"/>
              </a:solidFill>
              <a:latin typeface="Franklin Gothic Book"/>
              <a:ea typeface="Times New Roman" panose="02020603050405020304" pitchFamily="18" charset="0"/>
            </a:endParaRPr>
          </a:p>
          <a:p>
            <a:pPr lvl="1">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These contributions can be used to cover medical, dental, vision and other healthcare related expenses</a:t>
            </a:r>
          </a:p>
          <a:p>
            <a:pPr marL="225425" lvl="1" indent="0">
              <a:spcBef>
                <a:spcPts val="0"/>
              </a:spcBef>
              <a:buNone/>
            </a:pPr>
            <a:endParaRPr lang="en-US" sz="2400"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Money saved in an HSA plan is the employees, and he/she can take it with them if they leave Devereux. At retirement, there are additional post-employment uses for HSA savings, such as paying for Medicare premiums</a:t>
            </a:r>
          </a:p>
          <a:p>
            <a:pPr marR="0">
              <a:spcBef>
                <a:spcPts val="0"/>
              </a:spcBef>
              <a:spcAft>
                <a:spcPts val="0"/>
              </a:spcAft>
              <a:buFont typeface="Wingdings" panose="05000000000000000000" pitchFamily="2" charset="2"/>
              <a:buChar char="§"/>
            </a:pPr>
            <a:endParaRPr lang="en-US"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Investment options are available for long term savings</a:t>
            </a:r>
            <a:endParaRPr lang="en-US" sz="2400" dirty="0">
              <a:latin typeface="Franklin Gothic Book"/>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123F05E0-D10A-0C89-EBD5-B83888CCB593}"/>
              </a:ext>
            </a:extLst>
          </p:cNvPr>
          <p:cNvPicPr>
            <a:picLocks noChangeAspect="1"/>
          </p:cNvPicPr>
          <p:nvPr/>
        </p:nvPicPr>
        <p:blipFill>
          <a:blip r:embed="rId2"/>
          <a:stretch>
            <a:fillRect/>
          </a:stretch>
        </p:blipFill>
        <p:spPr>
          <a:xfrm>
            <a:off x="7140554" y="4873571"/>
            <a:ext cx="1753764" cy="1280268"/>
          </a:xfrm>
          <a:prstGeom prst="rect">
            <a:avLst/>
          </a:prstGeom>
        </p:spPr>
      </p:pic>
      <p:pic>
        <p:nvPicPr>
          <p:cNvPr id="6" name="Picture 5" descr="A close up of a logo&#10;&#10;Description automatically generated">
            <a:extLst>
              <a:ext uri="{FF2B5EF4-FFF2-40B4-BE49-F238E27FC236}">
                <a16:creationId xmlns:a16="http://schemas.microsoft.com/office/drawing/2014/main" id="{05607B0A-12BB-436D-79D1-F85911C4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661" y="86360"/>
            <a:ext cx="1999307" cy="781434"/>
          </a:xfrm>
          <a:prstGeom prst="rect">
            <a:avLst/>
          </a:prstGeom>
        </p:spPr>
      </p:pic>
    </p:spTree>
    <p:extLst>
      <p:ext uri="{BB962C8B-B14F-4D97-AF65-F5344CB8AC3E}">
        <p14:creationId xmlns:p14="http://schemas.microsoft.com/office/powerpoint/2010/main" val="298175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00318" y="1115428"/>
            <a:ext cx="8543364" cy="5049654"/>
          </a:xfrm>
        </p:spPr>
        <p:txBody>
          <a:bodyPr vert="horz" lIns="0" tIns="45720" rIns="91440" bIns="45720" rtlCol="0" anchor="t">
            <a:normAutofit lnSpcReduction="10000"/>
          </a:bodyPr>
          <a:lstStyle/>
          <a:p>
            <a:pPr>
              <a:buClr>
                <a:srgbClr val="117158"/>
              </a:buClr>
              <a:buFont typeface="Wingdings" panose="05000000000000000000" pitchFamily="2" charset="2"/>
              <a:buChar char="§"/>
            </a:pPr>
            <a:r>
              <a:rPr lang="en-US" dirty="0">
                <a:latin typeface="Franklin Gothic Book"/>
              </a:rPr>
              <a:t>Open Enrollment Window: October </a:t>
            </a:r>
            <a:r>
              <a:rPr lang="en-US" dirty="0" smtClean="0">
                <a:latin typeface="Franklin Gothic Book"/>
              </a:rPr>
              <a:t>14 </a:t>
            </a:r>
            <a:r>
              <a:rPr lang="en-US" dirty="0">
                <a:latin typeface="Franklin Gothic Book"/>
              </a:rPr>
              <a:t>through October </a:t>
            </a:r>
            <a:r>
              <a:rPr lang="en-US" dirty="0" smtClean="0">
                <a:latin typeface="Franklin Gothic Book"/>
              </a:rPr>
              <a:t>28, 2024 </a:t>
            </a:r>
            <a:endParaRPr lang="en-US" b="1" dirty="0">
              <a:latin typeface="Franklin Gothic Book"/>
            </a:endParaRPr>
          </a:p>
          <a:p>
            <a:pPr>
              <a:buClr>
                <a:srgbClr val="117158"/>
              </a:buClr>
              <a:buFont typeface="Wingdings" panose="05000000000000000000" pitchFamily="2" charset="2"/>
              <a:buChar char="§"/>
            </a:pPr>
            <a:endParaRPr lang="en-US" dirty="0">
              <a:solidFill>
                <a:srgbClr val="000000"/>
              </a:solidFill>
              <a:latin typeface="Franklin Gothic Book"/>
            </a:endParaRPr>
          </a:p>
          <a:p>
            <a:pPr>
              <a:buClr>
                <a:srgbClr val="117158"/>
              </a:buClr>
              <a:buFont typeface="Wingdings" panose="05000000000000000000" pitchFamily="2" charset="2"/>
              <a:buChar char="§"/>
            </a:pPr>
            <a:r>
              <a:rPr lang="en-US" b="1" dirty="0">
                <a:solidFill>
                  <a:srgbClr val="117158"/>
                </a:solidFill>
                <a:latin typeface="Franklin Gothic Book"/>
              </a:rPr>
              <a:t>PASSIVE OPEN ENROLLMENT </a:t>
            </a:r>
            <a:r>
              <a:rPr lang="en-US" i="1" dirty="0" smtClean="0">
                <a:solidFill>
                  <a:srgbClr val="117158"/>
                </a:solidFill>
                <a:latin typeface="Franklin Gothic Book"/>
              </a:rPr>
              <a:t>(ADDING/DELETING DEPENDENTS, WANT </a:t>
            </a:r>
            <a:r>
              <a:rPr lang="en-US" i="1" dirty="0">
                <a:solidFill>
                  <a:srgbClr val="117158"/>
                </a:solidFill>
                <a:latin typeface="Franklin Gothic Book"/>
              </a:rPr>
              <a:t>TO CHANGE PLANS/WAIVE COVERAGE OR PARTICIPATE IN FSA or HSA)</a:t>
            </a:r>
            <a:endParaRPr lang="en-US" i="1" dirty="0">
              <a:cs typeface="Arial"/>
            </a:endParaRPr>
          </a:p>
          <a:p>
            <a:pPr>
              <a:buClr>
                <a:srgbClr val="117158"/>
              </a:buClr>
              <a:buFont typeface="Wingdings" panose="05000000000000000000" pitchFamily="2" charset="2"/>
              <a:buChar char="§"/>
            </a:pPr>
            <a:endParaRPr lang="en-US" dirty="0">
              <a:latin typeface="Franklin Gothic Book"/>
            </a:endParaRPr>
          </a:p>
          <a:p>
            <a:pPr>
              <a:buClr>
                <a:srgbClr val="117158"/>
              </a:buClr>
              <a:buFont typeface="Wingdings" panose="05000000000000000000" pitchFamily="2" charset="2"/>
              <a:buChar char="§"/>
            </a:pPr>
            <a:r>
              <a:rPr lang="en-US" dirty="0">
                <a:latin typeface="Franklin Gothic Book"/>
              </a:rPr>
              <a:t>Examples of why you should log into Oracle include:</a:t>
            </a:r>
            <a:endParaRPr lang="en-US" dirty="0"/>
          </a:p>
          <a:p>
            <a:pPr lvl="1">
              <a:buClr>
                <a:srgbClr val="117158"/>
              </a:buClr>
              <a:buFont typeface="Wingdings" panose="05000000000000000000" pitchFamily="2" charset="2"/>
              <a:buChar char="§"/>
            </a:pPr>
            <a:r>
              <a:rPr lang="en-US" dirty="0">
                <a:latin typeface="Franklin Gothic Book"/>
              </a:rPr>
              <a:t>If you would like to change your plan election (this applies for all benefits, including medical, dental, voluntary, etc.)</a:t>
            </a:r>
          </a:p>
          <a:p>
            <a:pPr lvl="1">
              <a:buClr>
                <a:srgbClr val="117158"/>
              </a:buClr>
              <a:buFont typeface="Wingdings" panose="05000000000000000000" pitchFamily="2" charset="2"/>
              <a:buChar char="§"/>
            </a:pPr>
            <a:r>
              <a:rPr lang="en-US" dirty="0">
                <a:latin typeface="Franklin Gothic Book"/>
              </a:rPr>
              <a:t>If you would like to change your coverage tier (i.e. Employee, Employee+ Spouse/DP, Employee+ Child, or Family coverage)</a:t>
            </a:r>
          </a:p>
          <a:p>
            <a:pPr lvl="1">
              <a:buClr>
                <a:srgbClr val="117158"/>
              </a:buClr>
              <a:buFont typeface="Wingdings" panose="05000000000000000000" pitchFamily="2" charset="2"/>
              <a:buChar char="§"/>
            </a:pPr>
            <a:r>
              <a:rPr lang="en-US" dirty="0">
                <a:latin typeface="Franklin Gothic Book"/>
              </a:rPr>
              <a:t>If you would like to add/remove dependents</a:t>
            </a:r>
          </a:p>
          <a:p>
            <a:pPr lvl="1">
              <a:buClr>
                <a:srgbClr val="117158"/>
              </a:buClr>
              <a:buFont typeface="Wingdings" panose="05000000000000000000" pitchFamily="2" charset="2"/>
              <a:buChar char="§"/>
            </a:pPr>
            <a:r>
              <a:rPr lang="en-US" dirty="0" smtClean="0">
                <a:latin typeface="Franklin Gothic Book"/>
              </a:rPr>
              <a:t>If </a:t>
            </a:r>
            <a:r>
              <a:rPr lang="en-US" dirty="0">
                <a:latin typeface="Franklin Gothic Book"/>
              </a:rPr>
              <a:t>you are not currently enrolled in coverage but would like to enroll for </a:t>
            </a:r>
            <a:r>
              <a:rPr lang="en-US" dirty="0" smtClean="0">
                <a:latin typeface="Franklin Gothic Book"/>
              </a:rPr>
              <a:t>2025</a:t>
            </a:r>
            <a:endParaRPr lang="en-US" dirty="0">
              <a:latin typeface="Franklin Gothic Book"/>
            </a:endParaRPr>
          </a:p>
          <a:p>
            <a:pPr lvl="1">
              <a:buClr>
                <a:srgbClr val="117158"/>
              </a:buClr>
              <a:buFont typeface="Wingdings" panose="05000000000000000000" pitchFamily="2" charset="2"/>
              <a:buChar char="§"/>
            </a:pPr>
            <a:r>
              <a:rPr lang="en-US" dirty="0">
                <a:latin typeface="Franklin Gothic Book"/>
              </a:rPr>
              <a:t>If you are currently enrolled in coverage but would like to waive for </a:t>
            </a:r>
            <a:r>
              <a:rPr lang="en-US" dirty="0" smtClean="0">
                <a:latin typeface="Franklin Gothic Book"/>
              </a:rPr>
              <a:t>2025</a:t>
            </a:r>
            <a:endParaRPr lang="en-US" dirty="0">
              <a:latin typeface="Franklin Gothic Book"/>
            </a:endParaRPr>
          </a:p>
          <a:p>
            <a:pPr>
              <a:buClr>
                <a:srgbClr val="117158"/>
              </a:buClr>
              <a:buFont typeface="Wingdings" panose="05000000000000000000" pitchFamily="2" charset="2"/>
              <a:buChar char="§"/>
            </a:pPr>
            <a:endParaRPr lang="en-US" dirty="0">
              <a:latin typeface="Franklin Gothic Book"/>
            </a:endParaRPr>
          </a:p>
          <a:p>
            <a:pPr>
              <a:buClr>
                <a:srgbClr val="117158"/>
              </a:buClr>
              <a:buFont typeface="Wingdings" panose="05000000000000000000" pitchFamily="2" charset="2"/>
              <a:buChar char="§"/>
            </a:pPr>
            <a:r>
              <a:rPr lang="en-US" dirty="0">
                <a:latin typeface="Franklin Gothic Book"/>
              </a:rPr>
              <a:t>Once you have made your elections, you will not be able to change them until the next Open Enrollment period, unless you experience a qualified </a:t>
            </a:r>
            <a:r>
              <a:rPr lang="en-US" dirty="0" smtClean="0">
                <a:latin typeface="Franklin Gothic Book"/>
              </a:rPr>
              <a:t>change in status.</a:t>
            </a:r>
            <a:endParaRPr lang="en-US" dirty="0"/>
          </a:p>
        </p:txBody>
      </p:sp>
      <p:sp>
        <p:nvSpPr>
          <p:cNvPr id="2" name="Text Placeholder 1"/>
          <p:cNvSpPr>
            <a:spLocks noGrp="1"/>
          </p:cNvSpPr>
          <p:nvPr>
            <p:ph type="body" sz="quarter" idx="10"/>
          </p:nvPr>
        </p:nvSpPr>
        <p:spPr>
          <a:xfrm>
            <a:off x="457200" y="401828"/>
            <a:ext cx="8228013" cy="365125"/>
          </a:xfrm>
        </p:spPr>
        <p:txBody>
          <a:bodyPr>
            <a:noAutofit/>
          </a:bodyPr>
          <a:lstStyle/>
          <a:p>
            <a:pPr>
              <a:lnSpc>
                <a:spcPct val="90000"/>
              </a:lnSpc>
            </a:pPr>
            <a:r>
              <a:rPr lang="en-US" b="1" dirty="0">
                <a:latin typeface="Franklin Gothic Book" panose="020B0503020102020204" pitchFamily="34" charset="0"/>
              </a:rPr>
              <a:t>OPEN ENROLLMENT – IMPORTANT INFORMATION</a:t>
            </a:r>
          </a:p>
        </p:txBody>
      </p:sp>
    </p:spTree>
    <p:extLst>
      <p:ext uri="{BB962C8B-B14F-4D97-AF65-F5344CB8AC3E}">
        <p14:creationId xmlns:p14="http://schemas.microsoft.com/office/powerpoint/2010/main" val="3660496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9724-E7FC-D300-2209-D633A87E9F42}"/>
              </a:ext>
            </a:extLst>
          </p:cNvPr>
          <p:cNvSpPr>
            <a:spLocks noGrp="1"/>
          </p:cNvSpPr>
          <p:nvPr>
            <p:ph type="title"/>
          </p:nvPr>
        </p:nvSpPr>
        <p:spPr>
          <a:xfrm>
            <a:off x="612648" y="339364"/>
            <a:ext cx="8153400" cy="438278"/>
          </a:xfrm>
        </p:spPr>
        <p:txBody>
          <a:bodyPr/>
          <a:lstStyle/>
          <a:p>
            <a:pPr algn="l"/>
            <a:r>
              <a:rPr lang="en-US" i="1" dirty="0" smtClean="0">
                <a:solidFill>
                  <a:srgbClr val="117158"/>
                </a:solidFill>
                <a:latin typeface="Franklin Gothic Book" panose="020B0503020102020204" pitchFamily="34" charset="0"/>
                <a:cs typeface="Arial"/>
              </a:rPr>
              <a:t> </a:t>
            </a:r>
            <a:r>
              <a:rPr lang="en-US" dirty="0" smtClean="0">
                <a:latin typeface="Franklin Gothic Book" panose="020B0503020102020204" pitchFamily="34" charset="0"/>
                <a:cs typeface="Arial"/>
              </a:rPr>
              <a:t>Telemedicine</a:t>
            </a:r>
            <a:endParaRPr lang="en-US" dirty="0">
              <a:latin typeface="Franklin Gothic Book" panose="020B0503020102020204" pitchFamily="34" charset="0"/>
              <a:cs typeface="Arial"/>
            </a:endParaRPr>
          </a:p>
        </p:txBody>
      </p:sp>
      <p:sp>
        <p:nvSpPr>
          <p:cNvPr id="3" name="Content Placeholder 2">
            <a:extLst>
              <a:ext uri="{FF2B5EF4-FFF2-40B4-BE49-F238E27FC236}">
                <a16:creationId xmlns:a16="http://schemas.microsoft.com/office/drawing/2014/main" id="{DBF95CEE-84DF-31F9-4FBD-5FFD4FAF6594}"/>
              </a:ext>
            </a:extLst>
          </p:cNvPr>
          <p:cNvSpPr>
            <a:spLocks noGrp="1"/>
          </p:cNvSpPr>
          <p:nvPr>
            <p:ph sz="quarter" idx="1"/>
          </p:nvPr>
        </p:nvSpPr>
        <p:spPr>
          <a:xfrm>
            <a:off x="612648" y="957445"/>
            <a:ext cx="8153400" cy="1578721"/>
          </a:xfrm>
        </p:spPr>
        <p:txBody>
          <a:bodyPr vert="horz" lIns="0" tIns="45720" rIns="91440" bIns="45720" rtlCol="0" anchor="t">
            <a:noAutofit/>
          </a:bodyPr>
          <a:lstStyle/>
          <a:p>
            <a:pPr marL="0" indent="0">
              <a:buNone/>
            </a:pPr>
            <a:r>
              <a:rPr lang="en-US" b="1" dirty="0">
                <a:solidFill>
                  <a:srgbClr val="117158"/>
                </a:solidFill>
                <a:latin typeface="Franklin Gothic Book"/>
                <a:cs typeface="Arial"/>
              </a:rPr>
              <a:t>Teladoc Telemedicine</a:t>
            </a:r>
          </a:p>
          <a:p>
            <a:pPr>
              <a:buClr>
                <a:srgbClr val="117158"/>
              </a:buClr>
            </a:pPr>
            <a:r>
              <a:rPr lang="en-US" dirty="0">
                <a:latin typeface="Franklin Gothic Book"/>
                <a:cs typeface="Arial"/>
              </a:rPr>
              <a:t>Teladoc is a national network of U.S. board-certified doctors available 24/7/365 to diagnose, treat and prescribe medication when necessary for many common medical issues. Teladoc uses digital devices such as computers, smartphones, and video conferencing.</a:t>
            </a:r>
          </a:p>
          <a:p>
            <a:pPr>
              <a:buClr>
                <a:srgbClr val="117158"/>
              </a:buClr>
            </a:pPr>
            <a:r>
              <a:rPr lang="en-US" dirty="0">
                <a:latin typeface="Franklin Gothic Book"/>
                <a:cs typeface="Arial"/>
              </a:rPr>
              <a:t>Using telemedicine is a convenient option when it is not possible to visit your doctor's office for a non-emergency medical conditions.</a:t>
            </a:r>
          </a:p>
          <a:p>
            <a:pPr>
              <a:buClr>
                <a:srgbClr val="117158"/>
              </a:buClr>
            </a:pPr>
            <a:endParaRPr lang="en-US" sz="1400" b="1" dirty="0">
              <a:solidFill>
                <a:srgbClr val="117158"/>
              </a:solidFill>
              <a:latin typeface="Franklin Gothic Book"/>
              <a:cs typeface="Arial"/>
            </a:endParaRPr>
          </a:p>
          <a:p>
            <a:pPr marL="683895" lvl="3" indent="0">
              <a:buClr>
                <a:srgbClr val="117158"/>
              </a:buClr>
              <a:buNone/>
            </a:pPr>
            <a:r>
              <a:rPr lang="en-US" sz="1800" b="1" dirty="0">
                <a:solidFill>
                  <a:srgbClr val="117158"/>
                </a:solidFill>
                <a:latin typeface="Franklin Gothic Book"/>
                <a:cs typeface="Arial"/>
              </a:rPr>
              <a:t>Covered Medical Conditions: </a:t>
            </a:r>
          </a:p>
          <a:p>
            <a:pPr>
              <a:buClr>
                <a:srgbClr val="117158"/>
              </a:buClr>
            </a:pPr>
            <a:endParaRPr lang="en-US" sz="1400" dirty="0">
              <a:latin typeface="Franklin Gothic Book"/>
              <a:cs typeface="Arial"/>
            </a:endParaRPr>
          </a:p>
          <a:p>
            <a:pPr marL="2743200" lvl="6" indent="0">
              <a:buClr>
                <a:srgbClr val="117158"/>
              </a:buClr>
              <a:buNone/>
            </a:pPr>
            <a:endParaRPr lang="en-US" sz="2200" dirty="0">
              <a:latin typeface="Franklin Gothic Book"/>
              <a:cs typeface="Arial"/>
            </a:endParaRPr>
          </a:p>
          <a:p>
            <a:pPr marL="2743200" lvl="6" indent="0">
              <a:buClr>
                <a:srgbClr val="117158"/>
              </a:buClr>
              <a:buNone/>
            </a:pPr>
            <a:endParaRPr lang="en-US" sz="2200" dirty="0">
              <a:latin typeface="Franklin Gothic Book"/>
              <a:cs typeface="Arial"/>
            </a:endParaRPr>
          </a:p>
          <a:p>
            <a:pPr lvl="1"/>
            <a:endParaRPr lang="en-US" sz="1400" dirty="0">
              <a:latin typeface="Franklin Gothic Book"/>
              <a:cs typeface="Arial"/>
            </a:endParaRPr>
          </a:p>
          <a:p>
            <a:pPr marL="0" indent="0">
              <a:buNone/>
            </a:pPr>
            <a:endParaRPr lang="en-US" sz="1400" dirty="0">
              <a:latin typeface="Franklin Gothic Book"/>
              <a:cs typeface="Arial"/>
            </a:endParaRPr>
          </a:p>
        </p:txBody>
      </p:sp>
      <p:sp>
        <p:nvSpPr>
          <p:cNvPr id="4" name="TextBox 3">
            <a:extLst>
              <a:ext uri="{FF2B5EF4-FFF2-40B4-BE49-F238E27FC236}">
                <a16:creationId xmlns:a16="http://schemas.microsoft.com/office/drawing/2014/main" id="{86F2090D-A443-85F0-7CD8-418E1FA0D1E4}"/>
              </a:ext>
            </a:extLst>
          </p:cNvPr>
          <p:cNvSpPr txBox="1"/>
          <p:nvPr/>
        </p:nvSpPr>
        <p:spPr>
          <a:xfrm>
            <a:off x="1856417" y="3333624"/>
            <a:ext cx="216326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Clr>
                <a:srgbClr val="117158"/>
              </a:buClr>
              <a:buFont typeface="Wingdings"/>
              <a:buChar char="§"/>
            </a:pPr>
            <a:r>
              <a:rPr lang="en-US" dirty="0">
                <a:latin typeface="Franklin Gothic Book"/>
                <a:cs typeface="Arial"/>
              </a:rPr>
              <a:t>Allergies</a:t>
            </a:r>
          </a:p>
          <a:p>
            <a:pPr marL="285750" indent="-285750">
              <a:buClr>
                <a:srgbClr val="117158"/>
              </a:buClr>
              <a:buFont typeface="Wingdings"/>
              <a:buChar char="§"/>
            </a:pPr>
            <a:r>
              <a:rPr lang="en-US" dirty="0">
                <a:latin typeface="Franklin Gothic Book"/>
                <a:cs typeface="Arial"/>
              </a:rPr>
              <a:t>Asthma</a:t>
            </a:r>
          </a:p>
          <a:p>
            <a:pPr marL="285750" indent="-285750">
              <a:buClr>
                <a:srgbClr val="117158"/>
              </a:buClr>
              <a:buFont typeface="Wingdings"/>
              <a:buChar char="§"/>
            </a:pPr>
            <a:r>
              <a:rPr lang="en-US" dirty="0">
                <a:latin typeface="Franklin Gothic Book"/>
                <a:cs typeface="Arial"/>
              </a:rPr>
              <a:t>Acne</a:t>
            </a:r>
          </a:p>
          <a:p>
            <a:pPr marL="285750" indent="-285750">
              <a:buClr>
                <a:srgbClr val="117158"/>
              </a:buClr>
              <a:buFont typeface="Wingdings"/>
              <a:buChar char="§"/>
            </a:pPr>
            <a:r>
              <a:rPr lang="en-US" dirty="0">
                <a:latin typeface="Franklin Gothic Book"/>
                <a:cs typeface="Arial"/>
              </a:rPr>
              <a:t>Pink eye</a:t>
            </a:r>
          </a:p>
          <a:p>
            <a:pPr marL="285750" indent="-285750">
              <a:buClr>
                <a:srgbClr val="117158"/>
              </a:buClr>
              <a:buFont typeface="Wingdings"/>
              <a:buChar char="§"/>
            </a:pPr>
            <a:r>
              <a:rPr lang="en-US" dirty="0">
                <a:latin typeface="Franklin Gothic Book"/>
                <a:cs typeface="Arial"/>
              </a:rPr>
              <a:t>Ear Infections</a:t>
            </a:r>
          </a:p>
        </p:txBody>
      </p:sp>
      <p:sp>
        <p:nvSpPr>
          <p:cNvPr id="5" name="TextBox 4">
            <a:extLst>
              <a:ext uri="{FF2B5EF4-FFF2-40B4-BE49-F238E27FC236}">
                <a16:creationId xmlns:a16="http://schemas.microsoft.com/office/drawing/2014/main" id="{3BF09844-D59E-48E3-5A19-6602A7F6BCA1}"/>
              </a:ext>
            </a:extLst>
          </p:cNvPr>
          <p:cNvSpPr txBox="1"/>
          <p:nvPr/>
        </p:nvSpPr>
        <p:spPr>
          <a:xfrm>
            <a:off x="4411679" y="3401103"/>
            <a:ext cx="30914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117158"/>
              </a:buClr>
              <a:buFont typeface="Wingdings"/>
              <a:buChar char="§"/>
            </a:pPr>
            <a:r>
              <a:rPr lang="en-US" dirty="0">
                <a:latin typeface="Franklin Gothic Book"/>
                <a:cs typeface="Arial"/>
              </a:rPr>
              <a:t>Sinus issues</a:t>
            </a:r>
          </a:p>
          <a:p>
            <a:pPr marL="285750" indent="-285750">
              <a:buClr>
                <a:srgbClr val="117158"/>
              </a:buClr>
              <a:buFont typeface="Wingdings"/>
              <a:buChar char="§"/>
            </a:pPr>
            <a:r>
              <a:rPr lang="en-US" dirty="0">
                <a:latin typeface="Franklin Gothic Book"/>
                <a:cs typeface="Arial"/>
              </a:rPr>
              <a:t>Respiratory infections</a:t>
            </a:r>
          </a:p>
          <a:p>
            <a:pPr marL="285750" indent="-285750">
              <a:buClr>
                <a:srgbClr val="117158"/>
              </a:buClr>
              <a:buFont typeface="Wingdings"/>
              <a:buChar char="§"/>
            </a:pPr>
            <a:r>
              <a:rPr lang="en-US" dirty="0">
                <a:latin typeface="Franklin Gothic Book"/>
                <a:cs typeface="Arial"/>
              </a:rPr>
              <a:t>Urinary tract infections</a:t>
            </a:r>
          </a:p>
          <a:p>
            <a:pPr marL="285750" indent="-285750">
              <a:buClr>
                <a:srgbClr val="117158"/>
              </a:buClr>
              <a:buFont typeface="Wingdings"/>
              <a:buChar char="§"/>
            </a:pPr>
            <a:r>
              <a:rPr lang="en-US" dirty="0">
                <a:latin typeface="Franklin Gothic Book"/>
                <a:cs typeface="Arial"/>
              </a:rPr>
              <a:t>Cold and flu symptoms</a:t>
            </a:r>
          </a:p>
        </p:txBody>
      </p:sp>
      <p:pic>
        <p:nvPicPr>
          <p:cNvPr id="6" name="Picture 5" descr="A purple and blue logo&#10;&#10;Description automatically generated">
            <a:extLst>
              <a:ext uri="{FF2B5EF4-FFF2-40B4-BE49-F238E27FC236}">
                <a16:creationId xmlns:a16="http://schemas.microsoft.com/office/drawing/2014/main" id="{A864C562-993B-FF76-AA0D-E51F4BABB46E}"/>
              </a:ext>
            </a:extLst>
          </p:cNvPr>
          <p:cNvPicPr>
            <a:picLocks noChangeAspect="1"/>
          </p:cNvPicPr>
          <p:nvPr/>
        </p:nvPicPr>
        <p:blipFill>
          <a:blip r:embed="rId2"/>
          <a:stretch>
            <a:fillRect/>
          </a:stretch>
        </p:blipFill>
        <p:spPr>
          <a:xfrm>
            <a:off x="5957413" y="281625"/>
            <a:ext cx="2743200" cy="892921"/>
          </a:xfrm>
          <a:prstGeom prst="rect">
            <a:avLst/>
          </a:prstGeom>
        </p:spPr>
      </p:pic>
      <p:sp>
        <p:nvSpPr>
          <p:cNvPr id="7" name="TextBox 6"/>
          <p:cNvSpPr txBox="1"/>
          <p:nvPr/>
        </p:nvSpPr>
        <p:spPr>
          <a:xfrm>
            <a:off x="923544" y="5020056"/>
            <a:ext cx="3703320" cy="923330"/>
          </a:xfrm>
          <a:prstGeom prst="rect">
            <a:avLst/>
          </a:prstGeom>
          <a:noFill/>
        </p:spPr>
        <p:txBody>
          <a:bodyPr wrap="square" rtlCol="0">
            <a:spAutoFit/>
          </a:bodyPr>
          <a:lstStyle/>
          <a:p>
            <a:pPr marL="684212" lvl="3" indent="0">
              <a:buClr>
                <a:srgbClr val="117158"/>
              </a:buClr>
              <a:buNone/>
            </a:pPr>
            <a:r>
              <a:rPr lang="en-US" b="1" dirty="0">
                <a:solidFill>
                  <a:srgbClr val="117158"/>
                </a:solidFill>
                <a:latin typeface="Franklin Gothic Book"/>
                <a:cs typeface="Arial"/>
              </a:rPr>
              <a:t>Coverage also includes:</a:t>
            </a:r>
          </a:p>
          <a:p>
            <a:pPr marL="969962" lvl="3" indent="-285750">
              <a:buClr>
                <a:srgbClr val="117158"/>
              </a:buClr>
              <a:buFont typeface="Wingdings" panose="05000000000000000000" pitchFamily="2" charset="2"/>
              <a:buChar char="§"/>
            </a:pPr>
            <a:r>
              <a:rPr lang="en-US" dirty="0">
                <a:latin typeface="Franklin Gothic Book"/>
                <a:cs typeface="Arial"/>
              </a:rPr>
              <a:t>Behavioral Health</a:t>
            </a:r>
          </a:p>
          <a:p>
            <a:pPr marL="969962" lvl="3" indent="-285750">
              <a:buClr>
                <a:srgbClr val="117158"/>
              </a:buClr>
              <a:buFont typeface="Wingdings" panose="05000000000000000000" pitchFamily="2" charset="2"/>
              <a:buChar char="§"/>
            </a:pPr>
            <a:r>
              <a:rPr lang="en-US" dirty="0">
                <a:latin typeface="Franklin Gothic Book"/>
                <a:cs typeface="Arial"/>
              </a:rPr>
              <a:t>Dermatology  </a:t>
            </a:r>
          </a:p>
        </p:txBody>
      </p:sp>
      <p:sp>
        <p:nvSpPr>
          <p:cNvPr id="8" name="TextBox 7"/>
          <p:cNvSpPr txBox="1"/>
          <p:nvPr/>
        </p:nvSpPr>
        <p:spPr>
          <a:xfrm>
            <a:off x="5033512" y="5020056"/>
            <a:ext cx="3518912" cy="646331"/>
          </a:xfrm>
          <a:prstGeom prst="rect">
            <a:avLst/>
          </a:prstGeom>
          <a:noFill/>
        </p:spPr>
        <p:txBody>
          <a:bodyPr wrap="none" rtlCol="0">
            <a:spAutoFit/>
          </a:bodyPr>
          <a:lstStyle/>
          <a:p>
            <a:pPr algn="ctr"/>
            <a:r>
              <a:rPr lang="en-US" b="1" dirty="0">
                <a:solidFill>
                  <a:srgbClr val="117158"/>
                </a:solidFill>
              </a:rPr>
              <a:t>$0 copay in </a:t>
            </a:r>
            <a:r>
              <a:rPr lang="en-US" b="1" dirty="0" smtClean="0">
                <a:solidFill>
                  <a:srgbClr val="117158"/>
                </a:solidFill>
              </a:rPr>
              <a:t>EPO </a:t>
            </a:r>
            <a:r>
              <a:rPr lang="en-US" b="1" dirty="0">
                <a:solidFill>
                  <a:srgbClr val="117158"/>
                </a:solidFill>
              </a:rPr>
              <a:t>Medical </a:t>
            </a:r>
            <a:r>
              <a:rPr lang="en-US" b="1" dirty="0" smtClean="0">
                <a:solidFill>
                  <a:srgbClr val="117158"/>
                </a:solidFill>
              </a:rPr>
              <a:t>Plan</a:t>
            </a:r>
            <a:endParaRPr lang="en-US" b="1" dirty="0">
              <a:solidFill>
                <a:srgbClr val="117158"/>
              </a:solidFill>
            </a:endParaRPr>
          </a:p>
          <a:p>
            <a:pPr algn="ctr"/>
            <a:r>
              <a:rPr lang="en-US" b="1" dirty="0">
                <a:solidFill>
                  <a:srgbClr val="117158"/>
                </a:solidFill>
              </a:rPr>
              <a:t>Deductible applies in HDHP</a:t>
            </a:r>
          </a:p>
        </p:txBody>
      </p:sp>
    </p:spTree>
    <p:extLst>
      <p:ext uri="{BB962C8B-B14F-4D97-AF65-F5344CB8AC3E}">
        <p14:creationId xmlns:p14="http://schemas.microsoft.com/office/powerpoint/2010/main" val="3414358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D033-1180-1431-8210-99701F79E63F}"/>
              </a:ext>
            </a:extLst>
          </p:cNvPr>
          <p:cNvSpPr>
            <a:spLocks noGrp="1"/>
          </p:cNvSpPr>
          <p:nvPr>
            <p:ph type="title"/>
          </p:nvPr>
        </p:nvSpPr>
        <p:spPr>
          <a:xfrm>
            <a:off x="398272" y="304800"/>
            <a:ext cx="8153400" cy="990600"/>
          </a:xfrm>
        </p:spPr>
        <p:txBody>
          <a:bodyPr/>
          <a:lstStyle/>
          <a:p>
            <a:pPr algn="l"/>
            <a:r>
              <a:rPr lang="en-US" i="1" dirty="0" smtClean="0">
                <a:latin typeface="Franklin Gothic Book"/>
              </a:rPr>
              <a:t> </a:t>
            </a:r>
            <a:r>
              <a:rPr lang="en-US" dirty="0" smtClean="0">
                <a:latin typeface="Franklin Gothic Book"/>
              </a:rPr>
              <a:t>Member </a:t>
            </a:r>
            <a:r>
              <a:rPr lang="en-US" dirty="0">
                <a:latin typeface="Franklin Gothic Book"/>
              </a:rPr>
              <a:t>advocacy Team – CSB benefits mac</a:t>
            </a:r>
            <a:endParaRPr lang="en-US" dirty="0">
              <a:latin typeface="Franklin Gothic Book"/>
              <a:cs typeface="Arial"/>
            </a:endParaRPr>
          </a:p>
        </p:txBody>
      </p:sp>
      <p:sp>
        <p:nvSpPr>
          <p:cNvPr id="3" name="Content Placeholder 2">
            <a:extLst>
              <a:ext uri="{FF2B5EF4-FFF2-40B4-BE49-F238E27FC236}">
                <a16:creationId xmlns:a16="http://schemas.microsoft.com/office/drawing/2014/main" id="{45A4A8ED-6663-FBC6-6A1E-4CB781E1A5F0}"/>
              </a:ext>
            </a:extLst>
          </p:cNvPr>
          <p:cNvSpPr>
            <a:spLocks noGrp="1"/>
          </p:cNvSpPr>
          <p:nvPr>
            <p:ph sz="quarter" idx="1"/>
          </p:nvPr>
        </p:nvSpPr>
        <p:spPr>
          <a:xfrm>
            <a:off x="389128" y="1137556"/>
            <a:ext cx="8356600" cy="4582887"/>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sz="1800" b="1" dirty="0">
                <a:solidFill>
                  <a:srgbClr val="117158"/>
                </a:solidFill>
                <a:latin typeface="Franklin Gothic Book"/>
              </a:rPr>
              <a:t>Conner Strong &amp; Buckelew’s (CSB) Member Advocacy Center is here to help you with all your benefits related needs</a:t>
            </a:r>
          </a:p>
          <a:p>
            <a:pPr>
              <a:buClr>
                <a:srgbClr val="117158"/>
              </a:buClr>
              <a:buFont typeface="Wingdings" panose="05000000000000000000" pitchFamily="2" charset="2"/>
              <a:buChar char="§"/>
            </a:pPr>
            <a:endParaRPr lang="en-US" altLang="en-US" sz="18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The Member Advocacy Center can help answer questions or resolve issues such as:</a:t>
            </a:r>
          </a:p>
          <a:p>
            <a:pPr lvl="1">
              <a:buClr>
                <a:srgbClr val="117158"/>
              </a:buClr>
              <a:buFont typeface="Wingdings" panose="05000000000000000000" pitchFamily="2" charset="2"/>
              <a:buChar char="§"/>
            </a:pPr>
            <a:r>
              <a:rPr lang="en-US" altLang="en-US" sz="1600" dirty="0">
                <a:latin typeface="Franklin Gothic Book"/>
              </a:rPr>
              <a:t>Understanding how your benefit plan works</a:t>
            </a:r>
          </a:p>
          <a:p>
            <a:pPr lvl="1">
              <a:buClr>
                <a:srgbClr val="117158"/>
              </a:buClr>
              <a:buFont typeface="Wingdings" panose="05000000000000000000" pitchFamily="2" charset="2"/>
              <a:buChar char="§"/>
            </a:pPr>
            <a:r>
              <a:rPr lang="en-US" altLang="en-US" sz="1600" dirty="0">
                <a:latin typeface="Franklin Gothic Book"/>
              </a:rPr>
              <a:t>Questions regarding a bill you received from a doctor, lab or </a:t>
            </a:r>
            <a:r>
              <a:rPr lang="en-US" altLang="en-US" dirty="0">
                <a:latin typeface="Franklin Gothic Book"/>
              </a:rPr>
              <a:t>hospital</a:t>
            </a:r>
            <a:endParaRPr lang="en-US" altLang="en-US" sz="1600" dirty="0">
              <a:latin typeface="Franklin Gothic Book" panose="020B0503020102020204" pitchFamily="34" charset="0"/>
            </a:endParaRPr>
          </a:p>
          <a:p>
            <a:pPr lvl="1">
              <a:buClr>
                <a:srgbClr val="117158"/>
              </a:buClr>
              <a:buFont typeface="Wingdings" panose="05000000000000000000" pitchFamily="2" charset="2"/>
              <a:buChar char="§"/>
            </a:pPr>
            <a:r>
              <a:rPr lang="en-US" altLang="en-US" sz="1600" dirty="0">
                <a:latin typeface="Franklin Gothic Book"/>
              </a:rPr>
              <a:t>Researching a claim that was not paid properly</a:t>
            </a:r>
          </a:p>
          <a:p>
            <a:pPr lvl="1">
              <a:buClr>
                <a:srgbClr val="117158"/>
              </a:buClr>
              <a:buFont typeface="Wingdings" panose="05000000000000000000" pitchFamily="2" charset="2"/>
              <a:buChar char="§"/>
            </a:pPr>
            <a:endParaRPr lang="en-US" altLang="en-US" sz="16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You can reach a Member Advocacy representative by any of the following:</a:t>
            </a:r>
          </a:p>
          <a:p>
            <a:pPr lvl="1">
              <a:buClr>
                <a:srgbClr val="117158"/>
              </a:buClr>
              <a:buFont typeface="Wingdings" panose="05000000000000000000" pitchFamily="2" charset="2"/>
              <a:buChar char="§"/>
            </a:pPr>
            <a:r>
              <a:rPr lang="en-US" altLang="en-US" sz="1600" dirty="0">
                <a:latin typeface="Franklin Gothic Book"/>
              </a:rPr>
              <a:t>Calling - (800) 563-9929 Monday through Friday,</a:t>
            </a:r>
            <a:r>
              <a:rPr lang="en-US" altLang="en-US" dirty="0">
                <a:latin typeface="Franklin Gothic Book"/>
              </a:rPr>
              <a:t> </a:t>
            </a:r>
            <a:r>
              <a:rPr lang="en-US" altLang="en-US" sz="1600" dirty="0">
                <a:latin typeface="Franklin Gothic Book"/>
              </a:rPr>
              <a:t> 8:30 am to 5:00 pm EST and 7:30 am to 4:00pm CST</a:t>
            </a:r>
          </a:p>
          <a:p>
            <a:pPr lvl="1">
              <a:buClr>
                <a:srgbClr val="117158"/>
              </a:buClr>
              <a:buFont typeface="Wingdings" panose="05000000000000000000" pitchFamily="2" charset="2"/>
              <a:buChar char="§"/>
            </a:pPr>
            <a:r>
              <a:rPr lang="en-US" altLang="en-US" sz="1600" dirty="0">
                <a:latin typeface="Franklin Gothic Book"/>
              </a:rPr>
              <a:t>Visiting - </a:t>
            </a:r>
            <a:r>
              <a:rPr lang="en-US" altLang="en-US" sz="1600" dirty="0">
                <a:latin typeface="Franklin Gothic Book"/>
                <a:hlinkClick r:id="rId2"/>
              </a:rPr>
              <a:t>www.connerstrong.com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Emailing - </a:t>
            </a:r>
            <a:r>
              <a:rPr lang="en-US" altLang="en-US" sz="1600" dirty="0">
                <a:latin typeface="Franklin Gothic Book"/>
                <a:hlinkClick r:id="rId3"/>
              </a:rPr>
              <a:t>cssteam@connerstrong.com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Faxing - (856) 685-2253</a:t>
            </a:r>
            <a:r>
              <a:rPr lang="en-US" altLang="en-US" dirty="0">
                <a:latin typeface="Franklin Gothic Book"/>
              </a:rPr>
              <a:t> </a:t>
            </a:r>
            <a:endParaRPr lang="en-US" altLang="en-US" sz="1600" dirty="0">
              <a:latin typeface="Franklin Gothic Book" panose="020B0503020102020204" pitchFamily="34" charset="0"/>
            </a:endParaRPr>
          </a:p>
          <a:p>
            <a:endParaRPr lang="en-US" dirty="0"/>
          </a:p>
        </p:txBody>
      </p:sp>
      <p:pic>
        <p:nvPicPr>
          <p:cNvPr id="6" name="Picture 5" descr="A blue and white logo&#10;&#10;Description automatically generated">
            <a:extLst>
              <a:ext uri="{FF2B5EF4-FFF2-40B4-BE49-F238E27FC236}">
                <a16:creationId xmlns:a16="http://schemas.microsoft.com/office/drawing/2014/main" id="{5A530B1A-305D-2330-8A3C-B68502672E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775" y="70457"/>
            <a:ext cx="1336160" cy="936832"/>
          </a:xfrm>
          <a:prstGeom prst="rect">
            <a:avLst/>
          </a:prstGeom>
        </p:spPr>
      </p:pic>
    </p:spTree>
    <p:extLst>
      <p:ext uri="{BB962C8B-B14F-4D97-AF65-F5344CB8AC3E}">
        <p14:creationId xmlns:p14="http://schemas.microsoft.com/office/powerpoint/2010/main" val="390193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Financial security</a:t>
            </a:r>
            <a:endParaRPr lang="en-US" dirty="0"/>
          </a:p>
        </p:txBody>
      </p:sp>
      <p:pic>
        <p:nvPicPr>
          <p:cNvPr id="6" name="Picture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434" r="2" b="10801"/>
          <a:stretch/>
        </p:blipFill>
        <p:spPr>
          <a:xfrm>
            <a:off x="764241" y="866053"/>
            <a:ext cx="7857565" cy="4625788"/>
          </a:xfrm>
          <a:noFill/>
        </p:spPr>
      </p:pic>
    </p:spTree>
    <p:extLst>
      <p:ext uri="{BB962C8B-B14F-4D97-AF65-F5344CB8AC3E}">
        <p14:creationId xmlns:p14="http://schemas.microsoft.com/office/powerpoint/2010/main" val="1999666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84E7-F6E7-F2A4-4185-F2E619605A7A}"/>
              </a:ext>
            </a:extLst>
          </p:cNvPr>
          <p:cNvSpPr>
            <a:spLocks noGrp="1"/>
          </p:cNvSpPr>
          <p:nvPr>
            <p:ph type="title"/>
          </p:nvPr>
        </p:nvSpPr>
        <p:spPr>
          <a:xfrm>
            <a:off x="495300" y="235770"/>
            <a:ext cx="8153400" cy="990600"/>
          </a:xfrm>
        </p:spPr>
        <p:txBody>
          <a:bodyPr/>
          <a:lstStyle/>
          <a:p>
            <a:pPr algn="l"/>
            <a:r>
              <a:rPr lang="en-US" dirty="0">
                <a:latin typeface="Franklin Gothic Book"/>
              </a:rPr>
              <a:t>Retirement  - TIAA </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6EB71D29-346F-A672-3DBD-CF608C37943A}"/>
              </a:ext>
            </a:extLst>
          </p:cNvPr>
          <p:cNvSpPr>
            <a:spLocks noGrp="1"/>
          </p:cNvSpPr>
          <p:nvPr>
            <p:ph sz="quarter" idx="1"/>
          </p:nvPr>
        </p:nvSpPr>
        <p:spPr>
          <a:xfrm>
            <a:off x="245110" y="731069"/>
            <a:ext cx="8653780" cy="5581807"/>
          </a:xfrm>
        </p:spPr>
        <p:txBody>
          <a:bodyPr vert="horz" lIns="0" tIns="45720" rIns="91440" bIns="45720" rtlCol="0" anchor="t">
            <a:noAutofit/>
          </a:bodyPr>
          <a:lstStyle/>
          <a:p>
            <a:pPr marL="225425" lvl="2" indent="-225425" fontAlgn="base">
              <a:spcBef>
                <a:spcPts val="0"/>
              </a:spcBef>
              <a:spcAft>
                <a:spcPct val="0"/>
              </a:spcAft>
              <a:buClr>
                <a:srgbClr val="117158"/>
              </a:buClr>
              <a:defRPr/>
            </a:pPr>
            <a:r>
              <a:rPr lang="en-US" altLang="en-US" b="1" dirty="0" smtClean="0">
                <a:solidFill>
                  <a:srgbClr val="117158"/>
                </a:solidFill>
                <a:latin typeface="Franklin Gothic Book"/>
              </a:rPr>
              <a:t>2025 </a:t>
            </a:r>
            <a:r>
              <a:rPr lang="en-US" altLang="en-US" b="1" dirty="0">
                <a:solidFill>
                  <a:srgbClr val="117158"/>
                </a:solidFill>
                <a:latin typeface="Franklin Gothic Book"/>
              </a:rPr>
              <a:t>Contribution limits:  </a:t>
            </a:r>
            <a:endParaRPr lang="en-US" altLang="en-US" b="1" dirty="0">
              <a:solidFill>
                <a:srgbClr val="117158"/>
              </a:solidFill>
              <a:latin typeface="Franklin Gothic Book" panose="020B0503020102020204" pitchFamily="34" charset="0"/>
            </a:endParaRPr>
          </a:p>
          <a:p>
            <a:pPr lvl="1" fontAlgn="base">
              <a:spcBef>
                <a:spcPts val="0"/>
              </a:spcBef>
              <a:spcAft>
                <a:spcPct val="0"/>
              </a:spcAft>
              <a:buClr>
                <a:srgbClr val="117158"/>
              </a:buClr>
              <a:buFont typeface="Wingdings" panose="05000000000000000000" pitchFamily="2" charset="2"/>
              <a:buChar char="§"/>
              <a:defRPr/>
            </a:pPr>
            <a:r>
              <a:rPr lang="en-US" dirty="0">
                <a:latin typeface="Franklin Gothic Book"/>
                <a:cs typeface="Arial"/>
              </a:rPr>
              <a:t>The annual IRS maximum contribution for </a:t>
            </a:r>
            <a:r>
              <a:rPr lang="en-US" dirty="0" smtClean="0">
                <a:latin typeface="Franklin Gothic Book"/>
                <a:cs typeface="Arial"/>
              </a:rPr>
              <a:t>2025 </a:t>
            </a:r>
            <a:r>
              <a:rPr lang="en-US" dirty="0">
                <a:latin typeface="Franklin Gothic Book"/>
                <a:cs typeface="Arial"/>
              </a:rPr>
              <a:t>is </a:t>
            </a:r>
            <a:r>
              <a:rPr lang="en-US" b="1" dirty="0">
                <a:latin typeface="Franklin Gothic Book"/>
                <a:cs typeface="Arial"/>
              </a:rPr>
              <a:t>expected to be $</a:t>
            </a:r>
            <a:r>
              <a:rPr lang="en-US" b="1" dirty="0" smtClean="0">
                <a:latin typeface="Franklin Gothic Book"/>
                <a:cs typeface="Arial"/>
              </a:rPr>
              <a:t>23,500</a:t>
            </a:r>
            <a:endParaRPr lang="en-US" b="1" dirty="0">
              <a:latin typeface="Franklin Gothic Book"/>
              <a:cs typeface="Arial"/>
            </a:endParaRPr>
          </a:p>
          <a:p>
            <a:pPr lvl="1" fontAlgn="base">
              <a:spcBef>
                <a:spcPts val="0"/>
              </a:spcBef>
              <a:spcAft>
                <a:spcPct val="0"/>
              </a:spcAft>
              <a:buClr>
                <a:srgbClr val="117158"/>
              </a:buClr>
              <a:buFont typeface="Wingdings" panose="05000000000000000000" pitchFamily="2" charset="2"/>
              <a:buChar char="§"/>
              <a:defRPr/>
            </a:pPr>
            <a:r>
              <a:rPr lang="en-US" altLang="en-US" dirty="0">
                <a:latin typeface="Franklin Gothic Book"/>
                <a:cs typeface="Arial"/>
              </a:rPr>
              <a:t>Employees </a:t>
            </a:r>
            <a:r>
              <a:rPr lang="en-US" dirty="0">
                <a:latin typeface="Franklin Gothic Book"/>
                <a:cs typeface="Arial"/>
              </a:rPr>
              <a:t>age 50 or over can make a catch-up contribution of up to an expected additional $7,500</a:t>
            </a:r>
            <a:r>
              <a:rPr lang="en-US" dirty="0" smtClean="0">
                <a:latin typeface="Franklin Gothic Book"/>
                <a:cs typeface="Arial"/>
              </a:rPr>
              <a:t>. </a:t>
            </a:r>
            <a:r>
              <a:rPr lang="en-US" dirty="0">
                <a:latin typeface="Franklin Gothic Book"/>
                <a:cs typeface="Arial"/>
              </a:rPr>
              <a:t> However, due to the Secure Act 2.0, the catch-up election for those age 60 through 63 by the end of 2025 </a:t>
            </a:r>
            <a:r>
              <a:rPr lang="en-US">
                <a:latin typeface="Franklin Gothic Book"/>
                <a:cs typeface="Arial"/>
              </a:rPr>
              <a:t>is </a:t>
            </a:r>
            <a:r>
              <a:rPr lang="en-US" smtClean="0">
                <a:latin typeface="Franklin Gothic Book"/>
                <a:cs typeface="Arial"/>
              </a:rPr>
              <a:t>up to $11,250.</a:t>
            </a:r>
            <a:endParaRPr lang="en-US" dirty="0">
              <a:latin typeface="Franklin Gothic Book" panose="020B0503020102020204" pitchFamily="34" charset="0"/>
              <a:cs typeface="Arial" panose="020B0604020202020204" pitchFamily="34" charset="0"/>
            </a:endParaRP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with 15 or more years of service can possibly make a catch-up contribution of up to an additional $3,000. Have employees contact TIAA to run the calculation.</a:t>
            </a: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age 50 or over that have 15 or more years of service can possibly make a catch-up contribution of up to an additional $9,500. Have employees contact TIAA to run the calculation. </a:t>
            </a:r>
            <a:endParaRPr lang="en-US" dirty="0">
              <a:latin typeface="Franklin Gothic Book" panose="020B0503020102020204" pitchFamily="34" charset="0"/>
              <a:cs typeface="Arial"/>
            </a:endParaRPr>
          </a:p>
          <a:p>
            <a:pPr>
              <a:buClr>
                <a:srgbClr val="117158"/>
              </a:buClr>
              <a:buFont typeface="Wingdings" panose="05000000000000000000" pitchFamily="2" charset="2"/>
              <a:buChar char="§"/>
            </a:pPr>
            <a:r>
              <a:rPr lang="en-US" b="1" dirty="0">
                <a:solidFill>
                  <a:srgbClr val="117158"/>
                </a:solidFill>
                <a:latin typeface="Franklin Gothic Book"/>
              </a:rPr>
              <a:t>Devereux’s Matching Contribution</a:t>
            </a:r>
          </a:p>
          <a:p>
            <a:pPr lvl="1">
              <a:spcBef>
                <a:spcPts val="0"/>
              </a:spcBef>
              <a:buClr>
                <a:srgbClr val="117158"/>
              </a:buClr>
              <a:buFont typeface="Wingdings" panose="05000000000000000000" pitchFamily="2" charset="2"/>
              <a:buChar char="§"/>
            </a:pPr>
            <a:r>
              <a:rPr lang="en-US" dirty="0">
                <a:latin typeface="Franklin Gothic Book"/>
              </a:rPr>
              <a:t>Amount varies by center</a:t>
            </a:r>
          </a:p>
          <a:p>
            <a:pPr lvl="1">
              <a:spcBef>
                <a:spcPts val="0"/>
              </a:spcBef>
              <a:buClr>
                <a:srgbClr val="117158"/>
              </a:buClr>
              <a:buFont typeface="Wingdings" panose="05000000000000000000" pitchFamily="2" charset="2"/>
              <a:buChar char="§"/>
            </a:pPr>
            <a:r>
              <a:rPr lang="en-US" dirty="0">
                <a:latin typeface="Franklin Gothic Book"/>
              </a:rPr>
              <a:t>Contribution is made 1x per year in January</a:t>
            </a:r>
            <a:r>
              <a:rPr lang="en-US" b="1" dirty="0">
                <a:latin typeface="Franklin Gothic Book"/>
              </a:rPr>
              <a:t> </a:t>
            </a:r>
            <a:endParaRPr lang="en-US" b="1" dirty="0">
              <a:latin typeface="Franklin Gothic Book" panose="020B0503020102020204" pitchFamily="34" charset="0"/>
            </a:endParaRPr>
          </a:p>
          <a:p>
            <a:pPr>
              <a:buClr>
                <a:srgbClr val="117158"/>
              </a:buClr>
            </a:pPr>
            <a:r>
              <a:rPr lang="en-US" altLang="en-US" b="1" dirty="0">
                <a:solidFill>
                  <a:srgbClr val="117158"/>
                </a:solidFill>
                <a:latin typeface="Franklin Gothic Book"/>
              </a:rPr>
              <a:t>Contact info:</a:t>
            </a:r>
          </a:p>
          <a:p>
            <a:pPr lvl="1">
              <a:buClr>
                <a:srgbClr val="117158"/>
              </a:buClr>
              <a:buFont typeface="Wingdings" panose="05000000000000000000" pitchFamily="2" charset="2"/>
              <a:buChar char="§"/>
            </a:pPr>
            <a:r>
              <a:rPr lang="en-US" altLang="en-US" dirty="0" smtClean="0">
                <a:latin typeface="Franklin Gothic Book"/>
                <a:cs typeface="Arial"/>
              </a:rPr>
              <a:t>TIAA  </a:t>
            </a:r>
            <a:r>
              <a:rPr lang="en-US" dirty="0" smtClean="0">
                <a:latin typeface="Franklin Gothic Book"/>
                <a:hlinkClick r:id="rId2"/>
              </a:rPr>
              <a:t>www.tiaa.org/Devereux</a:t>
            </a:r>
            <a:endParaRPr lang="en-US" dirty="0">
              <a:latin typeface="Franklin Gothic Book"/>
              <a:cs typeface="Arial"/>
            </a:endParaRPr>
          </a:p>
          <a:p>
            <a:pPr marL="683895" lvl="2" indent="-226695" fontAlgn="base">
              <a:spcAft>
                <a:spcPct val="0"/>
              </a:spcAft>
              <a:buClr>
                <a:srgbClr val="00664D"/>
              </a:buClr>
              <a:defRPr/>
            </a:pPr>
            <a:r>
              <a:rPr lang="en-US" dirty="0">
                <a:latin typeface="Franklin Gothic Book"/>
              </a:rPr>
              <a:t>Advisors are available Monday - Friday, 8 a.m. - 10 p.m. (ET) at (800) 842-2252</a:t>
            </a:r>
            <a:endParaRPr lang="en-US" dirty="0">
              <a:latin typeface="Franklin Gothic Book"/>
              <a:cs typeface="Arial"/>
            </a:endParaRPr>
          </a:p>
          <a:p>
            <a:pPr lvl="3" indent="-229870">
              <a:buClr>
                <a:srgbClr val="117158"/>
              </a:buClr>
              <a:buFont typeface="Wingdings" panose="05000000000000000000" pitchFamily="2" charset="2"/>
              <a:buChar char="§"/>
            </a:pPr>
            <a:r>
              <a:rPr lang="en-US" altLang="en-US" dirty="0">
                <a:latin typeface="Franklin Gothic Book"/>
                <a:cs typeface="Arial"/>
              </a:rPr>
              <a:t>Janney Montgomery Scott</a:t>
            </a:r>
          </a:p>
          <a:p>
            <a:pPr marL="1141095" lvl="4" indent="-226695" fontAlgn="base">
              <a:spcAft>
                <a:spcPct val="0"/>
              </a:spcAft>
              <a:buClr>
                <a:srgbClr val="00664D"/>
              </a:buClr>
              <a:defRPr/>
            </a:pPr>
            <a:r>
              <a:rPr lang="en-US" dirty="0">
                <a:latin typeface="Franklin Gothic Book"/>
              </a:rPr>
              <a:t>Devereux’s Plan Advisors at Janney Montgomery Scott are Quinn Karpiak, Scott Karpiak and Greg Dupee</a:t>
            </a:r>
            <a:endParaRPr lang="en-US" dirty="0">
              <a:latin typeface="Franklin Gothic Book"/>
              <a:cs typeface="Arial"/>
            </a:endParaRPr>
          </a:p>
          <a:p>
            <a:pPr marL="1141095" lvl="4" indent="-226695" fontAlgn="base">
              <a:spcBef>
                <a:spcPts val="0"/>
              </a:spcBef>
              <a:spcAft>
                <a:spcPct val="0"/>
              </a:spcAft>
              <a:buClr>
                <a:srgbClr val="00664D"/>
              </a:buClr>
              <a:defRPr/>
            </a:pPr>
            <a:r>
              <a:rPr lang="en-US" dirty="0">
                <a:latin typeface="Franklin Gothic Book"/>
              </a:rPr>
              <a:t>You can call (800) 567-2687 Toll Free, call direct by dialing (215) 665-6010, or email </a:t>
            </a:r>
            <a:r>
              <a:rPr lang="en-US" dirty="0">
                <a:latin typeface="Franklin Gothic Book"/>
                <a:hlinkClick r:id="rId3"/>
              </a:rPr>
              <a:t>QKarpiak@janney.com</a:t>
            </a:r>
            <a:endParaRPr lang="en-US" dirty="0">
              <a:latin typeface="Franklin Gothic Book"/>
              <a:cs typeface="Arial"/>
            </a:endParaRPr>
          </a:p>
          <a:p>
            <a:pPr marL="225425" lvl="1" indent="0">
              <a:buNone/>
            </a:pPr>
            <a:endParaRPr lang="en-US" b="1" dirty="0"/>
          </a:p>
          <a:p>
            <a:endParaRPr lang="en-US" dirty="0"/>
          </a:p>
        </p:txBody>
      </p:sp>
      <p:pic>
        <p:nvPicPr>
          <p:cNvPr id="6" name="Picture 5" descr="A blue and black logo&#10;&#10;Description automatically generated">
            <a:extLst>
              <a:ext uri="{FF2B5EF4-FFF2-40B4-BE49-F238E27FC236}">
                <a16:creationId xmlns:a16="http://schemas.microsoft.com/office/drawing/2014/main" id="{22E96814-6E48-BE44-1744-8471F586D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881" y="118267"/>
            <a:ext cx="1221606" cy="479746"/>
          </a:xfrm>
          <a:prstGeom prst="rect">
            <a:avLst/>
          </a:prstGeom>
        </p:spPr>
      </p:pic>
    </p:spTree>
    <p:extLst>
      <p:ext uri="{BB962C8B-B14F-4D97-AF65-F5344CB8AC3E}">
        <p14:creationId xmlns:p14="http://schemas.microsoft.com/office/powerpoint/2010/main" val="224481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E68-8D73-B07D-31FA-883180749730}"/>
              </a:ext>
            </a:extLst>
          </p:cNvPr>
          <p:cNvSpPr>
            <a:spLocks noGrp="1"/>
          </p:cNvSpPr>
          <p:nvPr>
            <p:ph type="title"/>
          </p:nvPr>
        </p:nvSpPr>
        <p:spPr>
          <a:xfrm>
            <a:off x="658055" y="707191"/>
            <a:ext cx="8153400" cy="990600"/>
          </a:xfrm>
        </p:spPr>
        <p:txBody>
          <a:bodyPr/>
          <a:lstStyle/>
          <a:p>
            <a:pPr algn="l"/>
            <a:r>
              <a:rPr lang="en-US" dirty="0">
                <a:latin typeface="Franklin Gothic Book" panose="020B0503020102020204" pitchFamily="34" charset="0"/>
              </a:rPr>
              <a:t>Employee Life insurance</a:t>
            </a:r>
            <a:endParaRPr lang="en-US" dirty="0"/>
          </a:p>
        </p:txBody>
      </p:sp>
      <p:sp>
        <p:nvSpPr>
          <p:cNvPr id="7" name="object 6">
            <a:extLst>
              <a:ext uri="{FF2B5EF4-FFF2-40B4-BE49-F238E27FC236}">
                <a16:creationId xmlns:a16="http://schemas.microsoft.com/office/drawing/2014/main" id="{205DE8CC-9877-7A03-6FE0-591350242AE7}"/>
              </a:ext>
            </a:extLst>
          </p:cNvPr>
          <p:cNvSpPr/>
          <p:nvPr/>
        </p:nvSpPr>
        <p:spPr>
          <a:xfrm>
            <a:off x="7534825" y="530186"/>
            <a:ext cx="1066800" cy="850379"/>
          </a:xfrm>
          <a:prstGeom prst="rect">
            <a:avLst/>
          </a:prstGeom>
          <a:blipFill>
            <a:blip r:embed="rId2" cstate="print"/>
            <a:stretch>
              <a:fillRect/>
            </a:stretch>
          </a:blipFill>
        </p:spPr>
        <p:txBody>
          <a:bodyPr wrap="square" lIns="0" tIns="0" rIns="0" bIns="0" rtlCol="0"/>
          <a:lstStyle/>
          <a:p>
            <a:endParaRPr dirty="0"/>
          </a:p>
        </p:txBody>
      </p:sp>
      <p:graphicFrame>
        <p:nvGraphicFramePr>
          <p:cNvPr id="8" name="Table 7">
            <a:extLst>
              <a:ext uri="{FF2B5EF4-FFF2-40B4-BE49-F238E27FC236}">
                <a16:creationId xmlns:a16="http://schemas.microsoft.com/office/drawing/2014/main" id="{EDE9FF54-8B16-D1B9-466F-7687166C16EC}"/>
              </a:ext>
            </a:extLst>
          </p:cNvPr>
          <p:cNvGraphicFramePr>
            <a:graphicFrameLocks noGrp="1"/>
          </p:cNvGraphicFramePr>
          <p:nvPr>
            <p:extLst>
              <p:ext uri="{D42A27DB-BD31-4B8C-83A1-F6EECF244321}">
                <p14:modId xmlns:p14="http://schemas.microsoft.com/office/powerpoint/2010/main" val="4241955338"/>
              </p:ext>
            </p:extLst>
          </p:nvPr>
        </p:nvGraphicFramePr>
        <p:xfrm>
          <a:off x="658055" y="1424466"/>
          <a:ext cx="7943570" cy="3765227"/>
        </p:xfrm>
        <a:graphic>
          <a:graphicData uri="http://schemas.openxmlformats.org/drawingml/2006/table">
            <a:tbl>
              <a:tblPr firstRow="1" bandRow="1">
                <a:tableStyleId>{5C22544A-7EE6-4342-B048-85BDC9FD1C3A}</a:tableStyleId>
              </a:tblPr>
              <a:tblGrid>
                <a:gridCol w="3938392">
                  <a:extLst>
                    <a:ext uri="{9D8B030D-6E8A-4147-A177-3AD203B41FA5}">
                      <a16:colId xmlns:a16="http://schemas.microsoft.com/office/drawing/2014/main" val="1729703364"/>
                    </a:ext>
                  </a:extLst>
                </a:gridCol>
                <a:gridCol w="4005178">
                  <a:extLst>
                    <a:ext uri="{9D8B030D-6E8A-4147-A177-3AD203B41FA5}">
                      <a16:colId xmlns:a16="http://schemas.microsoft.com/office/drawing/2014/main" val="1665610874"/>
                    </a:ext>
                  </a:extLst>
                </a:gridCol>
              </a:tblGrid>
              <a:tr h="511027">
                <a:tc>
                  <a:txBody>
                    <a:bodyPr/>
                    <a:lstStyle/>
                    <a:p>
                      <a:pPr marL="0" marR="0" algn="ctr">
                        <a:lnSpc>
                          <a:spcPct val="107000"/>
                        </a:lnSpc>
                        <a:spcBef>
                          <a:spcPts val="0"/>
                        </a:spcBef>
                        <a:spcAft>
                          <a:spcPts val="0"/>
                        </a:spcAft>
                      </a:pPr>
                      <a:r>
                        <a:rPr lang="en-US" sz="1600" dirty="0">
                          <a:effectLst/>
                          <a:latin typeface="Franklin Gothic Book"/>
                        </a:rPr>
                        <a:t>Basic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a:rPr>
                        <a:t>Voluntary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1233130">
                <a:tc>
                  <a:txBody>
                    <a:bodyPr/>
                    <a:lstStyle/>
                    <a:p>
                      <a:pPr marL="0" marR="0" lvl="0" indent="0" algn="l" rtl="0" eaLnBrk="1" fontAlgn="auto" latinLnBrk="0" hangingPunct="1">
                        <a:lnSpc>
                          <a:spcPct val="107000"/>
                        </a:lnSpc>
                        <a:spcBef>
                          <a:spcPts val="0"/>
                        </a:spcBef>
                        <a:spcAft>
                          <a:spcPts val="0"/>
                        </a:spcAft>
                        <a:buClrTx/>
                        <a:buSzTx/>
                        <a:buFontTx/>
                        <a:buNone/>
                      </a:pPr>
                      <a:r>
                        <a:rPr lang="en-US" sz="1600" dirty="0">
                          <a:latin typeface="Franklin Gothic Book"/>
                        </a:rPr>
                        <a:t>2x your annual base salary up to $200,000 guaranteed issue (Full Time Employees)</a:t>
                      </a:r>
                    </a:p>
                    <a:p>
                      <a:pPr marL="0" marR="0">
                        <a:lnSpc>
                          <a:spcPct val="107000"/>
                        </a:lnSpc>
                        <a:spcBef>
                          <a:spcPts val="0"/>
                        </a:spcBef>
                        <a:spcAft>
                          <a:spcPts val="0"/>
                        </a:spcAft>
                      </a:pP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$250,000 available</a:t>
                      </a:r>
                      <a:r>
                        <a:rPr lang="en-US" sz="1600" dirty="0">
                          <a:solidFill>
                            <a:schemeClr val="tx1"/>
                          </a:solidFill>
                          <a:latin typeface="Franklin Gothic Book"/>
                        </a:rPr>
                        <a:t>:</a:t>
                      </a:r>
                      <a:r>
                        <a:rPr lang="en-US" sz="1600" baseline="0" dirty="0">
                          <a:solidFill>
                            <a:schemeClr val="tx1"/>
                          </a:solidFill>
                          <a:latin typeface="Franklin Gothic Book"/>
                        </a:rPr>
                        <a:t> (Available to </a:t>
                      </a:r>
                      <a:r>
                        <a:rPr lang="en-US" sz="1600" baseline="0" dirty="0" smtClean="0">
                          <a:solidFill>
                            <a:schemeClr val="tx1"/>
                          </a:solidFill>
                          <a:latin typeface="Franklin Gothic Book"/>
                        </a:rPr>
                        <a:t>scheduled 30</a:t>
                      </a:r>
                      <a:r>
                        <a:rPr lang="en-US" sz="1600" baseline="0" dirty="0">
                          <a:solidFill>
                            <a:schemeClr val="tx1"/>
                          </a:solidFill>
                          <a:latin typeface="Franklin Gothic Book"/>
                        </a:rPr>
                        <a:t>+ hour employees)</a:t>
                      </a:r>
                      <a:endParaRPr lang="en-US" sz="1600" dirty="0">
                        <a:solidFill>
                          <a:schemeClr val="tx1"/>
                        </a:solidFill>
                        <a:latin typeface="Franklin Gothic Book"/>
                      </a:endParaRP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New Hires </a:t>
                      </a:r>
                      <a:r>
                        <a:rPr lang="en-US" sz="1600" u="sng" dirty="0" smtClean="0">
                          <a:latin typeface="Franklin Gothic Book"/>
                        </a:rPr>
                        <a:t>and for 2025 for Existing Employees </a:t>
                      </a:r>
                      <a:r>
                        <a:rPr lang="en-US" sz="1600" dirty="0" smtClean="0">
                          <a:latin typeface="Franklin Gothic Book"/>
                        </a:rPr>
                        <a:t>– </a:t>
                      </a:r>
                      <a:r>
                        <a:rPr lang="en-US" sz="1600" dirty="0">
                          <a:latin typeface="Franklin Gothic Book"/>
                        </a:rPr>
                        <a:t>up to $200,000 Guaranteed Issue (additional $50,000 requires EOI</a:t>
                      </a:r>
                      <a:r>
                        <a:rPr lang="en-US" sz="1600" dirty="0" smtClean="0">
                          <a:latin typeface="Franklin Gothic Book"/>
                        </a:rPr>
                        <a:t>) </a:t>
                      </a:r>
                      <a:endParaRPr lang="en-US" sz="1600" dirty="0">
                        <a:latin typeface="Franklin Gothic Book"/>
                      </a:endParaRPr>
                    </a:p>
                  </a:txBody>
                  <a:tcPr/>
                </a:tc>
                <a:extLst>
                  <a:ext uri="{0D108BD9-81ED-4DB2-BD59-A6C34878D82A}">
                    <a16:rowId xmlns:a16="http://schemas.microsoft.com/office/drawing/2014/main" val="3264800472"/>
                  </a:ext>
                </a:extLst>
              </a:tr>
              <a:tr h="688775">
                <a:tc>
                  <a:txBody>
                    <a:bodyPr/>
                    <a:lstStyle/>
                    <a:p>
                      <a:r>
                        <a:rPr lang="en-US" sz="1600" dirty="0">
                          <a:latin typeface="Franklin Gothic Book"/>
                        </a:rPr>
                        <a:t>Reduced to 50% of coverage amount at age 70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Reduced to 50% of coverage amount at age 70</a:t>
                      </a:r>
                    </a:p>
                  </a:txBody>
                  <a:tcPr/>
                </a:tc>
                <a:extLst>
                  <a:ext uri="{0D108BD9-81ED-4DB2-BD59-A6C34878D82A}">
                    <a16:rowId xmlns:a16="http://schemas.microsoft.com/office/drawing/2014/main" val="47023159"/>
                  </a:ext>
                </a:extLst>
              </a:tr>
              <a:tr h="10109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Fully funded by Devereux</a:t>
                      </a:r>
                    </a:p>
                    <a:p>
                      <a:pPr marL="0" indent="0">
                        <a:buFontTx/>
                        <a:buNone/>
                      </a:pPr>
                      <a:endParaRPr lang="en-US" sz="1600" dirty="0">
                        <a:latin typeface="Franklin Gothic Book" panose="020B05030201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Rates are based on age and the amount elected</a:t>
                      </a:r>
                    </a:p>
                  </a:txBody>
                  <a:tcPr/>
                </a:tc>
                <a:extLst>
                  <a:ext uri="{0D108BD9-81ED-4DB2-BD59-A6C34878D82A}">
                    <a16:rowId xmlns:a16="http://schemas.microsoft.com/office/drawing/2014/main" val="2550392955"/>
                  </a:ext>
                </a:extLst>
              </a:tr>
            </a:tbl>
          </a:graphicData>
        </a:graphic>
      </p:graphicFrame>
    </p:spTree>
    <p:extLst>
      <p:ext uri="{BB962C8B-B14F-4D97-AF65-F5344CB8AC3E}">
        <p14:creationId xmlns:p14="http://schemas.microsoft.com/office/powerpoint/2010/main" val="729681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448208" y="512502"/>
            <a:ext cx="8153400" cy="990600"/>
          </a:xfrm>
        </p:spPr>
        <p:txBody>
          <a:bodyPr/>
          <a:lstStyle/>
          <a:p>
            <a:pPr algn="l"/>
            <a:r>
              <a:rPr lang="en-US" dirty="0">
                <a:latin typeface="Franklin Gothic Book" panose="020B0503020102020204" pitchFamily="34" charset="0"/>
              </a:rPr>
              <a:t>Voluntary Dependent life insurance</a:t>
            </a:r>
            <a:endParaRPr lang="en-US" dirty="0">
              <a:cs typeface="Arial"/>
            </a:endParaRPr>
          </a:p>
        </p:txBody>
      </p:sp>
      <p:graphicFrame>
        <p:nvGraphicFramePr>
          <p:cNvPr id="4" name="Table 3">
            <a:extLst>
              <a:ext uri="{FF2B5EF4-FFF2-40B4-BE49-F238E27FC236}">
                <a16:creationId xmlns:a16="http://schemas.microsoft.com/office/drawing/2014/main" id="{2478379E-DCC0-B304-4210-6E16710E2554}"/>
              </a:ext>
            </a:extLst>
          </p:cNvPr>
          <p:cNvGraphicFramePr>
            <a:graphicFrameLocks noGrp="1"/>
          </p:cNvGraphicFramePr>
          <p:nvPr>
            <p:extLst>
              <p:ext uri="{D42A27DB-BD31-4B8C-83A1-F6EECF244321}">
                <p14:modId xmlns:p14="http://schemas.microsoft.com/office/powerpoint/2010/main" val="635460944"/>
              </p:ext>
            </p:extLst>
          </p:nvPr>
        </p:nvGraphicFramePr>
        <p:xfrm>
          <a:off x="448208" y="1296590"/>
          <a:ext cx="8247584" cy="3830450"/>
        </p:xfrm>
        <a:graphic>
          <a:graphicData uri="http://schemas.openxmlformats.org/drawingml/2006/table">
            <a:tbl>
              <a:tblPr firstRow="1" bandRow="1">
                <a:tableStyleId>{5C22544A-7EE6-4342-B048-85BDC9FD1C3A}</a:tableStyleId>
              </a:tblPr>
              <a:tblGrid>
                <a:gridCol w="3978407">
                  <a:extLst>
                    <a:ext uri="{9D8B030D-6E8A-4147-A177-3AD203B41FA5}">
                      <a16:colId xmlns:a16="http://schemas.microsoft.com/office/drawing/2014/main" val="1729703364"/>
                    </a:ext>
                  </a:extLst>
                </a:gridCol>
                <a:gridCol w="4269177">
                  <a:extLst>
                    <a:ext uri="{9D8B030D-6E8A-4147-A177-3AD203B41FA5}">
                      <a16:colId xmlns:a16="http://schemas.microsoft.com/office/drawing/2014/main" val="1665610874"/>
                    </a:ext>
                  </a:extLst>
                </a:gridCol>
              </a:tblGrid>
              <a:tr h="642036">
                <a:tc>
                  <a:txBody>
                    <a:bodyPr/>
                    <a:lstStyle/>
                    <a:p>
                      <a:pPr marL="0" marR="0" algn="ctr">
                        <a:lnSpc>
                          <a:spcPct val="107000"/>
                        </a:lnSpc>
                        <a:spcBef>
                          <a:spcPts val="0"/>
                        </a:spcBef>
                        <a:spcAft>
                          <a:spcPts val="0"/>
                        </a:spcAft>
                      </a:pPr>
                      <a:r>
                        <a:rPr lang="en-US" sz="1600" dirty="0">
                          <a:effectLst/>
                          <a:latin typeface="Franklin Gothic Book"/>
                        </a:rPr>
                        <a:t>Voluntary Spouse/DP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a:rPr>
                        <a:t>Voluntary Child Life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18390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$50,000 available:</a:t>
                      </a:r>
                    </a:p>
                    <a:p>
                      <a:pPr marL="285750" marR="0" lvl="0" indent="-285750" algn="l" rtl="0" eaLnBrk="1" fontAlgn="auto" latinLnBrk="0" hangingPunct="1">
                        <a:lnSpc>
                          <a:spcPct val="100000"/>
                        </a:lnSpc>
                        <a:spcBef>
                          <a:spcPts val="0"/>
                        </a:spcBef>
                        <a:spcAft>
                          <a:spcPts val="0"/>
                        </a:spcAft>
                        <a:buClr>
                          <a:srgbClr val="117158"/>
                        </a:buClr>
                        <a:buSzTx/>
                        <a:buFont typeface="Wingdings" panose="05000000000000000000" pitchFamily="2" charset="2"/>
                        <a:buChar char="§"/>
                      </a:pPr>
                      <a:r>
                        <a:rPr lang="en-US" sz="1600" u="sng" dirty="0">
                          <a:latin typeface="Franklin Gothic Book"/>
                        </a:rPr>
                        <a:t>New Hires </a:t>
                      </a:r>
                      <a:r>
                        <a:rPr lang="en-US" sz="1600" dirty="0">
                          <a:latin typeface="Franklin Gothic Book"/>
                        </a:rPr>
                        <a:t>– up to $50,000 Guaranteed Issue </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may elect/increase in $5,000 increments (if electing more than $5,000, subject to EOI)</a:t>
                      </a: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$10,000 available:</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New Hires </a:t>
                      </a:r>
                      <a:r>
                        <a:rPr lang="en-US" sz="1600" dirty="0">
                          <a:latin typeface="Franklin Gothic Book"/>
                        </a:rPr>
                        <a:t>– up to $10,000 Guaranteed Issue</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$10,000</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3264800472"/>
                  </a:ext>
                </a:extLst>
              </a:tr>
              <a:tr h="1349362">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Rates are based on spouse/DP’s age and the amount elected</a:t>
                      </a:r>
                    </a:p>
                    <a:p>
                      <a:endParaRPr lang="en-US" sz="1600" dirty="0">
                        <a:highlight>
                          <a:srgbClr val="FFFF00"/>
                        </a:highlight>
                        <a:latin typeface="Franklin Gothic Book" panose="020B05030201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panose="020B0503020102020204" pitchFamily="34" charset="0"/>
                        </a:rPr>
                        <a:t>Rates are $.70 for $10,000 (14 days -26 years)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Coverage ends at age 26</a:t>
                      </a:r>
                    </a:p>
                    <a:p>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47023159"/>
                  </a:ext>
                </a:extLst>
              </a:tr>
            </a:tbl>
          </a:graphicData>
        </a:graphic>
      </p:graphicFrame>
      <p:sp>
        <p:nvSpPr>
          <p:cNvPr id="3" name="object 6">
            <a:extLst>
              <a:ext uri="{FF2B5EF4-FFF2-40B4-BE49-F238E27FC236}">
                <a16:creationId xmlns:a16="http://schemas.microsoft.com/office/drawing/2014/main" id="{DB1451EF-8507-2606-D860-CFE6D3A035D7}"/>
              </a:ext>
            </a:extLst>
          </p:cNvPr>
          <p:cNvSpPr/>
          <p:nvPr/>
        </p:nvSpPr>
        <p:spPr>
          <a:xfrm>
            <a:off x="7628992" y="293823"/>
            <a:ext cx="1066800" cy="850379"/>
          </a:xfrm>
          <a:prstGeom prst="rect">
            <a:avLst/>
          </a:prstGeom>
          <a:blipFill>
            <a:blip r:embed="rId2" cstate="print"/>
            <a:stretch>
              <a:fillRect/>
            </a:stretch>
          </a:blipFill>
        </p:spPr>
        <p:txBody>
          <a:bodyPr wrap="square" lIns="0" tIns="0" rIns="0" bIns="0" rtlCol="0"/>
          <a:lstStyle/>
          <a:p>
            <a:endParaRPr dirty="0"/>
          </a:p>
        </p:txBody>
      </p:sp>
      <p:sp>
        <p:nvSpPr>
          <p:cNvPr id="6" name="TextBox 5"/>
          <p:cNvSpPr txBox="1"/>
          <p:nvPr/>
        </p:nvSpPr>
        <p:spPr>
          <a:xfrm>
            <a:off x="459954" y="5704617"/>
            <a:ext cx="3739896" cy="338554"/>
          </a:xfrm>
          <a:prstGeom prst="rect">
            <a:avLst/>
          </a:prstGeom>
          <a:noFill/>
        </p:spPr>
        <p:txBody>
          <a:bodyPr wrap="square" lIns="91440" tIns="45720" rIns="91440" bIns="45720" rtlCol="0" anchor="t">
            <a:spAutoFit/>
          </a:bodyPr>
          <a:lstStyle/>
          <a:p>
            <a:r>
              <a:rPr lang="en-US" sz="1600" dirty="0">
                <a:latin typeface="Franklin Gothic Book"/>
              </a:rPr>
              <a:t>Available to 30+ hour employees </a:t>
            </a:r>
            <a:endParaRPr lang="en-US" dirty="0">
              <a:latin typeface="Franklin Gothic Book"/>
            </a:endParaRPr>
          </a:p>
        </p:txBody>
      </p:sp>
    </p:spTree>
    <p:extLst>
      <p:ext uri="{BB962C8B-B14F-4D97-AF65-F5344CB8AC3E}">
        <p14:creationId xmlns:p14="http://schemas.microsoft.com/office/powerpoint/2010/main" val="3211240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249578" y="349624"/>
            <a:ext cx="8153400" cy="553915"/>
          </a:xfrm>
        </p:spPr>
        <p:txBody>
          <a:bodyPr/>
          <a:lstStyle/>
          <a:p>
            <a:pPr algn="l"/>
            <a:r>
              <a:rPr lang="en-US" dirty="0">
                <a:latin typeface="Franklin Gothic Book"/>
              </a:rPr>
              <a:t>Voluntary Accidental Death and Dismemberment (ad&amp;d)</a:t>
            </a:r>
            <a:endParaRPr lang="en-US" dirty="0">
              <a:latin typeface="Franklin Gothic Book"/>
              <a:cs typeface="Arial"/>
            </a:endParaRPr>
          </a:p>
        </p:txBody>
      </p:sp>
      <p:sp>
        <p:nvSpPr>
          <p:cNvPr id="5" name="TextBox 4">
            <a:extLst>
              <a:ext uri="{FF2B5EF4-FFF2-40B4-BE49-F238E27FC236}">
                <a16:creationId xmlns:a16="http://schemas.microsoft.com/office/drawing/2014/main" id="{30DB3C28-B61B-21E2-C730-4A253F47BC94}"/>
              </a:ext>
            </a:extLst>
          </p:cNvPr>
          <p:cNvSpPr txBox="1"/>
          <p:nvPr/>
        </p:nvSpPr>
        <p:spPr>
          <a:xfrm>
            <a:off x="457201" y="903539"/>
            <a:ext cx="7901871" cy="4808835"/>
          </a:xfrm>
          <a:prstGeom prst="rect">
            <a:avLst/>
          </a:prstGeom>
          <a:noFill/>
        </p:spPr>
        <p:txBody>
          <a:bodyPr wrap="square" lIns="91440" tIns="45720" rIns="91440" bIns="45720" rtlCol="0" anchor="t">
            <a:spAutoFit/>
          </a:bodyPr>
          <a:lstStyle/>
          <a:p>
            <a:pPr algn="ctr"/>
            <a:r>
              <a:rPr lang="en-US" sz="1600" b="1" dirty="0">
                <a:solidFill>
                  <a:srgbClr val="117158"/>
                </a:solidFill>
                <a:latin typeface="Franklin Gothic Book"/>
              </a:rPr>
              <a:t>AD&amp;D insurance is an inexpensive way to provide additional life insurance </a:t>
            </a:r>
            <a:r>
              <a:rPr lang="en-US" sz="1600" b="1" dirty="0">
                <a:latin typeface="Franklin Gothic Book" panose="020B0503020102020204" pitchFamily="34" charset="0"/>
              </a:rPr>
              <a:t/>
            </a:r>
            <a:br>
              <a:rPr lang="en-US" sz="1600" b="1" dirty="0">
                <a:latin typeface="Franklin Gothic Book" panose="020B0503020102020204" pitchFamily="34" charset="0"/>
              </a:rPr>
            </a:br>
            <a:r>
              <a:rPr lang="en-US" sz="1600" b="1" dirty="0">
                <a:solidFill>
                  <a:srgbClr val="117158"/>
                </a:solidFill>
                <a:latin typeface="Franklin Gothic Book"/>
              </a:rPr>
              <a:t>benefits if the cause of death is accidental. It also pays a benefit if there is a </a:t>
            </a:r>
            <a:r>
              <a:rPr lang="en-US" sz="1600" b="1" dirty="0">
                <a:latin typeface="Franklin Gothic Book" panose="020B0503020102020204" pitchFamily="34" charset="0"/>
              </a:rPr>
              <a:t/>
            </a:r>
            <a:br>
              <a:rPr lang="en-US" sz="1600" b="1" dirty="0">
                <a:latin typeface="Franklin Gothic Book" panose="020B0503020102020204" pitchFamily="34" charset="0"/>
              </a:rPr>
            </a:br>
            <a:r>
              <a:rPr lang="en-US" sz="1600" b="1" dirty="0">
                <a:solidFill>
                  <a:srgbClr val="117158"/>
                </a:solidFill>
                <a:latin typeface="Franklin Gothic Book"/>
              </a:rPr>
              <a:t>loss of a limb, vision, or hearing due to an accident</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$10,000 up to $500,000 not to exceed 10x annual salary</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is elected in $10,000 increments</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Option of Employee Only or Family Plan Coverage</a:t>
            </a:r>
          </a:p>
          <a:p>
            <a:pPr marL="742950" lvl="1" indent="-285750">
              <a:buClr>
                <a:srgbClr val="117158"/>
              </a:buClr>
              <a:buFont typeface="Wingdings" panose="05000000000000000000" pitchFamily="2" charset="2"/>
              <a:buChar char="§"/>
            </a:pPr>
            <a:r>
              <a:rPr lang="en-US" sz="1600" dirty="0">
                <a:latin typeface="Franklin Gothic Book"/>
              </a:rPr>
              <a:t>Family plan provides</a:t>
            </a:r>
          </a:p>
          <a:p>
            <a:pPr marL="1200150" lvl="2" indent="-285750">
              <a:buClr>
                <a:srgbClr val="117158"/>
              </a:buClr>
              <a:buFont typeface="Wingdings" panose="05000000000000000000" pitchFamily="2" charset="2"/>
              <a:buChar char="§"/>
            </a:pPr>
            <a:r>
              <a:rPr lang="en-US" sz="1600" dirty="0">
                <a:latin typeface="Franklin Gothic Book"/>
              </a:rPr>
              <a:t>100% employee</a:t>
            </a:r>
          </a:p>
          <a:p>
            <a:pPr marL="1200150" lvl="2" indent="-285750">
              <a:buClr>
                <a:srgbClr val="117158"/>
              </a:buClr>
              <a:buFont typeface="Wingdings" panose="05000000000000000000" pitchFamily="2" charset="2"/>
              <a:buChar char="§"/>
            </a:pPr>
            <a:r>
              <a:rPr lang="en-US" sz="1600" dirty="0">
                <a:latin typeface="Franklin Gothic Book"/>
              </a:rPr>
              <a:t>50% spouse/DP</a:t>
            </a:r>
          </a:p>
          <a:p>
            <a:pPr marL="1200150" lvl="2" indent="-285750">
              <a:buClr>
                <a:srgbClr val="117158"/>
              </a:buClr>
              <a:buFont typeface="Wingdings" panose="05000000000000000000" pitchFamily="2" charset="2"/>
              <a:buChar char="§"/>
            </a:pPr>
            <a:r>
              <a:rPr lang="en-US" sz="1600" dirty="0">
                <a:latin typeface="Franklin Gothic Book"/>
              </a:rPr>
              <a:t>15% child of amount elected</a:t>
            </a:r>
          </a:p>
          <a:p>
            <a:pPr marL="1200150" lvl="2"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amount for employees that attain age 7- or older are reduced:</a:t>
            </a:r>
          </a:p>
          <a:p>
            <a:pPr marL="742950" lvl="1" indent="-285750">
              <a:buClr>
                <a:srgbClr val="117158"/>
              </a:buClr>
              <a:buFont typeface="Wingdings" panose="05000000000000000000" pitchFamily="2" charset="2"/>
              <a:buChar char="§"/>
            </a:pPr>
            <a:r>
              <a:rPr lang="en-US" sz="1600" dirty="0">
                <a:latin typeface="Franklin Gothic Book"/>
              </a:rPr>
              <a:t>Age 70 – reduced by 65%</a:t>
            </a:r>
          </a:p>
          <a:p>
            <a:pPr marL="742950" lvl="1" indent="-285750">
              <a:buClr>
                <a:srgbClr val="117158"/>
              </a:buClr>
              <a:buFont typeface="Wingdings" panose="05000000000000000000" pitchFamily="2" charset="2"/>
              <a:buChar char="§"/>
            </a:pPr>
            <a:r>
              <a:rPr lang="en-US" sz="1600" dirty="0">
                <a:latin typeface="Franklin Gothic Book"/>
              </a:rPr>
              <a:t>Age 75 -  reduced by 40%</a:t>
            </a:r>
          </a:p>
          <a:p>
            <a:pPr marL="742950" lvl="1" indent="-285750">
              <a:buClr>
                <a:srgbClr val="117158"/>
              </a:buClr>
              <a:buFont typeface="Wingdings" panose="05000000000000000000" pitchFamily="2" charset="2"/>
              <a:buChar char="§"/>
            </a:pPr>
            <a:r>
              <a:rPr lang="en-US" sz="1600" dirty="0">
                <a:latin typeface="Franklin Gothic Book"/>
              </a:rPr>
              <a:t>Age 80 – reduced by 30%</a:t>
            </a:r>
          </a:p>
          <a:p>
            <a:pPr marL="742950" lvl="1" indent="-285750">
              <a:buClr>
                <a:srgbClr val="117158"/>
              </a:buClr>
              <a:buFont typeface="Wingdings" panose="05000000000000000000" pitchFamily="2" charset="2"/>
              <a:buChar char="§"/>
            </a:pPr>
            <a:r>
              <a:rPr lang="en-US" sz="1600" dirty="0">
                <a:latin typeface="Franklin Gothic Book"/>
              </a:rPr>
              <a:t>Age 85 – reduced by 15%</a:t>
            </a:r>
          </a:p>
        </p:txBody>
      </p:sp>
      <p:sp>
        <p:nvSpPr>
          <p:cNvPr id="7" name="object 6">
            <a:extLst>
              <a:ext uri="{FF2B5EF4-FFF2-40B4-BE49-F238E27FC236}">
                <a16:creationId xmlns:a16="http://schemas.microsoft.com/office/drawing/2014/main" id="{0DDA6E8A-18F7-FA5E-014C-F8F5044E4030}"/>
              </a:ext>
            </a:extLst>
          </p:cNvPr>
          <p:cNvSpPr/>
          <p:nvPr/>
        </p:nvSpPr>
        <p:spPr>
          <a:xfrm>
            <a:off x="7973399" y="56357"/>
            <a:ext cx="1011584" cy="882366"/>
          </a:xfrm>
          <a:prstGeom prst="rect">
            <a:avLst/>
          </a:prstGeom>
          <a:blipFill>
            <a:blip r:embed="rId2" cstate="print"/>
            <a:stretch>
              <a:fillRect/>
            </a:stretch>
          </a:blipFill>
        </p:spPr>
        <p:txBody>
          <a:bodyPr wrap="square" lIns="0" tIns="0" rIns="0" bIns="0" rtlCol="0"/>
          <a:lstStyle/>
          <a:p>
            <a:endParaRPr dirty="0"/>
          </a:p>
        </p:txBody>
      </p:sp>
      <p:sp>
        <p:nvSpPr>
          <p:cNvPr id="8" name="TextBox 7"/>
          <p:cNvSpPr txBox="1"/>
          <p:nvPr/>
        </p:nvSpPr>
        <p:spPr>
          <a:xfrm>
            <a:off x="460872" y="5718265"/>
            <a:ext cx="4234219" cy="338554"/>
          </a:xfrm>
          <a:prstGeom prst="rect">
            <a:avLst/>
          </a:prstGeom>
          <a:noFill/>
        </p:spPr>
        <p:txBody>
          <a:bodyPr wrap="square" lIns="91440" tIns="45720" rIns="91440" bIns="45720" rtlCol="0" anchor="t">
            <a:spAutoFit/>
          </a:bodyPr>
          <a:lstStyle/>
          <a:p>
            <a:r>
              <a:rPr lang="en-US" sz="1600" dirty="0"/>
              <a:t>Available to </a:t>
            </a:r>
            <a:r>
              <a:rPr lang="en-US" sz="1600" dirty="0" smtClean="0"/>
              <a:t>scheduled 30</a:t>
            </a:r>
            <a:r>
              <a:rPr lang="en-US" sz="1600" dirty="0"/>
              <a:t>+ hour employees </a:t>
            </a:r>
            <a:endParaRPr lang="en-US" dirty="0"/>
          </a:p>
        </p:txBody>
      </p:sp>
    </p:spTree>
    <p:extLst>
      <p:ext uri="{BB962C8B-B14F-4D97-AF65-F5344CB8AC3E}">
        <p14:creationId xmlns:p14="http://schemas.microsoft.com/office/powerpoint/2010/main" val="3452226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Voluntary benefits</a:t>
            </a:r>
            <a:endParaRPr lang="en-US" sz="2400" dirty="0">
              <a:latin typeface="Franklin Gothic Book"/>
              <a:cs typeface="Arial"/>
            </a:endParaRPr>
          </a:p>
        </p:txBody>
      </p:sp>
      <p:pic>
        <p:nvPicPr>
          <p:cNvPr id="7" name="Picture 6" descr="People shaking hands">
            <a:extLst>
              <a:ext uri="{FF2B5EF4-FFF2-40B4-BE49-F238E27FC236}">
                <a16:creationId xmlns:a16="http://schemas.microsoft.com/office/drawing/2014/main" id="{210E8957-56A0-44C8-F036-91C6B71F2512}"/>
              </a:ext>
            </a:extLst>
          </p:cNvPr>
          <p:cNvPicPr>
            <a:picLocks noChangeAspect="1"/>
          </p:cNvPicPr>
          <p:nvPr/>
        </p:nvPicPr>
        <p:blipFill>
          <a:blip r:embed="rId2"/>
          <a:stretch>
            <a:fillRect/>
          </a:stretch>
        </p:blipFill>
        <p:spPr>
          <a:xfrm>
            <a:off x="957863" y="817990"/>
            <a:ext cx="7216420" cy="4793041"/>
          </a:xfrm>
          <a:prstGeom prst="rect">
            <a:avLst/>
          </a:prstGeom>
        </p:spPr>
      </p:pic>
    </p:spTree>
    <p:extLst>
      <p:ext uri="{BB962C8B-B14F-4D97-AF65-F5344CB8AC3E}">
        <p14:creationId xmlns:p14="http://schemas.microsoft.com/office/powerpoint/2010/main" val="845437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8DEC-EE5F-A5E3-9BA2-8546F9A7AD81}"/>
              </a:ext>
            </a:extLst>
          </p:cNvPr>
          <p:cNvSpPr>
            <a:spLocks noGrp="1"/>
          </p:cNvSpPr>
          <p:nvPr>
            <p:ph type="title"/>
          </p:nvPr>
        </p:nvSpPr>
        <p:spPr/>
        <p:txBody>
          <a:bodyPr/>
          <a:lstStyle/>
          <a:p>
            <a:pPr algn="l"/>
            <a:r>
              <a:rPr lang="en-US" dirty="0">
                <a:latin typeface="Franklin Gothic Book" panose="020B0503020102020204" pitchFamily="34" charset="0"/>
              </a:rPr>
              <a:t>Disability Benefits – New York Life (NYL)</a:t>
            </a:r>
            <a:endParaRPr lang="en-US" dirty="0"/>
          </a:p>
        </p:txBody>
      </p:sp>
      <p:sp>
        <p:nvSpPr>
          <p:cNvPr id="3" name="Content Placeholder 2">
            <a:extLst>
              <a:ext uri="{FF2B5EF4-FFF2-40B4-BE49-F238E27FC236}">
                <a16:creationId xmlns:a16="http://schemas.microsoft.com/office/drawing/2014/main" id="{9EAA8ABD-5456-57FE-6F45-A009C7F525A7}"/>
              </a:ext>
            </a:extLst>
          </p:cNvPr>
          <p:cNvSpPr>
            <a:spLocks noGrp="1"/>
          </p:cNvSpPr>
          <p:nvPr>
            <p:ph sz="quarter" idx="1"/>
          </p:nvPr>
        </p:nvSpPr>
        <p:spPr>
          <a:xfrm>
            <a:off x="612648" y="948119"/>
            <a:ext cx="8166846" cy="5408778"/>
          </a:xfrm>
        </p:spPr>
        <p:txBody>
          <a:bodyPr vert="horz" lIns="0" tIns="45720" rIns="91440" bIns="45720" rtlCol="0" anchor="t">
            <a:noAutofit/>
          </a:bodyPr>
          <a:lstStyle/>
          <a:p>
            <a:pPr marL="0" indent="0" algn="ctr">
              <a:buNone/>
            </a:pPr>
            <a:r>
              <a:rPr lang="en-US" sz="1500" b="1" dirty="0">
                <a:solidFill>
                  <a:srgbClr val="00664D"/>
                </a:solidFill>
                <a:latin typeface="Franklin Gothic Book"/>
              </a:rPr>
              <a:t>When an unexpected illness or injury occurs, your focus should be on your health, not your budget. In the event that you become disabled from a non-work-related injury or sickness, disability income benefits will provide a partial replacement of lost income. </a:t>
            </a:r>
            <a:endParaRPr lang="en-US" sz="1500" b="1"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00664D"/>
                </a:solidFill>
                <a:latin typeface="Franklin Gothic Book"/>
              </a:rPr>
              <a:t>Voluntary Short-Term Disability </a:t>
            </a:r>
            <a:r>
              <a:rPr lang="en-US" sz="1200" b="1" dirty="0" smtClean="0">
                <a:solidFill>
                  <a:srgbClr val="00664D"/>
                </a:solidFill>
                <a:latin typeface="Franklin Gothic Book"/>
              </a:rPr>
              <a:t>(30</a:t>
            </a:r>
            <a:r>
              <a:rPr lang="en-US" sz="1200" b="1" dirty="0">
                <a:solidFill>
                  <a:srgbClr val="00664D"/>
                </a:solidFill>
                <a:latin typeface="Franklin Gothic Book"/>
              </a:rPr>
              <a:t>+ Hour Employees)</a:t>
            </a:r>
          </a:p>
          <a:p>
            <a:pPr marL="356870" indent="-344805">
              <a:spcBef>
                <a:spcPts val="1200"/>
              </a:spcBef>
              <a:buClr>
                <a:srgbClr val="117158"/>
              </a:buClr>
              <a:buFont typeface="Wingdings" panose="05000000000000000000" pitchFamily="2" charset="2"/>
              <a:buChar char="§"/>
              <a:tabLst>
                <a:tab pos="356870" algn="l"/>
                <a:tab pos="357505" algn="l"/>
              </a:tabLst>
            </a:pPr>
            <a:r>
              <a:rPr lang="en-US" sz="1200" spc="-5" dirty="0">
                <a:latin typeface="Franklin Gothic Book"/>
                <a:cs typeface="Calibri"/>
              </a:rPr>
              <a:t>P</a:t>
            </a:r>
            <a:r>
              <a:rPr lang="en-US" sz="1200" spc="-10" dirty="0">
                <a:latin typeface="Franklin Gothic Book"/>
                <a:cs typeface="Calibri"/>
              </a:rPr>
              <a:t>ayroll</a:t>
            </a:r>
            <a:r>
              <a:rPr lang="en-US" sz="1200" spc="-20" dirty="0">
                <a:latin typeface="Franklin Gothic Book"/>
                <a:cs typeface="Calibri"/>
              </a:rPr>
              <a:t> </a:t>
            </a:r>
            <a:r>
              <a:rPr lang="en-US" sz="1200" spc="-5" dirty="0">
                <a:latin typeface="Franklin Gothic Book"/>
                <a:cs typeface="Calibri"/>
              </a:rPr>
              <a:t>deductions – 100% Employee Paid</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Rate is based on age and the amount you elect</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Coverage is 60% of your salary up to a maximum of $1,500 per week</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10" dirty="0">
                <a:latin typeface="Franklin Gothic Book"/>
                <a:cs typeface="Calibri"/>
              </a:rPr>
              <a:t>Two </a:t>
            </a:r>
            <a:r>
              <a:rPr lang="en-US" sz="1200" spc="-5" dirty="0">
                <a:latin typeface="Franklin Gothic Book"/>
                <a:cs typeface="Calibri"/>
              </a:rPr>
              <a:t>elimination periods </a:t>
            </a:r>
            <a:r>
              <a:rPr lang="en-US" sz="1200" spc="-10" dirty="0">
                <a:latin typeface="Franklin Gothic Book"/>
                <a:cs typeface="Calibri"/>
              </a:rPr>
              <a:t>to </a:t>
            </a:r>
            <a:r>
              <a:rPr lang="en-US" sz="1200" spc="-5" dirty="0">
                <a:latin typeface="Franklin Gothic Book"/>
                <a:cs typeface="Calibri"/>
              </a:rPr>
              <a:t>choose from: </a:t>
            </a:r>
            <a:r>
              <a:rPr lang="en-US" sz="1200" b="1" spc="-5" dirty="0">
                <a:solidFill>
                  <a:srgbClr val="117158"/>
                </a:solidFill>
                <a:latin typeface="Franklin Gothic Book"/>
                <a:cs typeface="Calibri"/>
              </a:rPr>
              <a:t>14 Days and 28 Days </a:t>
            </a:r>
            <a:endParaRPr lang="en-US" sz="1200" b="1" spc="-5" dirty="0">
              <a:solidFill>
                <a:srgbClr val="117158"/>
              </a:solidFill>
              <a:latin typeface="Franklin Gothic Book" panose="020B0503020102020204" pitchFamily="34" charset="0"/>
              <a:cs typeface="Calibri"/>
            </a:endParaRP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An elimination period is the number of days you must wait until the benefit kicks in</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Employees who select this insurance may use Health Medical Leave (HML) or Time-Off Benefit (TOB) or not be paid to satisfy the elimination period until short-term disability coverage begins</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Benefit continues until you meet the definition of disability. After 11 weeks, you will become eligible for Long-Term Disability benefit, a benefit paid for by Devereux. </a:t>
            </a:r>
            <a:endParaRPr lang="en-US" sz="1200" spc="-5"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117158"/>
                </a:solidFill>
                <a:latin typeface="Franklin Gothic Book"/>
              </a:rPr>
              <a:t>Employer Paid Long-Term Disability (Full Time employees)</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No cost to you – </a:t>
            </a:r>
            <a:r>
              <a:rPr lang="en-US" sz="1200" b="1" dirty="0">
                <a:solidFill>
                  <a:srgbClr val="117158"/>
                </a:solidFill>
                <a:latin typeface="Franklin Gothic Book"/>
              </a:rPr>
              <a:t>funded through Devereux                             </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60% of salary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After 90 days out of work or longer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From 90 days until normal social security retirement age or if you return to work </a:t>
            </a:r>
            <a:endParaRPr lang="en-US" sz="1200" dirty="0">
              <a:latin typeface="Franklin Gothic Book" panose="020B0503020102020204" pitchFamily="34" charset="0"/>
            </a:endParaRPr>
          </a:p>
          <a:p>
            <a:pPr marL="588645" lvl="1" indent="-344805">
              <a:spcBef>
                <a:spcPts val="1200"/>
              </a:spcBef>
              <a:buClr>
                <a:srgbClr val="000000"/>
              </a:buClr>
              <a:buFont typeface="Arial"/>
              <a:buChar char="•"/>
              <a:tabLst>
                <a:tab pos="356870" algn="l"/>
                <a:tab pos="357505" algn="l"/>
              </a:tabLst>
            </a:pPr>
            <a:endParaRPr lang="en-US" sz="1400" dirty="0">
              <a:solidFill>
                <a:srgbClr val="FF0000"/>
              </a:solidFill>
              <a:latin typeface="Franklin Gothic Book" panose="020B0503020102020204" pitchFamily="34" charset="0"/>
            </a:endParaRPr>
          </a:p>
          <a:p>
            <a:pPr marL="470535" lvl="1" indent="0">
              <a:lnSpc>
                <a:spcPct val="100000"/>
              </a:lnSpc>
              <a:spcBef>
                <a:spcPts val="600"/>
              </a:spcBef>
              <a:buNone/>
              <a:tabLst>
                <a:tab pos="757555" algn="l"/>
                <a:tab pos="758190" algn="l"/>
              </a:tabLst>
            </a:pPr>
            <a:endParaRPr lang="en-US" sz="1400" dirty="0">
              <a:latin typeface="Calibri"/>
              <a:cs typeface="Calibri"/>
            </a:endParaRPr>
          </a:p>
          <a:p>
            <a:endParaRPr lang="en-US" dirty="0"/>
          </a:p>
        </p:txBody>
      </p:sp>
      <p:pic>
        <p:nvPicPr>
          <p:cNvPr id="6" name="Picture 5">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38029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89F0-AD2A-C3C1-834E-EF9FDBFAC732}"/>
              </a:ext>
            </a:extLst>
          </p:cNvPr>
          <p:cNvSpPr>
            <a:spLocks noGrp="1"/>
          </p:cNvSpPr>
          <p:nvPr>
            <p:ph type="title"/>
          </p:nvPr>
        </p:nvSpPr>
        <p:spPr>
          <a:xfrm>
            <a:off x="447674" y="309759"/>
            <a:ext cx="7934325" cy="360558"/>
          </a:xfrm>
        </p:spPr>
        <p:txBody>
          <a:bodyPr vert="horz" lIns="0" tIns="45720" rIns="0" bIns="45720" rtlCol="0" anchor="t">
            <a:noAutofit/>
          </a:bodyPr>
          <a:lstStyle/>
          <a:p>
            <a:pPr>
              <a:lnSpc>
                <a:spcPct val="90000"/>
              </a:lnSpc>
            </a:pPr>
            <a:r>
              <a:rPr lang="en-US" b="1" kern="1200" cap="all" dirty="0">
                <a:latin typeface="Franklin Gothic Book"/>
              </a:rPr>
              <a:t>Voluntary Hospital Care INSURANCE – </a:t>
            </a:r>
            <a:r>
              <a:rPr lang="en-US" b="1" kern="1200" cap="all" dirty="0" smtClean="0">
                <a:latin typeface="Franklin Gothic Book"/>
              </a:rPr>
              <a:t> </a:t>
            </a:r>
            <a:endParaRPr lang="en-US" b="1" kern="1200" cap="all" dirty="0">
              <a:latin typeface="Franklin Gothic Book"/>
            </a:endParaRPr>
          </a:p>
        </p:txBody>
      </p:sp>
      <p:sp>
        <p:nvSpPr>
          <p:cNvPr id="3" name="Content Placeholder 2">
            <a:extLst>
              <a:ext uri="{FF2B5EF4-FFF2-40B4-BE49-F238E27FC236}">
                <a16:creationId xmlns:a16="http://schemas.microsoft.com/office/drawing/2014/main" id="{51251E00-9B10-2A38-3C00-714F7E4998C5}"/>
              </a:ext>
            </a:extLst>
          </p:cNvPr>
          <p:cNvSpPr>
            <a:spLocks noGrp="1"/>
          </p:cNvSpPr>
          <p:nvPr>
            <p:ph sz="half" idx="2"/>
          </p:nvPr>
        </p:nvSpPr>
        <p:spPr>
          <a:xfrm>
            <a:off x="447674" y="2025495"/>
            <a:ext cx="4191954" cy="2484512"/>
          </a:xfrm>
        </p:spPr>
        <p:txBody>
          <a:bodyPr vert="horz" lIns="0" tIns="45720" rIns="91440" bIns="45720" rtlCol="0" anchor="t">
            <a:normAutofit/>
          </a:bodyPr>
          <a:lstStyle/>
          <a:p>
            <a:pPr marL="0" indent="0">
              <a:buNone/>
            </a:pPr>
            <a:r>
              <a:rPr lang="en-US" dirty="0">
                <a:latin typeface="Franklin Gothic Book"/>
              </a:rPr>
              <a:t>A hospital stay can be expensive, and it can happen at any time. Even with our medical coverage, out-of-pocket expenses such as rehabilitation, transportation and childcare can quickly add up. Supplemental health benefits such as Cigna Hospital Care can offer a cost-effective solution to provide the additional coverage to help you bounce back from a health setback.  </a:t>
            </a:r>
            <a:endParaRPr lang="en-US" dirty="0"/>
          </a:p>
        </p:txBody>
      </p:sp>
      <p:graphicFrame>
        <p:nvGraphicFramePr>
          <p:cNvPr id="4" name="Table 3">
            <a:extLst>
              <a:ext uri="{FF2B5EF4-FFF2-40B4-BE49-F238E27FC236}">
                <a16:creationId xmlns:a16="http://schemas.microsoft.com/office/drawing/2014/main" id="{61542151-AB10-54A1-940E-9ED30D3CDA77}"/>
              </a:ext>
            </a:extLst>
          </p:cNvPr>
          <p:cNvGraphicFramePr>
            <a:graphicFrameLocks noGrp="1"/>
          </p:cNvGraphicFramePr>
          <p:nvPr>
            <p:extLst>
              <p:ext uri="{D42A27DB-BD31-4B8C-83A1-F6EECF244321}">
                <p14:modId xmlns:p14="http://schemas.microsoft.com/office/powerpoint/2010/main" val="3431467695"/>
              </p:ext>
            </p:extLst>
          </p:nvPr>
        </p:nvGraphicFramePr>
        <p:xfrm>
          <a:off x="4722204" y="1404137"/>
          <a:ext cx="4180863" cy="4049725"/>
        </p:xfrm>
        <a:graphic>
          <a:graphicData uri="http://schemas.openxmlformats.org/drawingml/2006/table">
            <a:tbl>
              <a:tblPr firstRow="1" bandRow="1">
                <a:tableStyleId>{5C22544A-7EE6-4342-B048-85BDC9FD1C3A}</a:tableStyleId>
              </a:tblPr>
              <a:tblGrid>
                <a:gridCol w="2956282">
                  <a:extLst>
                    <a:ext uri="{9D8B030D-6E8A-4147-A177-3AD203B41FA5}">
                      <a16:colId xmlns:a16="http://schemas.microsoft.com/office/drawing/2014/main" val="1729703364"/>
                    </a:ext>
                  </a:extLst>
                </a:gridCol>
                <a:gridCol w="1224581">
                  <a:extLst>
                    <a:ext uri="{9D8B030D-6E8A-4147-A177-3AD203B41FA5}">
                      <a16:colId xmlns:a16="http://schemas.microsoft.com/office/drawing/2014/main" val="3559397669"/>
                    </a:ext>
                  </a:extLst>
                </a:gridCol>
              </a:tblGrid>
              <a:tr h="558583">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rPr>
                        <a:t>Benefit Type</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Benefit Amount</a:t>
                      </a:r>
                    </a:p>
                  </a:txBody>
                  <a:tcPr marL="79195" marR="79195" marT="39598" marB="39598">
                    <a:solidFill>
                      <a:srgbClr val="00664D"/>
                    </a:solidFill>
                  </a:tcPr>
                </a:tc>
                <a:extLst>
                  <a:ext uri="{0D108BD9-81ED-4DB2-BD59-A6C34878D82A}">
                    <a16:rowId xmlns:a16="http://schemas.microsoft.com/office/drawing/2014/main" val="1019404788"/>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$1,000 per day</a:t>
                      </a:r>
                    </a:p>
                  </a:txBody>
                  <a:tcPr marL="79195" marR="79195" marT="39598" marB="39598"/>
                </a:tc>
                <a:extLst>
                  <a:ext uri="{0D108BD9-81ED-4DB2-BD59-A6C34878D82A}">
                    <a16:rowId xmlns:a16="http://schemas.microsoft.com/office/drawing/2014/main" val="3264800472"/>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Chronic Condition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r>
                        <a:rPr lang="en-US" sz="1000" dirty="0">
                          <a:latin typeface="Franklin Gothic Book" panose="020B0503020102020204" pitchFamily="34" charset="0"/>
                        </a:rPr>
                        <a:t>$50 per day</a:t>
                      </a:r>
                    </a:p>
                  </a:txBody>
                  <a:tcPr marL="79195" marR="79195" marT="39598" marB="39598"/>
                </a:tc>
                <a:extLst>
                  <a:ext uri="{0D108BD9-81ED-4DB2-BD59-A6C34878D82A}">
                    <a16:rowId xmlns:a16="http://schemas.microsoft.com/office/drawing/2014/main" val="47023159"/>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550392955"/>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Intensive Care Unit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$200 per day</a:t>
                      </a:r>
                    </a:p>
                  </a:txBody>
                  <a:tcPr marL="79195" marR="79195" marT="39598" marB="39598"/>
                </a:tc>
                <a:extLst>
                  <a:ext uri="{0D108BD9-81ED-4DB2-BD59-A6C34878D82A}">
                    <a16:rowId xmlns:a16="http://schemas.microsoft.com/office/drawing/2014/main" val="2056945142"/>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Observation Stay</a:t>
                      </a:r>
                    </a:p>
                    <a:p>
                      <a:pPr marL="0" marR="0" algn="l">
                        <a:spcBef>
                          <a:spcPts val="0"/>
                        </a:spcBef>
                        <a:spcAft>
                          <a:spcPts val="0"/>
                        </a:spcAft>
                      </a:pPr>
                      <a:r>
                        <a:rPr lang="en-US" sz="1000" dirty="0">
                          <a:effectLst/>
                          <a:latin typeface="Franklin Gothic Book" panose="020B0503020102020204" pitchFamily="34" charset="0"/>
                        </a:rPr>
                        <a:t>24-hour elimination period. Limited to 72 hours.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092231779"/>
                  </a:ext>
                </a:extLst>
              </a:tr>
            </a:tbl>
          </a:graphicData>
        </a:graphic>
      </p:graphicFrame>
      <p:sp>
        <p:nvSpPr>
          <p:cNvPr id="6" name="TextBox 5">
            <a:extLst>
              <a:ext uri="{FF2B5EF4-FFF2-40B4-BE49-F238E27FC236}">
                <a16:creationId xmlns:a16="http://schemas.microsoft.com/office/drawing/2014/main" id="{A808381A-DDC2-634A-0848-BF7EA87E7FD0}"/>
              </a:ext>
            </a:extLst>
          </p:cNvPr>
          <p:cNvSpPr txBox="1"/>
          <p:nvPr/>
        </p:nvSpPr>
        <p:spPr>
          <a:xfrm>
            <a:off x="447673" y="5695908"/>
            <a:ext cx="4555149" cy="338554"/>
          </a:xfrm>
          <a:prstGeom prst="rect">
            <a:avLst/>
          </a:prstGeom>
          <a:noFill/>
        </p:spPr>
        <p:txBody>
          <a:bodyPr wrap="square" rtlCol="0">
            <a:spAutoFit/>
          </a:bodyPr>
          <a:lstStyle/>
          <a:p>
            <a:pPr marL="0" indent="0">
              <a:buNone/>
            </a:pPr>
            <a:r>
              <a:rPr lang="en-US" sz="1600" dirty="0"/>
              <a:t>Available to </a:t>
            </a:r>
            <a:r>
              <a:rPr lang="en-US" sz="1600" dirty="0" smtClean="0"/>
              <a:t>scheduled 30</a:t>
            </a:r>
            <a:r>
              <a:rPr lang="en-US" sz="1600" dirty="0"/>
              <a:t>+ hour employees</a:t>
            </a:r>
            <a:endParaRPr lang="en-US" sz="1600" dirty="0">
              <a:cs typeface="Arial"/>
            </a:endParaRPr>
          </a:p>
        </p:txBody>
      </p:sp>
      <p:pic>
        <p:nvPicPr>
          <p:cNvPr id="9" name="Picture 8">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134283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57200" y="360559"/>
            <a:ext cx="8229600" cy="360558"/>
          </a:xfrm>
        </p:spPr>
        <p:txBody>
          <a:bodyPr vert="horz" lIns="0" tIns="45720" rIns="0" bIns="45720" rtlCol="0" anchor="t">
            <a:noAutofit/>
          </a:bodyPr>
          <a:lstStyle/>
          <a:p>
            <a:pPr>
              <a:lnSpc>
                <a:spcPct val="90000"/>
              </a:lnSpc>
            </a:pPr>
            <a:r>
              <a:rPr lang="en-US" b="1" kern="1200" cap="all" dirty="0">
                <a:latin typeface="Franklin Gothic Book" panose="020B0503020102020204" pitchFamily="34" charset="0"/>
              </a:rPr>
              <a:t>What’s New for </a:t>
            </a:r>
            <a:r>
              <a:rPr lang="en-US" b="1" kern="1200" cap="all" dirty="0" smtClean="0">
                <a:latin typeface="Franklin Gothic Book" panose="020B0503020102020204" pitchFamily="34" charset="0"/>
              </a:rPr>
              <a:t>2025?</a:t>
            </a:r>
            <a:endParaRPr lang="en-US" b="1" kern="1200" cap="all" dirty="0">
              <a:latin typeface="Franklin Gothic Book" panose="020B0503020102020204" pitchFamily="34" charset="0"/>
            </a:endParaRPr>
          </a:p>
        </p:txBody>
      </p:sp>
      <p:pic>
        <p:nvPicPr>
          <p:cNvPr id="3" name="Picture 2" descr="A yellow post-it note with black text pinned to it&#10;&#10;Description automatically generated">
            <a:extLst>
              <a:ext uri="{FF2B5EF4-FFF2-40B4-BE49-F238E27FC236}">
                <a16:creationId xmlns:a16="http://schemas.microsoft.com/office/drawing/2014/main" id="{EA2CE6ED-531F-CE0E-EA9F-39D02DE7FAF6}"/>
              </a:ext>
            </a:extLst>
          </p:cNvPr>
          <p:cNvPicPr>
            <a:picLocks noChangeAspect="1"/>
          </p:cNvPicPr>
          <p:nvPr/>
        </p:nvPicPr>
        <p:blipFill>
          <a:blip r:embed="rId3"/>
          <a:stretch>
            <a:fillRect/>
          </a:stretch>
        </p:blipFill>
        <p:spPr>
          <a:xfrm>
            <a:off x="453037" y="1170073"/>
            <a:ext cx="4018172" cy="4525963"/>
          </a:xfrm>
          <a:prstGeom prst="rect">
            <a:avLst/>
          </a:prstGeom>
          <a:noFill/>
        </p:spPr>
      </p:pic>
      <p:sp>
        <p:nvSpPr>
          <p:cNvPr id="5" name="TextBox 4">
            <a:extLst>
              <a:ext uri="{FF2B5EF4-FFF2-40B4-BE49-F238E27FC236}">
                <a16:creationId xmlns:a16="http://schemas.microsoft.com/office/drawing/2014/main" id="{D740DFEC-EEFA-52C9-20CB-4E3D910EA7E4}"/>
              </a:ext>
            </a:extLst>
          </p:cNvPr>
          <p:cNvSpPr txBox="1"/>
          <p:nvPr/>
        </p:nvSpPr>
        <p:spPr>
          <a:xfrm>
            <a:off x="457200" y="674998"/>
            <a:ext cx="8228013" cy="365125"/>
          </a:xfrm>
          <a:prstGeom prst="rect">
            <a:avLst/>
          </a:prstGeom>
        </p:spPr>
        <p:txBody>
          <a:bodyPr vert="horz" lIns="0" tIns="45720" rIns="91440" bIns="45720" rtlCol="0" anchor="t">
            <a:normAutofit/>
          </a:bodyPr>
          <a:lstStyle/>
          <a:p>
            <a:pPr defTabSz="457200" latinLnBrk="0">
              <a:lnSpc>
                <a:spcPct val="90000"/>
              </a:lnSpc>
              <a:spcBef>
                <a:spcPct val="20000"/>
              </a:spcBef>
            </a:pPr>
            <a:endParaRPr lang="en-US" sz="1900" b="1" kern="1200" dirty="0">
              <a:solidFill>
                <a:srgbClr val="00664D"/>
              </a:solidFill>
              <a:latin typeface="+mn-lt"/>
              <a:cs typeface="Arial"/>
            </a:endParaRPr>
          </a:p>
        </p:txBody>
      </p:sp>
      <p:sp>
        <p:nvSpPr>
          <p:cNvPr id="7" name="TextBox 6">
            <a:extLst>
              <a:ext uri="{FF2B5EF4-FFF2-40B4-BE49-F238E27FC236}">
                <a16:creationId xmlns:a16="http://schemas.microsoft.com/office/drawing/2014/main" id="{F0BB4E9E-3355-23AE-6195-73F12069DDF5}"/>
              </a:ext>
            </a:extLst>
          </p:cNvPr>
          <p:cNvSpPr txBox="1"/>
          <p:nvPr/>
        </p:nvSpPr>
        <p:spPr>
          <a:xfrm>
            <a:off x="4471209" y="233752"/>
            <a:ext cx="4389327" cy="5451482"/>
          </a:xfrm>
          <a:prstGeom prst="rect">
            <a:avLst/>
          </a:prstGeom>
        </p:spPr>
        <p:txBody>
          <a:bodyPr vert="horz" lIns="0" tIns="45720" rIns="91440" bIns="45720" rtlCol="0" anchor="t">
            <a:noAutofit/>
          </a:bodyPr>
          <a:lstStyle/>
          <a:p>
            <a:pPr marL="285750" indent="-285750" defTabSz="457200" latinLnBrk="0">
              <a:spcBef>
                <a:spcPct val="20000"/>
              </a:spcBef>
              <a:buClr>
                <a:srgbClr val="117158"/>
              </a:buClr>
              <a:buFont typeface="Wingdings" panose="05000000000000000000" pitchFamily="2" charset="2"/>
              <a:buChar char="ü"/>
            </a:pPr>
            <a:r>
              <a:rPr lang="en-US" sz="1000" b="1" dirty="0" smtClean="0"/>
              <a:t>Autism Spectrum Disorder </a:t>
            </a:r>
            <a:r>
              <a:rPr lang="en-US" sz="1000" dirty="0" smtClean="0"/>
              <a:t>– benefits for the diagnosis and treatment of ASD, including Applied Behavioral Analysis (ABA) provided in all Independence Blue Cross (IBX) medical plans.</a:t>
            </a:r>
          </a:p>
          <a:p>
            <a:pPr marL="285750" indent="-285750" defTabSz="457200" latinLnBrk="0">
              <a:spcBef>
                <a:spcPct val="20000"/>
              </a:spcBef>
              <a:buClr>
                <a:srgbClr val="117158"/>
              </a:buClr>
              <a:buFont typeface="Wingdings" panose="05000000000000000000" pitchFamily="2" charset="2"/>
              <a:buChar char="ü"/>
            </a:pPr>
            <a:endParaRPr lang="en-US" sz="1000" b="1" dirty="0"/>
          </a:p>
          <a:p>
            <a:pPr marL="285750" indent="-285750" defTabSz="457200" latinLnBrk="0">
              <a:spcBef>
                <a:spcPct val="20000"/>
              </a:spcBef>
              <a:buClr>
                <a:srgbClr val="117158"/>
              </a:buClr>
              <a:buFont typeface="Wingdings" panose="05000000000000000000" pitchFamily="2" charset="2"/>
              <a:buChar char="ü"/>
            </a:pPr>
            <a:r>
              <a:rPr lang="en-US" sz="1000" b="1" dirty="0" smtClean="0"/>
              <a:t>Voluntary benefits -</a:t>
            </a:r>
            <a:r>
              <a:rPr lang="en-US" sz="1000" dirty="0" smtClean="0"/>
              <a:t>medical/life and disability voluntary benefits are through New York Life (NYL) our employer paid life and long term disability carrier. </a:t>
            </a:r>
          </a:p>
          <a:p>
            <a:pPr defTabSz="457200" latinLnBrk="0">
              <a:spcBef>
                <a:spcPct val="20000"/>
              </a:spcBef>
              <a:buClr>
                <a:srgbClr val="117158"/>
              </a:buClr>
            </a:pPr>
            <a:endParaRPr lang="en-US" sz="1000" b="1" dirty="0" smtClean="0"/>
          </a:p>
          <a:p>
            <a:pPr marL="742950" lvl="1" indent="-285750" defTabSz="457200" latinLnBrk="0">
              <a:spcBef>
                <a:spcPct val="20000"/>
              </a:spcBef>
              <a:buClr>
                <a:srgbClr val="117158"/>
              </a:buClr>
              <a:buFont typeface="Wingdings" panose="05000000000000000000" pitchFamily="2" charset="2"/>
              <a:buChar char="ü"/>
            </a:pPr>
            <a:r>
              <a:rPr lang="en-US" sz="1000" dirty="0" smtClean="0"/>
              <a:t>Ease of use for our employees. If a claim is filed, all benefits are checked by NYL to payout.  </a:t>
            </a:r>
          </a:p>
          <a:p>
            <a:pPr marL="742950" lvl="1" indent="-285750" defTabSz="457200" latinLnBrk="0">
              <a:spcBef>
                <a:spcPct val="20000"/>
              </a:spcBef>
              <a:buClr>
                <a:srgbClr val="117158"/>
              </a:buClr>
              <a:buFont typeface="Wingdings" panose="05000000000000000000" pitchFamily="2" charset="2"/>
              <a:buChar char="ü"/>
            </a:pPr>
            <a:r>
              <a:rPr lang="en-US" sz="1000" b="1" dirty="0" smtClean="0">
                <a:solidFill>
                  <a:srgbClr val="117158"/>
                </a:solidFill>
              </a:rPr>
              <a:t>Guaranteed issue for this OE on all NYL voluntary benefits</a:t>
            </a:r>
            <a:r>
              <a:rPr lang="en-US" sz="1000" b="1" dirty="0" smtClean="0"/>
              <a:t> </a:t>
            </a:r>
            <a:r>
              <a:rPr lang="en-US" sz="1000" dirty="0" smtClean="0"/>
              <a:t>– that means if you are not a new employee and know you have a preexisting condition, you can sign up with no medical underwriting! </a:t>
            </a:r>
          </a:p>
          <a:p>
            <a:pPr marL="1200150" lvl="2" indent="-285750" defTabSz="457200" latinLnBrk="0">
              <a:spcBef>
                <a:spcPct val="20000"/>
              </a:spcBef>
              <a:buClr>
                <a:srgbClr val="117158"/>
              </a:buClr>
              <a:buFont typeface="Wingdings" panose="05000000000000000000" pitchFamily="2" charset="2"/>
              <a:buChar char="ü"/>
            </a:pPr>
            <a:r>
              <a:rPr lang="en-US" sz="1000" dirty="0" smtClean="0"/>
              <a:t>Do remember, that for critical illness, even though there is no medical underwriting, it’s for new conditions. If someone has a critical illness currently, signs up and submits a claim, it will be denied for that diagnosis as provider information is necessary at claim processing.</a:t>
            </a:r>
          </a:p>
          <a:p>
            <a:pPr lvl="2" defTabSz="457200" latinLnBrk="0">
              <a:spcBef>
                <a:spcPct val="20000"/>
              </a:spcBef>
              <a:buClr>
                <a:srgbClr val="117158"/>
              </a:buClr>
            </a:pPr>
            <a:endParaRPr lang="en-US" sz="1000" dirty="0"/>
          </a:p>
          <a:p>
            <a:pPr marL="285750" indent="-285750" defTabSz="457200" latinLnBrk="0">
              <a:spcBef>
                <a:spcPct val="20000"/>
              </a:spcBef>
              <a:buClr>
                <a:srgbClr val="117158"/>
              </a:buClr>
              <a:buFont typeface="Wingdings" panose="05000000000000000000" pitchFamily="2" charset="2"/>
              <a:buChar char="ü"/>
            </a:pPr>
            <a:r>
              <a:rPr lang="en-US" sz="1000" b="1" dirty="0" smtClean="0"/>
              <a:t>Grail Genetic Testing - </a:t>
            </a:r>
            <a:r>
              <a:rPr lang="en-US" sz="1000" dirty="0" smtClean="0"/>
              <a:t>to diagnose for active cancer is available through Accarent for members over 50 or over 40 with a health risk. Cost of the test is $1,000 and is payable by Health Savings Account (HSA) or Flexible Spending Account (FSA).</a:t>
            </a:r>
          </a:p>
          <a:p>
            <a:pPr defTabSz="457200" latinLnBrk="0">
              <a:spcBef>
                <a:spcPct val="20000"/>
              </a:spcBef>
              <a:buClr>
                <a:srgbClr val="117158"/>
              </a:buClr>
            </a:pPr>
            <a:endParaRPr lang="en-US" sz="1000" b="1" dirty="0" smtClean="0"/>
          </a:p>
          <a:p>
            <a:pPr marL="285750" indent="-285750" defTabSz="457200" latinLnBrk="0">
              <a:spcBef>
                <a:spcPct val="20000"/>
              </a:spcBef>
              <a:buClr>
                <a:srgbClr val="117158"/>
              </a:buClr>
              <a:buFont typeface="Wingdings" panose="05000000000000000000" pitchFamily="2" charset="2"/>
              <a:buChar char="ü"/>
            </a:pPr>
            <a:r>
              <a:rPr lang="en-US" sz="1000" b="1" dirty="0" smtClean="0"/>
              <a:t>Utopia Health - </a:t>
            </a:r>
            <a:r>
              <a:rPr lang="en-US" sz="1000" dirty="0" smtClean="0"/>
              <a:t>will assist members participating in our medical  plans in finding a nutritionist in their area or virtually who provides six free visits through medical and also be available for other nutrition needs. </a:t>
            </a:r>
          </a:p>
          <a:p>
            <a:pPr marL="285750" indent="-285750" defTabSz="457200" latinLnBrk="0">
              <a:spcBef>
                <a:spcPct val="20000"/>
              </a:spcBef>
              <a:buClr>
                <a:srgbClr val="117158"/>
              </a:buClr>
              <a:buFont typeface="Wingdings" panose="05000000000000000000" pitchFamily="2" charset="2"/>
              <a:buChar char="ü"/>
            </a:pPr>
            <a:endParaRPr lang="en-US" sz="1000" b="1" dirty="0"/>
          </a:p>
          <a:p>
            <a:pPr marL="285750" indent="-285750" defTabSz="457200" latinLnBrk="0">
              <a:spcBef>
                <a:spcPct val="20000"/>
              </a:spcBef>
              <a:buClr>
                <a:srgbClr val="117158"/>
              </a:buClr>
              <a:buFont typeface="Wingdings" panose="05000000000000000000" pitchFamily="2" charset="2"/>
              <a:buChar char="ü"/>
            </a:pPr>
            <a:r>
              <a:rPr lang="en-US" sz="1000" b="1" dirty="0" smtClean="0"/>
              <a:t>Lily Direct – </a:t>
            </a:r>
            <a:r>
              <a:rPr lang="en-US" sz="1000" dirty="0" smtClean="0"/>
              <a:t>Rx formulary does not cover GLP1 drugs for weight loss. It does cover them with prior authorization for a diagnosis of diabetes. However, Lily Direct provides direct to consumer discounts for these medications. Please be aware, this is not a part of our Rx benefit so any cost of these drugs will not go toward the Rx Out of Pocket Maximum in the EPO Plan and will not count toward the deductible or out of pocket maximum in the High Deductible Health Plan.</a:t>
            </a:r>
            <a:endParaRPr lang="en-US" sz="1000" dirty="0"/>
          </a:p>
          <a:p>
            <a:pPr defTabSz="457200" latinLnBrk="0">
              <a:spcBef>
                <a:spcPct val="20000"/>
              </a:spcBef>
              <a:buClr>
                <a:srgbClr val="117158"/>
              </a:buClr>
            </a:pPr>
            <a:r>
              <a:rPr lang="en-US" sz="1000" b="1" dirty="0" smtClean="0"/>
              <a:t> </a:t>
            </a:r>
            <a:endParaRPr lang="en-US" sz="1000" b="1" dirty="0"/>
          </a:p>
        </p:txBody>
      </p:sp>
    </p:spTree>
    <p:extLst>
      <p:ext uri="{BB962C8B-B14F-4D97-AF65-F5344CB8AC3E}">
        <p14:creationId xmlns:p14="http://schemas.microsoft.com/office/powerpoint/2010/main" val="3964264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DDA5-7279-06DA-8224-2DAE9311DD89}"/>
              </a:ext>
            </a:extLst>
          </p:cNvPr>
          <p:cNvSpPr>
            <a:spLocks noGrp="1"/>
          </p:cNvSpPr>
          <p:nvPr>
            <p:ph type="title"/>
          </p:nvPr>
        </p:nvSpPr>
        <p:spPr>
          <a:xfrm>
            <a:off x="477144" y="279633"/>
            <a:ext cx="8229600" cy="360558"/>
          </a:xfrm>
        </p:spPr>
        <p:txBody>
          <a:bodyPr/>
          <a:lstStyle/>
          <a:p>
            <a:r>
              <a:rPr lang="en-US" dirty="0">
                <a:latin typeface="Franklin Gothic Book"/>
                <a:cs typeface="Arial"/>
              </a:rPr>
              <a:t>Voluntary Critical illness insurance </a:t>
            </a:r>
            <a:r>
              <a:rPr lang="en-US" dirty="0" smtClean="0">
                <a:latin typeface="Franklin Gothic Book"/>
                <a:cs typeface="Arial"/>
              </a:rPr>
              <a:t> - NYL</a:t>
            </a:r>
            <a:endParaRPr lang="en-US" dirty="0">
              <a:latin typeface="Franklin Gothic Book"/>
            </a:endParaRPr>
          </a:p>
        </p:txBody>
      </p:sp>
      <p:sp>
        <p:nvSpPr>
          <p:cNvPr id="4" name="Content Placeholder 3">
            <a:extLst>
              <a:ext uri="{FF2B5EF4-FFF2-40B4-BE49-F238E27FC236}">
                <a16:creationId xmlns:a16="http://schemas.microsoft.com/office/drawing/2014/main" id="{3C82334C-BBDB-339F-B37C-57FFDF869EC6}"/>
              </a:ext>
            </a:extLst>
          </p:cNvPr>
          <p:cNvSpPr>
            <a:spLocks noGrp="1"/>
          </p:cNvSpPr>
          <p:nvPr>
            <p:ph sz="half" idx="2"/>
          </p:nvPr>
        </p:nvSpPr>
        <p:spPr>
          <a:xfrm>
            <a:off x="457200" y="1449111"/>
            <a:ext cx="4040188" cy="3951288"/>
          </a:xfrm>
        </p:spPr>
        <p:txBody>
          <a:bodyPr vert="horz" lIns="0" tIns="45720" rIns="91440" bIns="45720" rtlCol="0" anchor="t">
            <a:noAutofit/>
          </a:bodyPr>
          <a:lstStyle/>
          <a:p>
            <a:pPr marL="0" indent="0">
              <a:buNone/>
            </a:pPr>
            <a:r>
              <a:rPr lang="en-US" dirty="0">
                <a:latin typeface="Franklin Gothic Book"/>
                <a:ea typeface="+mn-lt"/>
                <a:cs typeface="+mn-lt"/>
              </a:rPr>
              <a:t>This plan can help ease some of your financial worries so you can stay focused on your health. You choose how to spend or save your benefit. </a:t>
            </a:r>
            <a:r>
              <a:rPr lang="en-US" b="1" dirty="0">
                <a:solidFill>
                  <a:srgbClr val="117158"/>
                </a:solidFill>
                <a:latin typeface="Franklin Gothic Book"/>
                <a:ea typeface="+mn-lt"/>
                <a:cs typeface="+mn-lt"/>
              </a:rPr>
              <a:t>It can be used for expenses, such as:</a:t>
            </a:r>
            <a:endParaRPr lang="en-US" b="1" dirty="0">
              <a:solidFill>
                <a:srgbClr val="117158"/>
              </a:solidFill>
              <a:latin typeface="Franklin Gothic Book"/>
              <a:cs typeface="Arial"/>
            </a:endParaRPr>
          </a:p>
          <a:p>
            <a:pPr>
              <a:buClr>
                <a:srgbClr val="117158"/>
              </a:buClr>
            </a:pPr>
            <a:r>
              <a:rPr lang="en-US" dirty="0" smtClean="0">
                <a:latin typeface="Franklin Gothic Book"/>
                <a:ea typeface="+mn-lt"/>
                <a:cs typeface="+mn-lt"/>
              </a:rPr>
              <a:t>Paying </a:t>
            </a:r>
            <a:r>
              <a:rPr lang="en-US" dirty="0">
                <a:latin typeface="Franklin Gothic Book"/>
                <a:ea typeface="+mn-lt"/>
                <a:cs typeface="+mn-lt"/>
              </a:rPr>
              <a:t>for childcare or help around the house</a:t>
            </a:r>
            <a:endParaRPr lang="en-US" dirty="0">
              <a:latin typeface="Franklin Gothic Book"/>
            </a:endParaRPr>
          </a:p>
          <a:p>
            <a:pPr>
              <a:buClr>
                <a:srgbClr val="117158"/>
              </a:buClr>
            </a:pPr>
            <a:r>
              <a:rPr lang="en-US" dirty="0" smtClean="0">
                <a:latin typeface="Franklin Gothic Book"/>
                <a:ea typeface="+mn-lt"/>
                <a:cs typeface="+mn-lt"/>
              </a:rPr>
              <a:t>Travel </a:t>
            </a:r>
            <a:r>
              <a:rPr lang="en-US" dirty="0">
                <a:latin typeface="Franklin Gothic Book"/>
                <a:ea typeface="+mn-lt"/>
                <a:cs typeface="+mn-lt"/>
              </a:rPr>
              <a:t>costs to see a specialist</a:t>
            </a:r>
            <a:endParaRPr lang="en-US" dirty="0">
              <a:latin typeface="Franklin Gothic Book"/>
            </a:endParaRPr>
          </a:p>
          <a:p>
            <a:pPr>
              <a:buClr>
                <a:srgbClr val="117158"/>
              </a:buClr>
            </a:pPr>
            <a:r>
              <a:rPr lang="en-US" dirty="0">
                <a:latin typeface="Franklin Gothic Book"/>
                <a:ea typeface="+mn-lt"/>
                <a:cs typeface="+mn-lt"/>
              </a:rPr>
              <a:t>Medical treatment and doctor visits</a:t>
            </a:r>
            <a:endParaRPr lang="en-US" dirty="0">
              <a:latin typeface="Franklin Gothic Book"/>
            </a:endParaRPr>
          </a:p>
          <a:p>
            <a:pPr>
              <a:buClr>
                <a:srgbClr val="117158"/>
              </a:buClr>
            </a:pPr>
            <a:r>
              <a:rPr lang="en-US" dirty="0">
                <a:latin typeface="Franklin Gothic Book"/>
                <a:ea typeface="+mn-lt"/>
                <a:cs typeface="+mn-lt"/>
              </a:rPr>
              <a:t>Copays and deductibles</a:t>
            </a:r>
            <a:endParaRPr lang="en-US" dirty="0">
              <a:latin typeface="Franklin Gothic Book"/>
            </a:endParaRPr>
          </a:p>
          <a:p>
            <a:pPr>
              <a:buClr>
                <a:srgbClr val="117158"/>
              </a:buClr>
            </a:pPr>
            <a:r>
              <a:rPr lang="en-US" dirty="0">
                <a:latin typeface="Franklin Gothic Book"/>
                <a:ea typeface="+mn-lt"/>
                <a:cs typeface="+mn-lt"/>
              </a:rPr>
              <a:t>Prescription drug costs</a:t>
            </a:r>
            <a:endParaRPr lang="en-US" dirty="0">
              <a:latin typeface="Franklin Gothic Book"/>
            </a:endParaRPr>
          </a:p>
          <a:p>
            <a:endParaRPr lang="en-US" dirty="0">
              <a:cs typeface="Arial"/>
            </a:endParaRPr>
          </a:p>
        </p:txBody>
      </p:sp>
      <p:graphicFrame>
        <p:nvGraphicFramePr>
          <p:cNvPr id="8" name="Table 7">
            <a:extLst>
              <a:ext uri="{FF2B5EF4-FFF2-40B4-BE49-F238E27FC236}">
                <a16:creationId xmlns:a16="http://schemas.microsoft.com/office/drawing/2014/main" id="{35BECFDA-342F-7A35-DB61-ACBAF4C6405F}"/>
              </a:ext>
            </a:extLst>
          </p:cNvPr>
          <p:cNvGraphicFramePr>
            <a:graphicFrameLocks noGrp="1"/>
          </p:cNvGraphicFramePr>
          <p:nvPr>
            <p:extLst>
              <p:ext uri="{D42A27DB-BD31-4B8C-83A1-F6EECF244321}">
                <p14:modId xmlns:p14="http://schemas.microsoft.com/office/powerpoint/2010/main" val="3576214449"/>
              </p:ext>
            </p:extLst>
          </p:nvPr>
        </p:nvGraphicFramePr>
        <p:xfrm>
          <a:off x="4748512" y="1503857"/>
          <a:ext cx="4180858" cy="1849747"/>
        </p:xfrm>
        <a:graphic>
          <a:graphicData uri="http://schemas.openxmlformats.org/drawingml/2006/table">
            <a:tbl>
              <a:tblPr firstRow="1" bandRow="1">
                <a:tableStyleId>{5C22544A-7EE6-4342-B048-85BDC9FD1C3A}</a:tableStyleId>
              </a:tblPr>
              <a:tblGrid>
                <a:gridCol w="1189026">
                  <a:extLst>
                    <a:ext uri="{9D8B030D-6E8A-4147-A177-3AD203B41FA5}">
                      <a16:colId xmlns:a16="http://schemas.microsoft.com/office/drawing/2014/main" val="3609392544"/>
                    </a:ext>
                  </a:extLst>
                </a:gridCol>
                <a:gridCol w="1708459">
                  <a:extLst>
                    <a:ext uri="{9D8B030D-6E8A-4147-A177-3AD203B41FA5}">
                      <a16:colId xmlns:a16="http://schemas.microsoft.com/office/drawing/2014/main" val="1729703364"/>
                    </a:ext>
                  </a:extLst>
                </a:gridCol>
                <a:gridCol w="1283373">
                  <a:extLst>
                    <a:ext uri="{9D8B030D-6E8A-4147-A177-3AD203B41FA5}">
                      <a16:colId xmlns:a16="http://schemas.microsoft.com/office/drawing/2014/main" val="3559397669"/>
                    </a:ext>
                  </a:extLst>
                </a:gridCol>
              </a:tblGrid>
              <a:tr h="558583">
                <a:tc>
                  <a:txBody>
                    <a:bodyPr/>
                    <a:lstStyle/>
                    <a:p>
                      <a:pPr marL="0" lvl="0" algn="ctr">
                        <a:lnSpc>
                          <a:spcPct val="107000"/>
                        </a:lnSpc>
                        <a:spcBef>
                          <a:spcPts val="0"/>
                        </a:spcBef>
                        <a:spcAft>
                          <a:spcPts val="0"/>
                        </a:spcAft>
                        <a:buNone/>
                      </a:pPr>
                      <a:r>
                        <a:rPr lang="en-US" sz="1400" dirty="0">
                          <a:effectLst/>
                          <a:latin typeface="Franklin Gothic Book"/>
                        </a:rPr>
                        <a:t>Coverage</a:t>
                      </a:r>
                    </a:p>
                  </a:txBody>
                  <a:tcPr marL="79195" marR="79195" marT="39597" marB="39597">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rPr>
                        <a:t>Benefit Amount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ea typeface="Calibri" panose="020F0502020204030204" pitchFamily="34" charset="0"/>
                          <a:cs typeface="Times New Roman"/>
                        </a:rPr>
                        <a:t>Guaranteed Issue Amount</a:t>
                      </a:r>
                    </a:p>
                  </a:txBody>
                  <a:tcPr marL="79195" marR="79195" marT="39598" marB="39598">
                    <a:solidFill>
                      <a:srgbClr val="00664D"/>
                    </a:solidFill>
                  </a:tcPr>
                </a:tc>
                <a:extLst>
                  <a:ext uri="{0D108BD9-81ED-4DB2-BD59-A6C34878D82A}">
                    <a16:rowId xmlns:a16="http://schemas.microsoft.com/office/drawing/2014/main" val="1019404788"/>
                  </a:ext>
                </a:extLst>
              </a:tr>
              <a:tr h="391228">
                <a:tc>
                  <a:txBody>
                    <a:bodyPr/>
                    <a:lstStyle/>
                    <a:p>
                      <a:pPr marL="0" lvl="0">
                        <a:lnSpc>
                          <a:spcPct val="107000"/>
                        </a:lnSpc>
                        <a:spcBef>
                          <a:spcPts val="0"/>
                        </a:spcBef>
                        <a:spcAft>
                          <a:spcPts val="0"/>
                        </a:spcAft>
                        <a:buNone/>
                      </a:pPr>
                      <a:r>
                        <a:rPr lang="en-US" sz="1000" dirty="0">
                          <a:effectLst/>
                          <a:latin typeface="Franklin Gothic Book"/>
                          <a:ea typeface="Calibri" panose="020F0502020204030204" pitchFamily="34" charset="0"/>
                          <a:cs typeface="Times New Roman"/>
                        </a:rPr>
                        <a:t>Employee</a:t>
                      </a:r>
                    </a:p>
                  </a:txBody>
                  <a:tcPr marL="79195" marR="79195" marT="39597" marB="39597"/>
                </a:tc>
                <a:tc>
                  <a:txBody>
                    <a:bodyPr/>
                    <a:lstStyle/>
                    <a:p>
                      <a:pPr marL="0" marR="0" lvl="0" algn="l">
                        <a:spcBef>
                          <a:spcPts val="0"/>
                        </a:spcBef>
                        <a:spcAft>
                          <a:spcPts val="0"/>
                        </a:spcAft>
                        <a:buNone/>
                      </a:pPr>
                      <a:r>
                        <a:rPr lang="en-US" sz="1000" dirty="0" smtClean="0">
                          <a:effectLst/>
                          <a:latin typeface="Franklin Gothic Book"/>
                        </a:rPr>
                        <a:t>Plan 1 $10,000</a:t>
                      </a:r>
                    </a:p>
                    <a:p>
                      <a:pPr marL="0" marR="0" lvl="0" algn="l">
                        <a:spcBef>
                          <a:spcPts val="0"/>
                        </a:spcBef>
                        <a:spcAft>
                          <a:spcPts val="0"/>
                        </a:spcAft>
                        <a:buNone/>
                      </a:pPr>
                      <a:r>
                        <a:rPr lang="en-US" sz="1000" dirty="0" smtClean="0">
                          <a:effectLst/>
                          <a:latin typeface="Franklin Gothic Book"/>
                        </a:rPr>
                        <a:t>Plan 2 $20,000</a:t>
                      </a:r>
                      <a:endParaRPr lang="en-US" dirty="0"/>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a:ea typeface="Calibri" panose="020F0502020204030204" pitchFamily="34" charset="0"/>
                          <a:cs typeface="Times New Roman"/>
                        </a:rPr>
                        <a:t>Up to $20,000</a:t>
                      </a:r>
                    </a:p>
                  </a:txBody>
                  <a:tcPr marL="79195" marR="79195" marT="39598" marB="39598"/>
                </a:tc>
                <a:extLst>
                  <a:ext uri="{0D108BD9-81ED-4DB2-BD59-A6C34878D82A}">
                    <a16:rowId xmlns:a16="http://schemas.microsoft.com/office/drawing/2014/main" val="3264800472"/>
                  </a:ext>
                </a:extLst>
              </a:tr>
              <a:tr h="383557">
                <a:tc>
                  <a:txBody>
                    <a:bodyPr/>
                    <a:lstStyle/>
                    <a:p>
                      <a:pPr marL="0" lvl="0" algn="l">
                        <a:spcBef>
                          <a:spcPts val="0"/>
                        </a:spcBef>
                        <a:spcAft>
                          <a:spcPts val="0"/>
                        </a:spcAft>
                        <a:buNone/>
                      </a:pPr>
                      <a:r>
                        <a:rPr lang="en-US" sz="1000" dirty="0">
                          <a:effectLst/>
                          <a:latin typeface="Franklin Gothic Book"/>
                        </a:rPr>
                        <a:t>Spouse/DP</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50% of employee amount</a:t>
                      </a:r>
                      <a:endParaRPr lang="en-US" dirty="0"/>
                    </a:p>
                  </a:txBody>
                  <a:tcPr marL="79195" marR="79195" marT="39598" marB="39598"/>
                </a:tc>
                <a:tc>
                  <a:txBody>
                    <a:bodyPr/>
                    <a:lstStyle/>
                    <a:p>
                      <a:r>
                        <a:rPr lang="en-US" sz="1000" dirty="0">
                          <a:latin typeface="Franklin Gothic Book"/>
                        </a:rPr>
                        <a:t>Up to $10,000</a:t>
                      </a:r>
                    </a:p>
                  </a:txBody>
                  <a:tcPr marL="79195" marR="79195" marT="39598" marB="39598"/>
                </a:tc>
                <a:extLst>
                  <a:ext uri="{0D108BD9-81ED-4DB2-BD59-A6C34878D82A}">
                    <a16:rowId xmlns:a16="http://schemas.microsoft.com/office/drawing/2014/main" val="47023159"/>
                  </a:ext>
                </a:extLst>
              </a:tr>
              <a:tr h="360543">
                <a:tc>
                  <a:txBody>
                    <a:bodyPr/>
                    <a:lstStyle/>
                    <a:p>
                      <a:pPr marL="0" lvl="0" algn="l">
                        <a:spcBef>
                          <a:spcPts val="0"/>
                        </a:spcBef>
                        <a:spcAft>
                          <a:spcPts val="0"/>
                        </a:spcAft>
                        <a:buNone/>
                      </a:pPr>
                      <a:r>
                        <a:rPr lang="en-US" sz="1000" dirty="0">
                          <a:effectLst/>
                          <a:latin typeface="Franklin Gothic Book"/>
                        </a:rPr>
                        <a:t>Children</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25% of employee amount</a:t>
                      </a:r>
                    </a:p>
                  </a:txBody>
                  <a:tcPr marL="79195" marR="79195" marT="39598" marB="39598"/>
                </a:tc>
                <a:tc>
                  <a:txBody>
                    <a:bodyPr/>
                    <a:lstStyle/>
                    <a:p>
                      <a:pPr marL="0" lvl="0" indent="0">
                        <a:buNone/>
                      </a:pPr>
                      <a:r>
                        <a:rPr lang="en-US" sz="1000" dirty="0">
                          <a:latin typeface="Franklin Gothic Book"/>
                        </a:rPr>
                        <a:t>All guaranteed issue</a:t>
                      </a:r>
                    </a:p>
                  </a:txBody>
                  <a:tcPr marL="79195" marR="79195" marT="39598" marB="39598"/>
                </a:tc>
                <a:extLst>
                  <a:ext uri="{0D108BD9-81ED-4DB2-BD59-A6C34878D82A}">
                    <a16:rowId xmlns:a16="http://schemas.microsoft.com/office/drawing/2014/main" val="2550392955"/>
                  </a:ext>
                </a:extLst>
              </a:tr>
            </a:tbl>
          </a:graphicData>
        </a:graphic>
      </p:graphicFrame>
      <p:sp>
        <p:nvSpPr>
          <p:cNvPr id="11" name="TextBox 10">
            <a:extLst>
              <a:ext uri="{FF2B5EF4-FFF2-40B4-BE49-F238E27FC236}">
                <a16:creationId xmlns:a16="http://schemas.microsoft.com/office/drawing/2014/main" id="{2984419F-69EF-2764-A333-337972FA7812}"/>
              </a:ext>
            </a:extLst>
          </p:cNvPr>
          <p:cNvSpPr txBox="1"/>
          <p:nvPr/>
        </p:nvSpPr>
        <p:spPr>
          <a:xfrm>
            <a:off x="4863503" y="3313932"/>
            <a:ext cx="384324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117158"/>
                </a:solidFill>
                <a:latin typeface="Franklin Gothic Book"/>
                <a:cs typeface="Arial"/>
              </a:rPr>
              <a:t>Covered Diagnosis: </a:t>
            </a:r>
            <a:endParaRPr lang="en-US" dirty="0">
              <a:cs typeface="Arial"/>
            </a:endParaRPr>
          </a:p>
          <a:p>
            <a:pPr marL="285750" indent="-285750">
              <a:buClr>
                <a:srgbClr val="117158"/>
              </a:buClr>
              <a:buFont typeface="Wingdings"/>
              <a:buChar char="§"/>
            </a:pPr>
            <a:r>
              <a:rPr lang="en-US" sz="1600" dirty="0">
                <a:latin typeface="Franklin Gothic Book"/>
                <a:cs typeface="Arial"/>
              </a:rPr>
              <a:t>Invasive Cancer</a:t>
            </a:r>
          </a:p>
          <a:p>
            <a:pPr marL="285750" indent="-285750">
              <a:buClr>
                <a:srgbClr val="117158"/>
              </a:buClr>
              <a:buFont typeface="Wingdings"/>
              <a:buChar char="§"/>
            </a:pPr>
            <a:r>
              <a:rPr lang="en-US" sz="1600" dirty="0">
                <a:latin typeface="Franklin Gothic Book"/>
                <a:cs typeface="Arial"/>
              </a:rPr>
              <a:t>Carcinoma in Situ</a:t>
            </a:r>
          </a:p>
          <a:p>
            <a:pPr marL="285750" indent="-285750">
              <a:buClr>
                <a:srgbClr val="117158"/>
              </a:buClr>
              <a:buFont typeface="Wingdings"/>
              <a:buChar char="§"/>
            </a:pPr>
            <a:r>
              <a:rPr lang="en-US" sz="1600" dirty="0">
                <a:latin typeface="Franklin Gothic Book"/>
                <a:cs typeface="Arial"/>
              </a:rPr>
              <a:t>Vascular Conditions</a:t>
            </a:r>
          </a:p>
          <a:p>
            <a:pPr marL="285750" indent="-285750">
              <a:buClr>
                <a:srgbClr val="117158"/>
              </a:buClr>
              <a:buFont typeface="Wingdings"/>
              <a:buChar char="§"/>
            </a:pPr>
            <a:r>
              <a:rPr lang="en-US" sz="1600" dirty="0">
                <a:latin typeface="Franklin Gothic Book"/>
                <a:cs typeface="Arial"/>
              </a:rPr>
              <a:t>Nervous System Conditions</a:t>
            </a:r>
          </a:p>
          <a:p>
            <a:pPr marL="285750" indent="-285750">
              <a:buClr>
                <a:srgbClr val="117158"/>
              </a:buClr>
              <a:buFont typeface="Wingdings"/>
              <a:buChar char="§"/>
            </a:pPr>
            <a:r>
              <a:rPr lang="en-US" sz="1600" dirty="0">
                <a:latin typeface="Franklin Gothic Book"/>
                <a:cs typeface="Arial"/>
              </a:rPr>
              <a:t>Infectious Conditions</a:t>
            </a:r>
          </a:p>
          <a:p>
            <a:pPr marL="285750" indent="-285750">
              <a:buFont typeface="Arial"/>
              <a:buChar char="•"/>
            </a:pPr>
            <a:endParaRPr lang="en-US" sz="1600" dirty="0">
              <a:solidFill>
                <a:srgbClr val="000000"/>
              </a:solidFill>
              <a:latin typeface="Franklin Gothic Book"/>
              <a:cs typeface="Arial"/>
            </a:endParaRPr>
          </a:p>
          <a:p>
            <a:pPr marL="285750" indent="-285750">
              <a:buFont typeface="Arial"/>
              <a:buChar char="•"/>
            </a:pPr>
            <a:r>
              <a:rPr lang="en-US" sz="1400" i="1" dirty="0">
                <a:solidFill>
                  <a:srgbClr val="000000"/>
                </a:solidFill>
                <a:latin typeface="Franklin Gothic Book"/>
                <a:cs typeface="Arial"/>
              </a:rPr>
              <a:t>* See BenePortal for Benefit Summary and Coverage</a:t>
            </a:r>
          </a:p>
          <a:p>
            <a:pPr marL="285750" indent="-285750">
              <a:buFont typeface="Arial" panose="020B0604020202020204" pitchFamily="34" charset="0"/>
              <a:buChar char="•"/>
            </a:pPr>
            <a:endParaRPr lang="en-US" b="1" dirty="0">
              <a:solidFill>
                <a:srgbClr val="117158"/>
              </a:solidFill>
              <a:latin typeface="Franklin Gothic Book"/>
              <a:cs typeface="Arial"/>
            </a:endParaRPr>
          </a:p>
        </p:txBody>
      </p:sp>
      <p:sp>
        <p:nvSpPr>
          <p:cNvPr id="6" name="TextBox 5">
            <a:extLst>
              <a:ext uri="{FF2B5EF4-FFF2-40B4-BE49-F238E27FC236}">
                <a16:creationId xmlns:a16="http://schemas.microsoft.com/office/drawing/2014/main" id="{401DEE68-E0D1-7143-7734-EF9129AA28BC}"/>
              </a:ext>
            </a:extLst>
          </p:cNvPr>
          <p:cNvSpPr txBox="1"/>
          <p:nvPr/>
        </p:nvSpPr>
        <p:spPr>
          <a:xfrm>
            <a:off x="460873" y="5718265"/>
            <a:ext cx="4717796" cy="338554"/>
          </a:xfrm>
          <a:prstGeom prst="rect">
            <a:avLst/>
          </a:prstGeom>
          <a:noFill/>
        </p:spPr>
        <p:txBody>
          <a:bodyPr wrap="square" lIns="91440" tIns="45720" rIns="91440" bIns="45720" rtlCol="0" anchor="t">
            <a:spAutoFit/>
          </a:bodyPr>
          <a:lstStyle/>
          <a:p>
            <a:r>
              <a:rPr lang="en-US" sz="1600" dirty="0"/>
              <a:t>Available to </a:t>
            </a:r>
            <a:r>
              <a:rPr lang="en-US" sz="1600" dirty="0" smtClean="0"/>
              <a:t>scheduled 30</a:t>
            </a:r>
            <a:r>
              <a:rPr lang="en-US" sz="1600" dirty="0"/>
              <a:t>+ hour employees </a:t>
            </a:r>
            <a:endParaRPr lang="en-US" dirty="0"/>
          </a:p>
        </p:txBody>
      </p:sp>
      <p:pic>
        <p:nvPicPr>
          <p:cNvPr id="9" name="Picture 8">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175465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6E342-1D0D-AA59-0D99-D8775EE81BA7}"/>
              </a:ext>
            </a:extLst>
          </p:cNvPr>
          <p:cNvSpPr/>
          <p:nvPr/>
        </p:nvSpPr>
        <p:spPr>
          <a:xfrm>
            <a:off x="1072242" y="2975789"/>
            <a:ext cx="6999513" cy="277186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C2F0F-9264-8BE5-68D7-A9EA6CBD6CA9}"/>
              </a:ext>
            </a:extLst>
          </p:cNvPr>
          <p:cNvSpPr>
            <a:spLocks noGrp="1"/>
          </p:cNvSpPr>
          <p:nvPr>
            <p:ph type="title"/>
          </p:nvPr>
        </p:nvSpPr>
        <p:spPr>
          <a:xfrm>
            <a:off x="612648" y="228600"/>
            <a:ext cx="8153400" cy="437186"/>
          </a:xfrm>
        </p:spPr>
        <p:txBody>
          <a:bodyPr/>
          <a:lstStyle/>
          <a:p>
            <a:pPr algn="l"/>
            <a:r>
              <a:rPr lang="en-US" dirty="0">
                <a:latin typeface="Franklin Gothic Book"/>
              </a:rPr>
              <a:t>Voluntary accidental injury INSURANCE - </a:t>
            </a:r>
            <a:r>
              <a:rPr lang="en-US" dirty="0" smtClean="0">
                <a:latin typeface="Franklin Gothic Book"/>
              </a:rPr>
              <a:t>NYL</a:t>
            </a:r>
            <a:endParaRPr lang="en-US" dirty="0">
              <a:latin typeface="Franklin Gothic Book"/>
            </a:endParaRPr>
          </a:p>
        </p:txBody>
      </p:sp>
      <p:sp>
        <p:nvSpPr>
          <p:cNvPr id="3" name="Content Placeholder 2">
            <a:extLst>
              <a:ext uri="{FF2B5EF4-FFF2-40B4-BE49-F238E27FC236}">
                <a16:creationId xmlns:a16="http://schemas.microsoft.com/office/drawing/2014/main" id="{B7CC057C-A287-0E59-BB3D-F005A046D647}"/>
              </a:ext>
            </a:extLst>
          </p:cNvPr>
          <p:cNvSpPr>
            <a:spLocks noGrp="1"/>
          </p:cNvSpPr>
          <p:nvPr>
            <p:ph sz="quarter" idx="1"/>
          </p:nvPr>
        </p:nvSpPr>
        <p:spPr>
          <a:xfrm>
            <a:off x="612648" y="665786"/>
            <a:ext cx="8153400" cy="1672541"/>
          </a:xfrm>
        </p:spPr>
        <p:txBody>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Guaranteed Issue: No medical underwriting </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Plan provides a schedule of benefits for covered injuries and accident-related expenses for Off the Job accident coverage only that results within 90 days of the accident.</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A physician must diagnose covered losses. </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Treatment must be received in the United States or its territories. </a:t>
            </a:r>
            <a:endParaRPr kumimoji="0" lang="en-US" sz="1400" b="0" i="0" u="none" strike="noStrike" kern="1200" cap="none" spc="0" normalizeH="0" baseline="0" noProof="0" dirty="0">
              <a:ln>
                <a:noFill/>
              </a:ln>
              <a:solidFill>
                <a:srgbClr val="FF0000"/>
              </a:solidFill>
              <a:effectLs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altLang="en-US" sz="1400" b="1" i="0" u="none" strike="noStrike" kern="1200" cap="none" spc="0" normalizeH="0" baseline="0" noProof="0" dirty="0">
                <a:ln>
                  <a:noFill/>
                </a:ln>
                <a:solidFill>
                  <a:srgbClr val="117158"/>
                </a:solidFill>
                <a:effectLst/>
                <a:uLnTx/>
                <a:uFillTx/>
                <a:latin typeface="Franklin Gothic Book" panose="020B0503020102020204" pitchFamily="34" charset="0"/>
              </a:rPr>
              <a:t>$50 per year Wellness, Health Screening and/or Preventative Care Benefit Credit per covered person per calendar year. (Must submit wellness claim within 90 days of the date of service.)</a:t>
            </a:r>
          </a:p>
          <a:p>
            <a:endParaRPr lang="en-US" dirty="0"/>
          </a:p>
        </p:txBody>
      </p:sp>
      <p:graphicFrame>
        <p:nvGraphicFramePr>
          <p:cNvPr id="4" name="Table 3">
            <a:extLst>
              <a:ext uri="{FF2B5EF4-FFF2-40B4-BE49-F238E27FC236}">
                <a16:creationId xmlns:a16="http://schemas.microsoft.com/office/drawing/2014/main" id="{0CF11A9C-55D9-A603-2AE7-404EB554209F}"/>
              </a:ext>
            </a:extLst>
          </p:cNvPr>
          <p:cNvGraphicFramePr>
            <a:graphicFrameLocks noGrp="1"/>
          </p:cNvGraphicFramePr>
          <p:nvPr>
            <p:extLst>
              <p:ext uri="{D42A27DB-BD31-4B8C-83A1-F6EECF244321}">
                <p14:modId xmlns:p14="http://schemas.microsoft.com/office/powerpoint/2010/main" val="114076376"/>
              </p:ext>
            </p:extLst>
          </p:nvPr>
        </p:nvGraphicFramePr>
        <p:xfrm>
          <a:off x="1072242" y="2452799"/>
          <a:ext cx="6999513" cy="408518"/>
        </p:xfrm>
        <a:graphic>
          <a:graphicData uri="http://schemas.openxmlformats.org/drawingml/2006/table">
            <a:tbl>
              <a:tblPr firstRow="1" bandRow="1">
                <a:tableStyleId>{5C22544A-7EE6-4342-B048-85BDC9FD1C3A}</a:tableStyleId>
              </a:tblPr>
              <a:tblGrid>
                <a:gridCol w="3423558">
                  <a:extLst>
                    <a:ext uri="{9D8B030D-6E8A-4147-A177-3AD203B41FA5}">
                      <a16:colId xmlns:a16="http://schemas.microsoft.com/office/drawing/2014/main" val="1729703364"/>
                    </a:ext>
                  </a:extLst>
                </a:gridCol>
                <a:gridCol w="3575955">
                  <a:extLst>
                    <a:ext uri="{9D8B030D-6E8A-4147-A177-3AD203B41FA5}">
                      <a16:colId xmlns:a16="http://schemas.microsoft.com/office/drawing/2014/main" val="3559397669"/>
                    </a:ext>
                  </a:extLst>
                </a:gridCol>
              </a:tblGrid>
              <a:tr h="408518">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What is Accident Injury Insurance?</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Benefits may be payable for:</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44449058-896B-6BCB-375D-EAE938DBB205}"/>
              </a:ext>
            </a:extLst>
          </p:cNvPr>
          <p:cNvSpPr txBox="1"/>
          <p:nvPr/>
        </p:nvSpPr>
        <p:spPr>
          <a:xfrm>
            <a:off x="1072243" y="2975789"/>
            <a:ext cx="3418114" cy="2677656"/>
          </a:xfrm>
          <a:prstGeom prst="rect">
            <a:avLst/>
          </a:prstGeom>
          <a:noFill/>
        </p:spPr>
        <p:txBody>
          <a:bodyPr wrap="square" rtlCol="0">
            <a:spAutoFit/>
          </a:bodyPr>
          <a:lstStyle/>
          <a:p>
            <a:r>
              <a:rPr lang="en-US" sz="1400" dirty="0">
                <a:latin typeface="Franklin Gothic Book" panose="020B0503020102020204" pitchFamily="34" charset="0"/>
              </a:rPr>
              <a:t>Accidental Injury Insurance Helps to pay for expenses associated with a covered accident or injury.</a:t>
            </a:r>
          </a:p>
          <a:p>
            <a:endParaRPr lang="en-US" sz="1400" dirty="0">
              <a:latin typeface="Franklin Gothic Book" panose="020B0503020102020204" pitchFamily="34" charset="0"/>
            </a:endParaRPr>
          </a:p>
          <a:p>
            <a:r>
              <a:rPr lang="en-US" sz="1400" b="1" dirty="0">
                <a:solidFill>
                  <a:srgbClr val="117158"/>
                </a:solidFill>
                <a:latin typeface="Franklin Gothic Book" panose="020B0503020102020204" pitchFamily="34" charset="0"/>
              </a:rPr>
              <a:t>Covered Injuries may include: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Broken Bones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Burns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Torn ligaments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Concussions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Eye injuries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Ruptured discs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Cuts requiring stitches</a:t>
            </a:r>
          </a:p>
        </p:txBody>
      </p:sp>
      <p:sp>
        <p:nvSpPr>
          <p:cNvPr id="6" name="TextBox 5">
            <a:extLst>
              <a:ext uri="{FF2B5EF4-FFF2-40B4-BE49-F238E27FC236}">
                <a16:creationId xmlns:a16="http://schemas.microsoft.com/office/drawing/2014/main" id="{910EC16A-CF82-5CFA-343B-4E6A14971FD9}"/>
              </a:ext>
            </a:extLst>
          </p:cNvPr>
          <p:cNvSpPr txBox="1"/>
          <p:nvPr/>
        </p:nvSpPr>
        <p:spPr>
          <a:xfrm>
            <a:off x="4571999" y="2975789"/>
            <a:ext cx="3418114" cy="2246769"/>
          </a:xfrm>
          <a:prstGeom prst="rect">
            <a:avLst/>
          </a:prstGeom>
          <a:noFill/>
        </p:spPr>
        <p:txBody>
          <a:bodyPr wrap="square" rtlCol="0">
            <a:spAutoFit/>
          </a:bodyPr>
          <a:lstStyle/>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Ambulance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Initial treatment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Emergency room visit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Hospitalization</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Admission (per occurrence)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Confinement (per day)</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Follow-up care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X-rays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MRI’s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Rehab</a:t>
            </a:r>
          </a:p>
        </p:txBody>
      </p:sp>
      <p:sp>
        <p:nvSpPr>
          <p:cNvPr id="9" name="TextBox 8"/>
          <p:cNvSpPr txBox="1"/>
          <p:nvPr/>
        </p:nvSpPr>
        <p:spPr>
          <a:xfrm>
            <a:off x="460608" y="5783975"/>
            <a:ext cx="4507045" cy="338554"/>
          </a:xfrm>
          <a:prstGeom prst="rect">
            <a:avLst/>
          </a:prstGeom>
          <a:noFill/>
        </p:spPr>
        <p:txBody>
          <a:bodyPr wrap="square" lIns="91440" tIns="45720" rIns="91440" bIns="45720" rtlCol="0" anchor="t">
            <a:spAutoFit/>
          </a:bodyPr>
          <a:lstStyle/>
          <a:p>
            <a:r>
              <a:rPr lang="en-US" sz="1600" dirty="0"/>
              <a:t>Available to </a:t>
            </a:r>
            <a:r>
              <a:rPr lang="en-US" sz="1600" dirty="0" smtClean="0"/>
              <a:t>scheduled 30</a:t>
            </a:r>
            <a:r>
              <a:rPr lang="en-US" sz="1600" dirty="0"/>
              <a:t>+ hour employees </a:t>
            </a:r>
          </a:p>
        </p:txBody>
      </p:sp>
      <p:pic>
        <p:nvPicPr>
          <p:cNvPr id="10" name="Picture 9">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858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025D06-E075-A095-9C30-EC5C917C4550}"/>
              </a:ext>
            </a:extLst>
          </p:cNvPr>
          <p:cNvSpPr/>
          <p:nvPr/>
        </p:nvSpPr>
        <p:spPr>
          <a:xfrm>
            <a:off x="4978473" y="1850910"/>
            <a:ext cx="3651503" cy="405397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FC8592-F1C9-CD9B-7418-4FF8C7EDC5DF}"/>
              </a:ext>
            </a:extLst>
          </p:cNvPr>
          <p:cNvSpPr/>
          <p:nvPr/>
        </p:nvSpPr>
        <p:spPr>
          <a:xfrm>
            <a:off x="231647" y="1880814"/>
            <a:ext cx="3651503" cy="425328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09E2AD-4897-8A34-757F-3747C134FB3A}"/>
              </a:ext>
            </a:extLst>
          </p:cNvPr>
          <p:cNvSpPr>
            <a:spLocks noGrp="1"/>
          </p:cNvSpPr>
          <p:nvPr>
            <p:ph type="title"/>
          </p:nvPr>
        </p:nvSpPr>
        <p:spPr>
          <a:xfrm>
            <a:off x="612648" y="228600"/>
            <a:ext cx="8153400" cy="495300"/>
          </a:xfrm>
        </p:spPr>
        <p:txBody>
          <a:bodyPr/>
          <a:lstStyle/>
          <a:p>
            <a:r>
              <a:rPr lang="en-US" dirty="0">
                <a:latin typeface="Franklin Gothic Book" panose="020B0503020102020204" pitchFamily="34" charset="0"/>
              </a:rPr>
              <a:t>Security &amp; legal benefits</a:t>
            </a:r>
          </a:p>
        </p:txBody>
      </p:sp>
      <p:graphicFrame>
        <p:nvGraphicFramePr>
          <p:cNvPr id="4" name="Table 3">
            <a:extLst>
              <a:ext uri="{FF2B5EF4-FFF2-40B4-BE49-F238E27FC236}">
                <a16:creationId xmlns:a16="http://schemas.microsoft.com/office/drawing/2014/main" id="{E8016D41-4EFB-4940-CC33-18D5573175B2}"/>
              </a:ext>
            </a:extLst>
          </p:cNvPr>
          <p:cNvGraphicFramePr>
            <a:graphicFrameLocks noGrp="1"/>
          </p:cNvGraphicFramePr>
          <p:nvPr>
            <p:extLst>
              <p:ext uri="{D42A27DB-BD31-4B8C-83A1-F6EECF244321}">
                <p14:modId xmlns:p14="http://schemas.microsoft.com/office/powerpoint/2010/main" val="2104343273"/>
              </p:ext>
            </p:extLst>
          </p:nvPr>
        </p:nvGraphicFramePr>
        <p:xfrm>
          <a:off x="231646" y="690701"/>
          <a:ext cx="3651503" cy="111391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38688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LegalShield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 and your eligible family members by providing preventive legal services, trial defense services and more.</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7" name="TextBox 6">
            <a:extLst>
              <a:ext uri="{FF2B5EF4-FFF2-40B4-BE49-F238E27FC236}">
                <a16:creationId xmlns:a16="http://schemas.microsoft.com/office/drawing/2014/main" id="{2F431F2A-58C3-CA67-C63D-213F869B6B8F}"/>
              </a:ext>
            </a:extLst>
          </p:cNvPr>
          <p:cNvSpPr txBox="1"/>
          <p:nvPr/>
        </p:nvSpPr>
        <p:spPr>
          <a:xfrm>
            <a:off x="231647" y="1845742"/>
            <a:ext cx="3736849" cy="4154984"/>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 but are not limited to:</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a:t>
            </a:r>
            <a:endParaRPr lang="en-US" sz="1200" dirty="0" smtClean="0">
              <a:latin typeface="Franklin Gothic Book" panose="020B0503020102020204" pitchFamily="34" charset="0"/>
            </a:endParaRPr>
          </a:p>
          <a:p>
            <a:pPr>
              <a:buClr>
                <a:srgbClr val="117158"/>
              </a:buClr>
            </a:pPr>
            <a:r>
              <a:rPr lang="en-US" sz="1200" dirty="0" smtClean="0">
                <a:latin typeface="Franklin Gothic Book" panose="020B0503020102020204" pitchFamily="34" charset="0"/>
              </a:rPr>
              <a:t>document </a:t>
            </a:r>
            <a:r>
              <a:rPr lang="en-US" sz="1200" dirty="0">
                <a:latin typeface="Franklin Gothic Book" panose="020B0503020102020204" pitchFamily="34" charset="0"/>
              </a:rPr>
              <a:t>review and more</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Trial Defense Services</a:t>
            </a: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IRS Audits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25% discounted legal services for other issues not </a:t>
            </a:r>
            <a:endParaRPr lang="en-US" sz="1200" dirty="0" smtClean="0">
              <a:latin typeface="Franklin Gothic Book" panose="020B0503020102020204" pitchFamily="34" charset="0"/>
            </a:endParaRPr>
          </a:p>
          <a:p>
            <a:pPr>
              <a:buClr>
                <a:srgbClr val="117158"/>
              </a:buClr>
            </a:pPr>
            <a:r>
              <a:rPr lang="en-US" sz="1200" dirty="0" smtClean="0">
                <a:latin typeface="Franklin Gothic Book" panose="020B0503020102020204" pitchFamily="34" charset="0"/>
              </a:rPr>
              <a:t>included </a:t>
            </a:r>
            <a:r>
              <a:rPr lang="en-US" sz="1200" dirty="0">
                <a:latin typeface="Franklin Gothic Book" panose="020B0503020102020204" pitchFamily="34" charset="0"/>
              </a:rPr>
              <a:t>in contract</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Family and Domestic Related Services Including: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Uncontested divorce or separation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Adoption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Name changes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 Emergency telephone access to an attorney </a:t>
            </a:r>
            <a:r>
              <a:rPr lang="en-US" sz="1200" dirty="0" smtClean="0">
                <a:latin typeface="Franklin Gothic Book" panose="020B0503020102020204" pitchFamily="34" charset="0"/>
              </a:rPr>
              <a:t>if:</a:t>
            </a:r>
            <a:endParaRPr lang="en-US" sz="1200" dirty="0">
              <a:latin typeface="Franklin Gothic Book" panose="020B0503020102020204" pitchFamily="34" charset="0"/>
            </a:endParaRP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Detained by law enforcement</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Involved in a vehicular accident that results </a:t>
            </a:r>
            <a:endParaRPr lang="en-US" sz="1200" dirty="0" smtClean="0">
              <a:latin typeface="Franklin Gothic Book" panose="020B0503020102020204" pitchFamily="34" charset="0"/>
            </a:endParaRPr>
          </a:p>
          <a:p>
            <a:pPr lvl="1">
              <a:buClr>
                <a:srgbClr val="117158"/>
              </a:buClr>
            </a:pPr>
            <a:r>
              <a:rPr lang="en-US" sz="1200" dirty="0">
                <a:latin typeface="Franklin Gothic Book" panose="020B0503020102020204" pitchFamily="34" charset="0"/>
              </a:rPr>
              <a:t> </a:t>
            </a:r>
            <a:r>
              <a:rPr lang="en-US" sz="1200" dirty="0" smtClean="0">
                <a:latin typeface="Franklin Gothic Book" panose="020B0503020102020204" pitchFamily="34" charset="0"/>
              </a:rPr>
              <a:t>    in </a:t>
            </a:r>
            <a:r>
              <a:rPr lang="en-US" sz="1200" dirty="0">
                <a:latin typeface="Franklin Gothic Book" panose="020B0503020102020204" pitchFamily="34" charset="0"/>
              </a:rPr>
              <a:t>bodily harm or injury </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document review and more</a:t>
            </a:r>
          </a:p>
        </p:txBody>
      </p:sp>
      <p:graphicFrame>
        <p:nvGraphicFramePr>
          <p:cNvPr id="8" name="Table 7">
            <a:extLst>
              <a:ext uri="{FF2B5EF4-FFF2-40B4-BE49-F238E27FC236}">
                <a16:creationId xmlns:a16="http://schemas.microsoft.com/office/drawing/2014/main" id="{47A3A539-E97C-1E33-88D5-CAB8717C5EAA}"/>
              </a:ext>
            </a:extLst>
          </p:cNvPr>
          <p:cNvGraphicFramePr>
            <a:graphicFrameLocks noGrp="1"/>
          </p:cNvGraphicFramePr>
          <p:nvPr>
            <p:extLst>
              <p:ext uri="{D42A27DB-BD31-4B8C-83A1-F6EECF244321}">
                <p14:modId xmlns:p14="http://schemas.microsoft.com/office/powerpoint/2010/main" val="135388644"/>
              </p:ext>
            </p:extLst>
          </p:nvPr>
        </p:nvGraphicFramePr>
        <p:xfrm>
          <a:off x="4978474" y="730267"/>
          <a:ext cx="3651503" cy="107939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263565">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IDShield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your, and if you choose your eligible family members identity, by providing consultative services to help you avoid ID Theft and fraud</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9" name="TextBox 8">
            <a:extLst>
              <a:ext uri="{FF2B5EF4-FFF2-40B4-BE49-F238E27FC236}">
                <a16:creationId xmlns:a16="http://schemas.microsoft.com/office/drawing/2014/main" id="{6102B8B2-802C-6F27-3269-F4074BCB3C62}"/>
              </a:ext>
            </a:extLst>
          </p:cNvPr>
          <p:cNvSpPr txBox="1"/>
          <p:nvPr/>
        </p:nvSpPr>
        <p:spPr>
          <a:xfrm>
            <a:off x="5035982" y="1807776"/>
            <a:ext cx="3651504" cy="4154984"/>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24/7/365 access for emergency situations if </a:t>
            </a:r>
            <a:r>
              <a:rPr lang="en-US" sz="1200" dirty="0" smtClean="0">
                <a:latin typeface="Franklin Gothic Book" panose="020B0503020102020204" pitchFamily="34" charset="0"/>
              </a:rPr>
              <a:t>an</a:t>
            </a:r>
          </a:p>
          <a:p>
            <a:pPr>
              <a:buClr>
                <a:srgbClr val="117158"/>
              </a:buClr>
            </a:pPr>
            <a:r>
              <a:rPr lang="en-US" sz="1200" dirty="0" smtClean="0">
                <a:latin typeface="Franklin Gothic Book" panose="020B0503020102020204" pitchFamily="34" charset="0"/>
              </a:rPr>
              <a:t> </a:t>
            </a:r>
            <a:r>
              <a:rPr lang="en-US" sz="1200" dirty="0">
                <a:latin typeface="Franklin Gothic Book" panose="020B0503020102020204" pitchFamily="34" charset="0"/>
              </a:rPr>
              <a:t>identity theft occurs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and Court Records monitoring</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Injury Alerts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Identity Restoration</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Security monitoring of personal identifying </a:t>
            </a:r>
            <a:endParaRPr lang="en-US" sz="1200" dirty="0" smtClean="0">
              <a:latin typeface="Franklin Gothic Book" panose="020B0503020102020204" pitchFamily="34" charset="0"/>
            </a:endParaRPr>
          </a:p>
          <a:p>
            <a:pPr>
              <a:buClr>
                <a:srgbClr val="117158"/>
              </a:buClr>
            </a:pPr>
            <a:r>
              <a:rPr lang="en-US" sz="1200" dirty="0" smtClean="0">
                <a:latin typeface="Franklin Gothic Book" panose="020B0503020102020204" pitchFamily="34" charset="0"/>
              </a:rPr>
              <a:t>information </a:t>
            </a:r>
            <a:r>
              <a:rPr lang="en-US" sz="1200" dirty="0">
                <a:latin typeface="Franklin Gothic Book" panose="020B0503020102020204" pitchFamily="34" charset="0"/>
              </a:rPr>
              <a:t>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Websites, Internet Relay Chat (IRC), chat </a:t>
            </a:r>
            <a:endParaRPr lang="en-US" sz="1200" dirty="0" smtClean="0">
              <a:latin typeface="Franklin Gothic Book" panose="020B0503020102020204" pitchFamily="34" charset="0"/>
            </a:endParaRPr>
          </a:p>
          <a:p>
            <a:pPr lvl="1">
              <a:buClr>
                <a:srgbClr val="117158"/>
              </a:buClr>
            </a:pPr>
            <a:r>
              <a:rPr lang="en-US" sz="1200" dirty="0" smtClean="0">
                <a:latin typeface="Franklin Gothic Book" panose="020B0503020102020204" pitchFamily="34" charset="0"/>
              </a:rPr>
              <a:t>rooms </a:t>
            </a:r>
            <a:r>
              <a:rPr lang="en-US" sz="1200" dirty="0">
                <a:latin typeface="Franklin Gothic Book" panose="020B0503020102020204" pitchFamily="34" charset="0"/>
              </a:rPr>
              <a:t>and peer sharing networks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Privacy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Black Market website surveillance (internet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Address change verification</a:t>
            </a:r>
          </a:p>
          <a:p>
            <a:pPr lvl="1"/>
            <a:endParaRPr lang="en-US" sz="1200" dirty="0">
              <a:latin typeface="Franklin Gothic Book" panose="020B0503020102020204" pitchFamily="34" charset="0"/>
            </a:endParaRPr>
          </a:p>
          <a:p>
            <a:pPr marL="628650" lvl="1" indent="-171450">
              <a:buFont typeface="Arial" panose="020B0604020202020204" pitchFamily="34" charset="0"/>
              <a:buChar char="•"/>
            </a:pPr>
            <a:endParaRPr lang="en-US" sz="1200" dirty="0">
              <a:latin typeface="Franklin Gothic Book" panose="020B0503020102020204" pitchFamily="34" charset="0"/>
            </a:endParaRPr>
          </a:p>
        </p:txBody>
      </p:sp>
      <p:pic>
        <p:nvPicPr>
          <p:cNvPr id="13" name="Picture 12" descr="A blue and black logo&#10;&#10;Description automatically generated">
            <a:extLst>
              <a:ext uri="{FF2B5EF4-FFF2-40B4-BE49-F238E27FC236}">
                <a16:creationId xmlns:a16="http://schemas.microsoft.com/office/drawing/2014/main" id="{95C988C2-F218-C372-B607-A168E6BDB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143" y="207808"/>
            <a:ext cx="1505833" cy="451750"/>
          </a:xfrm>
          <a:prstGeom prst="rect">
            <a:avLst/>
          </a:prstGeom>
        </p:spPr>
      </p:pic>
      <p:pic>
        <p:nvPicPr>
          <p:cNvPr id="11" name="Picture 10" descr="A purple logo with text&#10;&#10;Description automatically generated">
            <a:extLst>
              <a:ext uri="{FF2B5EF4-FFF2-40B4-BE49-F238E27FC236}">
                <a16:creationId xmlns:a16="http://schemas.microsoft.com/office/drawing/2014/main" id="{D09B1360-C7B0-F0EB-4F4A-07DD8F651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52" y="58612"/>
            <a:ext cx="1609008" cy="614505"/>
          </a:xfrm>
          <a:prstGeom prst="rect">
            <a:avLst/>
          </a:prstGeom>
        </p:spPr>
      </p:pic>
    </p:spTree>
    <p:extLst>
      <p:ext uri="{BB962C8B-B14F-4D97-AF65-F5344CB8AC3E}">
        <p14:creationId xmlns:p14="http://schemas.microsoft.com/office/powerpoint/2010/main" val="304578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70C0-2BC4-AF43-4EEF-CC5B56E8DDCD}"/>
              </a:ext>
            </a:extLst>
          </p:cNvPr>
          <p:cNvSpPr>
            <a:spLocks noGrp="1"/>
          </p:cNvSpPr>
          <p:nvPr>
            <p:ph type="title"/>
          </p:nvPr>
        </p:nvSpPr>
        <p:spPr>
          <a:xfrm>
            <a:off x="490728" y="339634"/>
            <a:ext cx="8153400" cy="533400"/>
          </a:xfrm>
        </p:spPr>
        <p:txBody>
          <a:bodyPr/>
          <a:lstStyle/>
          <a:p>
            <a:pPr algn="l"/>
            <a:r>
              <a:rPr lang="en-US" dirty="0">
                <a:latin typeface="Franklin Gothic Book" panose="020B0503020102020204" pitchFamily="34" charset="0"/>
              </a:rPr>
              <a:t>Transportation/PARKING benefits – COMMUTEEASE</a:t>
            </a:r>
            <a:endParaRPr lang="en-US" dirty="0"/>
          </a:p>
        </p:txBody>
      </p:sp>
      <p:sp>
        <p:nvSpPr>
          <p:cNvPr id="3" name="Content Placeholder 2">
            <a:extLst>
              <a:ext uri="{FF2B5EF4-FFF2-40B4-BE49-F238E27FC236}">
                <a16:creationId xmlns:a16="http://schemas.microsoft.com/office/drawing/2014/main" id="{414AEF2B-ED69-CBBC-D3FB-D65C1939BFDF}"/>
              </a:ext>
            </a:extLst>
          </p:cNvPr>
          <p:cNvSpPr>
            <a:spLocks noGrp="1"/>
          </p:cNvSpPr>
          <p:nvPr>
            <p:ph sz="quarter" idx="1"/>
          </p:nvPr>
        </p:nvSpPr>
        <p:spPr>
          <a:xfrm>
            <a:off x="490728" y="1405709"/>
            <a:ext cx="8153400" cy="4047309"/>
          </a:xfrm>
        </p:spPr>
        <p:txBody>
          <a:bodyPr/>
          <a:lstStyle/>
          <a:p>
            <a:r>
              <a:rPr lang="en-US" sz="1800" b="1" dirty="0">
                <a:solidFill>
                  <a:srgbClr val="117158"/>
                </a:solidFill>
                <a:latin typeface="Franklin Gothic Book" panose="020B0503020102020204" pitchFamily="34" charset="0"/>
              </a:rPr>
              <a:t>CommuteEase</a:t>
            </a:r>
            <a:r>
              <a:rPr lang="en-US" sz="1800" b="1" dirty="0">
                <a:latin typeface="Franklin Gothic Book" panose="020B0503020102020204" pitchFamily="34" charset="0"/>
              </a:rPr>
              <a:t> </a:t>
            </a:r>
            <a:r>
              <a:rPr lang="en-US" sz="1800" dirty="0">
                <a:latin typeface="Franklin Gothic Book" panose="020B0503020102020204" pitchFamily="34" charset="0"/>
              </a:rPr>
              <a:t>is a pre-tax benefit that helps you pay transportation and parking costs if you take public transportation or have to pay to park at the train or office.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Contributions to your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plan is directly through Employee Benefits Corporation’s member portal - paid by the 13</a:t>
            </a:r>
            <a:r>
              <a:rPr lang="en-US" sz="1800" baseline="30000" dirty="0">
                <a:latin typeface="Franklin Gothic Book" panose="020B0503020102020204" pitchFamily="34" charset="0"/>
              </a:rPr>
              <a:t>th</a:t>
            </a:r>
            <a:r>
              <a:rPr lang="en-US" sz="1800" dirty="0">
                <a:latin typeface="Franklin Gothic Book" panose="020B0503020102020204" pitchFamily="34" charset="0"/>
              </a:rPr>
              <a:t> of each month for the upcoming month. Contributions will be available on the EBC Benefits Card. EBC provides Devereux the election amount and that amount is deducted from the employees check the last pay of each month.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Unused funds carryover to the next year for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a:t>
            </a:r>
          </a:p>
          <a:p>
            <a:pPr marL="0" indent="0">
              <a:buNone/>
            </a:pPr>
            <a:endParaRPr lang="en-US" sz="1800" dirty="0">
              <a:latin typeface="Franklin Gothic Book" panose="020B0503020102020204" pitchFamily="34" charset="0"/>
            </a:endParaRPr>
          </a:p>
          <a:p>
            <a:r>
              <a:rPr lang="en-US" sz="1800" b="1" dirty="0">
                <a:solidFill>
                  <a:srgbClr val="117158"/>
                </a:solidFill>
                <a:latin typeface="Franklin Gothic Book" panose="020B0503020102020204" pitchFamily="34" charset="0"/>
              </a:rPr>
              <a:t>Contribution Limit: $315 per month (projected).</a:t>
            </a:r>
          </a:p>
          <a:p>
            <a:endParaRPr lang="en-US" dirty="0"/>
          </a:p>
        </p:txBody>
      </p:sp>
      <p:pic>
        <p:nvPicPr>
          <p:cNvPr id="5" name="Picture 4" descr="A close-up of a logo&#10;&#10;Description automatically generated">
            <a:extLst>
              <a:ext uri="{FF2B5EF4-FFF2-40B4-BE49-F238E27FC236}">
                <a16:creationId xmlns:a16="http://schemas.microsoft.com/office/drawing/2014/main" id="{0A07B472-AEAA-934B-29FD-B74805D4C845}"/>
              </a:ext>
            </a:extLst>
          </p:cNvPr>
          <p:cNvPicPr>
            <a:picLocks noChangeAspect="1"/>
          </p:cNvPicPr>
          <p:nvPr/>
        </p:nvPicPr>
        <p:blipFill>
          <a:blip r:embed="rId2"/>
          <a:stretch>
            <a:fillRect/>
          </a:stretch>
        </p:blipFill>
        <p:spPr>
          <a:xfrm>
            <a:off x="7519797" y="279218"/>
            <a:ext cx="1133475" cy="952500"/>
          </a:xfrm>
          <a:prstGeom prst="rect">
            <a:avLst/>
          </a:prstGeom>
        </p:spPr>
      </p:pic>
    </p:spTree>
    <p:extLst>
      <p:ext uri="{BB962C8B-B14F-4D97-AF65-F5344CB8AC3E}">
        <p14:creationId xmlns:p14="http://schemas.microsoft.com/office/powerpoint/2010/main" val="1116840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6A60-EE4E-462B-D86D-7C4186409DAF}"/>
              </a:ext>
            </a:extLst>
          </p:cNvPr>
          <p:cNvSpPr>
            <a:spLocks noGrp="1"/>
          </p:cNvSpPr>
          <p:nvPr>
            <p:ph type="title"/>
          </p:nvPr>
        </p:nvSpPr>
        <p:spPr>
          <a:xfrm>
            <a:off x="612648" y="504505"/>
            <a:ext cx="8153400" cy="990600"/>
          </a:xfrm>
        </p:spPr>
        <p:txBody>
          <a:bodyPr/>
          <a:lstStyle/>
          <a:p>
            <a:pPr algn="l"/>
            <a:r>
              <a:rPr lang="en-US" dirty="0">
                <a:latin typeface="Franklin Gothic Book"/>
              </a:rPr>
              <a:t>Wellness program</a:t>
            </a:r>
            <a:endParaRPr lang="en-US" dirty="0">
              <a:latin typeface="Franklin Gothic Book"/>
              <a:cs typeface="Arial"/>
            </a:endParaRPr>
          </a:p>
        </p:txBody>
      </p:sp>
      <p:sp>
        <p:nvSpPr>
          <p:cNvPr id="5" name="object 4">
            <a:extLst>
              <a:ext uri="{FF2B5EF4-FFF2-40B4-BE49-F238E27FC236}">
                <a16:creationId xmlns:a16="http://schemas.microsoft.com/office/drawing/2014/main" id="{94F2E9E5-1C90-F4B2-7326-E6E41587A9CF}"/>
              </a:ext>
            </a:extLst>
          </p:cNvPr>
          <p:cNvSpPr txBox="1"/>
          <p:nvPr/>
        </p:nvSpPr>
        <p:spPr>
          <a:xfrm>
            <a:off x="473847" y="1241901"/>
            <a:ext cx="8292201" cy="1735090"/>
          </a:xfrm>
          <a:prstGeom prst="rect">
            <a:avLst/>
          </a:prstGeom>
        </p:spPr>
        <p:txBody>
          <a:bodyPr vert="horz" wrap="square" lIns="0" tIns="11430" rIns="0" bIns="0" rtlCol="0">
            <a:spAutoFit/>
          </a:bodyPr>
          <a:lstStyle/>
          <a:p>
            <a:pPr marL="285750" indent="-285750">
              <a:spcBef>
                <a:spcPts val="0"/>
              </a:spcBef>
              <a:buClr>
                <a:srgbClr val="117158"/>
              </a:buClr>
              <a:buFont typeface="Wingdings" panose="05000000000000000000" pitchFamily="2" charset="2"/>
              <a:buChar char="§"/>
              <a:defRPr/>
            </a:pPr>
            <a:r>
              <a:rPr lang="en-US" sz="1600" dirty="0">
                <a:latin typeface="Franklin Gothic Book" panose="020B0503020102020204" pitchFamily="34" charset="0"/>
              </a:rPr>
              <a:t>Available to employees enrolled in one of Devereux’s Independence Blue Cross medical </a:t>
            </a:r>
          </a:p>
          <a:p>
            <a:pPr>
              <a:spcBef>
                <a:spcPts val="0"/>
              </a:spcBef>
              <a:buClr>
                <a:srgbClr val="117158"/>
              </a:buClr>
              <a:defRPr/>
            </a:pPr>
            <a:r>
              <a:rPr lang="en-US" sz="1600" dirty="0">
                <a:latin typeface="Franklin Gothic Book" panose="020B0503020102020204" pitchFamily="34" charset="0"/>
              </a:rPr>
              <a:t>      plans to be eligible.</a:t>
            </a:r>
          </a:p>
          <a:p>
            <a:pPr>
              <a:spcBef>
                <a:spcPts val="0"/>
              </a:spcBef>
              <a:buClr>
                <a:srgbClr val="117158"/>
              </a:buClr>
              <a:defRPr/>
            </a:pPr>
            <a:endParaRPr lang="en-US" sz="1600" b="1" dirty="0">
              <a:latin typeface="Franklin Gothic Book" panose="020B0503020102020204" pitchFamily="34" charset="0"/>
            </a:endParaRPr>
          </a:p>
          <a:p>
            <a:pPr marL="285750" indent="-285750">
              <a:spcBef>
                <a:spcPts val="0"/>
              </a:spcBef>
              <a:buClr>
                <a:srgbClr val="117158"/>
              </a:buClr>
              <a:buFont typeface="Wingdings" panose="05000000000000000000" pitchFamily="2" charset="2"/>
              <a:buChar char="§"/>
              <a:defRPr/>
            </a:pPr>
            <a:r>
              <a:rPr lang="en-US" altLang="en-US" sz="1600" kern="0" dirty="0">
                <a:solidFill>
                  <a:srgbClr val="000000"/>
                </a:solidFill>
                <a:latin typeface="Franklin Gothic Book" panose="020B0503020102020204" pitchFamily="34" charset="0"/>
              </a:rPr>
              <a:t>Earn </a:t>
            </a:r>
            <a:r>
              <a:rPr lang="en-US" altLang="en-US" sz="1600" kern="0" dirty="0" smtClean="0">
                <a:solidFill>
                  <a:srgbClr val="000000"/>
                </a:solidFill>
                <a:latin typeface="Franklin Gothic Book" panose="020B0503020102020204" pitchFamily="34" charset="0"/>
              </a:rPr>
              <a:t>100 </a:t>
            </a:r>
            <a:r>
              <a:rPr lang="en-US" altLang="en-US" sz="1600" kern="0" dirty="0">
                <a:solidFill>
                  <a:srgbClr val="000000"/>
                </a:solidFill>
                <a:latin typeface="Franklin Gothic Book" panose="020B0503020102020204" pitchFamily="34" charset="0"/>
              </a:rPr>
              <a:t>points by tracking healthy behavior. Complete all requirements between September 1, </a:t>
            </a:r>
            <a:r>
              <a:rPr lang="en-US" altLang="en-US" sz="1600" kern="0" dirty="0" smtClean="0">
                <a:solidFill>
                  <a:srgbClr val="000000"/>
                </a:solidFill>
                <a:latin typeface="Franklin Gothic Book" panose="020B0503020102020204" pitchFamily="34" charset="0"/>
              </a:rPr>
              <a:t>2024 </a:t>
            </a:r>
            <a:r>
              <a:rPr lang="en-US" altLang="en-US" sz="1600" kern="0" dirty="0">
                <a:solidFill>
                  <a:srgbClr val="000000"/>
                </a:solidFill>
                <a:latin typeface="Franklin Gothic Book" panose="020B0503020102020204" pitchFamily="34" charset="0"/>
              </a:rPr>
              <a:t>and August 31, </a:t>
            </a:r>
            <a:r>
              <a:rPr lang="en-US" altLang="en-US" sz="1600" kern="0" dirty="0" smtClean="0">
                <a:solidFill>
                  <a:srgbClr val="000000"/>
                </a:solidFill>
                <a:latin typeface="Franklin Gothic Book" panose="020B0503020102020204" pitchFamily="34" charset="0"/>
              </a:rPr>
              <a:t>2025 </a:t>
            </a:r>
            <a:r>
              <a:rPr lang="en-US" altLang="en-US" sz="1600" kern="0" dirty="0">
                <a:solidFill>
                  <a:srgbClr val="000000"/>
                </a:solidFill>
                <a:latin typeface="Franklin Gothic Book" panose="020B0503020102020204" pitchFamily="34" charset="0"/>
              </a:rPr>
              <a:t>to qualify to receive a 10% discount on </a:t>
            </a:r>
            <a:r>
              <a:rPr lang="en-US" altLang="en-US" sz="1600" b="1" kern="0" dirty="0" smtClean="0">
                <a:solidFill>
                  <a:srgbClr val="000000"/>
                </a:solidFill>
                <a:latin typeface="Franklin Gothic Book" panose="020B0503020102020204" pitchFamily="34" charset="0"/>
              </a:rPr>
              <a:t>2026</a:t>
            </a:r>
            <a:r>
              <a:rPr lang="en-US" altLang="en-US" sz="1600" kern="0" dirty="0" smtClean="0">
                <a:solidFill>
                  <a:srgbClr val="000000"/>
                </a:solidFill>
                <a:latin typeface="Franklin Gothic Book" panose="020B0503020102020204" pitchFamily="34" charset="0"/>
              </a:rPr>
              <a:t> </a:t>
            </a:r>
            <a:r>
              <a:rPr lang="en-US" altLang="en-US" sz="1600" kern="0" dirty="0">
                <a:solidFill>
                  <a:srgbClr val="000000"/>
                </a:solidFill>
                <a:latin typeface="Franklin Gothic Book" panose="020B0503020102020204" pitchFamily="34" charset="0"/>
              </a:rPr>
              <a:t>medical </a:t>
            </a:r>
          </a:p>
          <a:p>
            <a:pPr>
              <a:spcBef>
                <a:spcPts val="0"/>
              </a:spcBef>
              <a:buClr>
                <a:srgbClr val="117158"/>
              </a:buClr>
              <a:defRPr/>
            </a:pPr>
            <a:r>
              <a:rPr lang="en-US" altLang="en-US" sz="1600" kern="0" dirty="0">
                <a:solidFill>
                  <a:srgbClr val="000000"/>
                </a:solidFill>
                <a:latin typeface="Franklin Gothic Book" panose="020B0503020102020204" pitchFamily="34" charset="0"/>
              </a:rPr>
              <a:t>      premiums or contributions to your HSA. The Personal Health Profile questionnaire and </a:t>
            </a:r>
          </a:p>
          <a:p>
            <a:pPr>
              <a:spcBef>
                <a:spcPts val="0"/>
              </a:spcBef>
              <a:buClr>
                <a:srgbClr val="117158"/>
              </a:buClr>
              <a:defRPr/>
            </a:pPr>
            <a:r>
              <a:rPr lang="en-US" altLang="en-US" sz="1600" kern="0" dirty="0">
                <a:solidFill>
                  <a:srgbClr val="000000"/>
                </a:solidFill>
                <a:latin typeface="Franklin Gothic Book" panose="020B0503020102020204" pitchFamily="34" charset="0"/>
              </a:rPr>
              <a:t>      Tobacco Affidavit are required.</a:t>
            </a:r>
            <a:endParaRPr lang="en-US" altLang="en-US" sz="1600" kern="0" dirty="0">
              <a:solidFill>
                <a:srgbClr val="FF0000"/>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4D0D7431-851A-85E0-CAA1-7124EF7A3E2C}"/>
              </a:ext>
            </a:extLst>
          </p:cNvPr>
          <p:cNvSpPr txBox="1"/>
          <p:nvPr/>
        </p:nvSpPr>
        <p:spPr>
          <a:xfrm>
            <a:off x="1925053" y="3508394"/>
            <a:ext cx="5293894" cy="1754326"/>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The Living Healthier Contest continues in </a:t>
            </a:r>
            <a:r>
              <a:rPr kumimoji="0" lang="en-US" b="1" i="0" u="none" strike="noStrike" kern="1200" cap="none" spc="0" normalizeH="0" baseline="0" noProof="0" dirty="0" smtClean="0">
                <a:ln>
                  <a:noFill/>
                </a:ln>
                <a:solidFill>
                  <a:srgbClr val="117158"/>
                </a:solidFill>
                <a:effectLst/>
                <a:uLnTx/>
                <a:uFillTx/>
                <a:latin typeface="Franklin Gothic Book" panose="020B0503020102020204" pitchFamily="34" charset="0"/>
              </a:rPr>
              <a:t>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117158"/>
                </a:solidFill>
                <a:effectLst/>
                <a:uLnTx/>
                <a:uFillTx/>
                <a:latin typeface="Franklin Gothic Book" panose="020B0503020102020204" pitchFamily="34" charset="0"/>
              </a:rPr>
              <a:t>Preventive </a:t>
            </a: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care and screenings</a:t>
            </a:r>
            <a:r>
              <a:rPr kumimoji="0" lang="en-US" b="1" i="0" u="none" strike="noStrike" kern="1200" cap="none" spc="0" normalizeH="0" noProof="0" dirty="0">
                <a:ln>
                  <a:noFill/>
                </a:ln>
                <a:solidFill>
                  <a:srgbClr val="117158"/>
                </a:solidFill>
                <a:effectLst/>
                <a:uLnTx/>
                <a:uFillTx/>
                <a:latin typeface="Franklin Gothic Book" panose="020B0503020102020204" pitchFamily="34" charset="0"/>
              </a:rPr>
              <a:t> </a:t>
            </a:r>
            <a:r>
              <a:rPr kumimoji="0" lang="en-US" b="1" i="0" u="none" strike="noStrike" kern="1200" cap="none" spc="0" normalizeH="0" noProof="0" dirty="0" smtClean="0">
                <a:ln>
                  <a:noFill/>
                </a:ln>
                <a:solidFill>
                  <a:srgbClr val="117158"/>
                </a:solidFill>
                <a:effectLst/>
                <a:uLnTx/>
                <a:uFillTx/>
                <a:latin typeface="Franklin Gothic Book" panose="020B0503020102020204" pitchFamily="34" charset="0"/>
              </a:rPr>
              <a:t>enter </a:t>
            </a:r>
            <a:r>
              <a:rPr kumimoji="0" lang="en-US" b="1" i="0" u="none" strike="noStrike" kern="1200" cap="none" spc="0" normalizeH="0" noProof="0" dirty="0">
                <a:ln>
                  <a:noFill/>
                </a:ln>
                <a:solidFill>
                  <a:srgbClr val="117158"/>
                </a:solidFill>
                <a:effectLst/>
                <a:uLnTx/>
                <a:uFillTx/>
                <a:latin typeface="Franklin Gothic Book" panose="020B0503020102020204" pitchFamily="34" charset="0"/>
              </a:rPr>
              <a:t>you into </a:t>
            </a: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the raffle to receive free “Single”</a:t>
            </a:r>
            <a:r>
              <a:rPr kumimoji="0" lang="en-US" b="1" i="0" u="none" strike="noStrike" kern="1200" cap="none" spc="0" normalizeH="0" noProof="0" dirty="0">
                <a:ln>
                  <a:noFill/>
                </a:ln>
                <a:solidFill>
                  <a:srgbClr val="117158"/>
                </a:solidFill>
                <a:effectLst/>
                <a:uLnTx/>
                <a:uFillTx/>
                <a:latin typeface="Franklin Gothic Book" panose="020B0503020102020204" pitchFamily="34" charset="0"/>
              </a:rPr>
              <a:t> </a:t>
            </a: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health insurance for </a:t>
            </a:r>
            <a:r>
              <a:rPr kumimoji="0" lang="en-US" b="1" i="0" u="none" strike="noStrike" kern="1200" cap="none" spc="0" normalizeH="0" baseline="0" noProof="0" dirty="0" smtClean="0">
                <a:ln>
                  <a:noFill/>
                </a:ln>
                <a:solidFill>
                  <a:srgbClr val="117158"/>
                </a:solidFill>
                <a:effectLst/>
                <a:uLnTx/>
                <a:uFillTx/>
                <a:latin typeface="Franklin Gothic Book" panose="020B0503020102020204" pitchFamily="34" charset="0"/>
              </a:rPr>
              <a:t>2026! </a:t>
            </a:r>
            <a:endPar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solidFill>
                <a:srgbClr val="117158"/>
              </a:solidFill>
              <a:latin typeface="Franklin Gothic Book" panose="020B05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117158"/>
                </a:solidFill>
                <a:latin typeface="Franklin Gothic Book" panose="020B0503020102020204" pitchFamily="34" charset="0"/>
              </a:rPr>
              <a:t>One winner at each center. </a:t>
            </a:r>
            <a:endPar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endParaRPr>
          </a:p>
        </p:txBody>
      </p:sp>
      <p:pic>
        <p:nvPicPr>
          <p:cNvPr id="4" name="Picture 3">
            <a:extLst>
              <a:ext uri="{FF2B5EF4-FFF2-40B4-BE49-F238E27FC236}">
                <a16:creationId xmlns:a16="http://schemas.microsoft.com/office/drawing/2014/main" id="{DB250AF5-5D14-85FD-066F-58C9CC8056CD}"/>
              </a:ext>
            </a:extLst>
          </p:cNvPr>
          <p:cNvPicPr>
            <a:picLocks noChangeAspect="1"/>
          </p:cNvPicPr>
          <p:nvPr/>
        </p:nvPicPr>
        <p:blipFill rotWithShape="1">
          <a:blip r:embed="rId2"/>
          <a:srcRect t="20987"/>
          <a:stretch/>
        </p:blipFill>
        <p:spPr>
          <a:xfrm>
            <a:off x="6090437" y="251301"/>
            <a:ext cx="2942897" cy="990600"/>
          </a:xfrm>
          <a:prstGeom prst="rect">
            <a:avLst/>
          </a:prstGeom>
        </p:spPr>
      </p:pic>
    </p:spTree>
    <p:extLst>
      <p:ext uri="{BB962C8B-B14F-4D97-AF65-F5344CB8AC3E}">
        <p14:creationId xmlns:p14="http://schemas.microsoft.com/office/powerpoint/2010/main" val="216671686"/>
      </p:ext>
    </p:extLst>
  </p:cSld>
  <p:clrMapOvr>
    <a:masterClrMapping/>
  </p:clrMapOvr>
  <p:extLst mod="1">
    <p:ext uri="{6950BFC3-D8DA-4A85-94F7-54DA5524770B}">
      <p188:commentRel xmlns=""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31BCF9-87A7-0A73-4300-1F03447BFA38}"/>
              </a:ext>
            </a:extLst>
          </p:cNvPr>
          <p:cNvSpPr/>
          <p:nvPr/>
        </p:nvSpPr>
        <p:spPr>
          <a:xfrm>
            <a:off x="4689348" y="1566440"/>
            <a:ext cx="4236939"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3CA1782-3523-C0B0-9DD6-3B957919CBD6}"/>
              </a:ext>
            </a:extLst>
          </p:cNvPr>
          <p:cNvSpPr/>
          <p:nvPr/>
        </p:nvSpPr>
        <p:spPr>
          <a:xfrm>
            <a:off x="110380" y="1590298"/>
            <a:ext cx="3766457"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DD00D-679D-9483-D8CC-9EEC81470A79}"/>
              </a:ext>
            </a:extLst>
          </p:cNvPr>
          <p:cNvSpPr>
            <a:spLocks noGrp="1"/>
          </p:cNvSpPr>
          <p:nvPr>
            <p:ph type="title"/>
          </p:nvPr>
        </p:nvSpPr>
        <p:spPr>
          <a:xfrm>
            <a:off x="612648" y="228600"/>
            <a:ext cx="8153400" cy="408518"/>
          </a:xfrm>
        </p:spPr>
        <p:txBody>
          <a:bodyPr/>
          <a:lstStyle/>
          <a:p>
            <a:r>
              <a:rPr lang="en-US" dirty="0">
                <a:latin typeface="Franklin Gothic Book" panose="020B0503020102020204" pitchFamily="34" charset="0"/>
              </a:rPr>
              <a:t>Pet insurance benefits</a:t>
            </a:r>
          </a:p>
        </p:txBody>
      </p:sp>
      <p:graphicFrame>
        <p:nvGraphicFramePr>
          <p:cNvPr id="4" name="Table 3">
            <a:extLst>
              <a:ext uri="{FF2B5EF4-FFF2-40B4-BE49-F238E27FC236}">
                <a16:creationId xmlns:a16="http://schemas.microsoft.com/office/drawing/2014/main" id="{1E95083F-B9FB-6723-866B-DAB13AB1CBB2}"/>
              </a:ext>
            </a:extLst>
          </p:cNvPr>
          <p:cNvGraphicFramePr>
            <a:graphicFrameLocks noGrp="1"/>
          </p:cNvGraphicFramePr>
          <p:nvPr>
            <p:extLst>
              <p:ext uri="{D42A27DB-BD31-4B8C-83A1-F6EECF244321}">
                <p14:modId xmlns:p14="http://schemas.microsoft.com/office/powerpoint/2010/main" val="1579823676"/>
              </p:ext>
            </p:extLst>
          </p:nvPr>
        </p:nvGraphicFramePr>
        <p:xfrm>
          <a:off x="133023" y="1068242"/>
          <a:ext cx="3743813" cy="400202"/>
        </p:xfrm>
        <a:graphic>
          <a:graphicData uri="http://schemas.openxmlformats.org/drawingml/2006/table">
            <a:tbl>
              <a:tblPr firstRow="1" bandRow="1">
                <a:tableStyleId>{5C22544A-7EE6-4342-B048-85BDC9FD1C3A}</a:tableStyleId>
              </a:tblPr>
              <a:tblGrid>
                <a:gridCol w="3743813">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Total Pet Plan</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bl>
          </a:graphicData>
        </a:graphic>
      </p:graphicFrame>
      <p:sp>
        <p:nvSpPr>
          <p:cNvPr id="6" name="TextBox 5">
            <a:extLst>
              <a:ext uri="{FF2B5EF4-FFF2-40B4-BE49-F238E27FC236}">
                <a16:creationId xmlns:a16="http://schemas.microsoft.com/office/drawing/2014/main" id="{7F31EE47-53C2-5CE3-D412-2BBE0F0E9405}"/>
              </a:ext>
            </a:extLst>
          </p:cNvPr>
          <p:cNvSpPr txBox="1"/>
          <p:nvPr/>
        </p:nvSpPr>
        <p:spPr>
          <a:xfrm>
            <a:off x="133023" y="582197"/>
            <a:ext cx="7086601" cy="307777"/>
          </a:xfrm>
          <a:prstGeom prst="rect">
            <a:avLst/>
          </a:prstGeom>
          <a:noFill/>
        </p:spPr>
        <p:txBody>
          <a:bodyPr wrap="square" rtlCol="0">
            <a:spAutoFit/>
          </a:bodyPr>
          <a:lstStyle/>
          <a:p>
            <a:r>
              <a:rPr lang="en-US" sz="1400" dirty="0">
                <a:latin typeface="Franklin Gothic Book" panose="020B0503020102020204" pitchFamily="34" charset="0"/>
              </a:rPr>
              <a:t>Contact Pet Benefit Solutions at (800)-891-2565 or visit </a:t>
            </a:r>
            <a:r>
              <a:rPr lang="en-US" sz="1400" dirty="0">
                <a:latin typeface="Franklin Gothic Book" panose="020B0503020102020204" pitchFamily="34" charset="0"/>
                <a:hlinkClick r:id="rId2"/>
              </a:rPr>
              <a:t>www.petbenefits.com</a:t>
            </a:r>
            <a:r>
              <a:rPr lang="en-US" sz="1400" dirty="0">
                <a:latin typeface="Franklin Gothic Book" panose="020B0503020102020204" pitchFamily="34" charset="0"/>
              </a:rPr>
              <a:t> </a:t>
            </a:r>
          </a:p>
        </p:txBody>
      </p:sp>
      <p:graphicFrame>
        <p:nvGraphicFramePr>
          <p:cNvPr id="3" name="Table 2">
            <a:extLst>
              <a:ext uri="{FF2B5EF4-FFF2-40B4-BE49-F238E27FC236}">
                <a16:creationId xmlns:a16="http://schemas.microsoft.com/office/drawing/2014/main" id="{7B395361-9A92-6736-8982-83DD922E2B3C}"/>
              </a:ext>
            </a:extLst>
          </p:cNvPr>
          <p:cNvGraphicFramePr>
            <a:graphicFrameLocks noGrp="1"/>
          </p:cNvGraphicFramePr>
          <p:nvPr>
            <p:extLst>
              <p:ext uri="{D42A27DB-BD31-4B8C-83A1-F6EECF244321}">
                <p14:modId xmlns:p14="http://schemas.microsoft.com/office/powerpoint/2010/main" val="1043686504"/>
              </p:ext>
            </p:extLst>
          </p:nvPr>
        </p:nvGraphicFramePr>
        <p:xfrm>
          <a:off x="4689348" y="1055538"/>
          <a:ext cx="4236939" cy="400202"/>
        </p:xfrm>
        <a:graphic>
          <a:graphicData uri="http://schemas.openxmlformats.org/drawingml/2006/table">
            <a:tbl>
              <a:tblPr firstRow="1" bandRow="1">
                <a:tableStyleId>{5C22544A-7EE6-4342-B048-85BDC9FD1C3A}</a:tableStyleId>
              </a:tblPr>
              <a:tblGrid>
                <a:gridCol w="4236939">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Wishbone Pet Insurance</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BC4AF88A-74DA-EF9A-CD37-6B8C6F209782}"/>
              </a:ext>
            </a:extLst>
          </p:cNvPr>
          <p:cNvSpPr txBox="1"/>
          <p:nvPr/>
        </p:nvSpPr>
        <p:spPr>
          <a:xfrm>
            <a:off x="20899" y="1590297"/>
            <a:ext cx="3855937" cy="4524315"/>
          </a:xfrm>
          <a:prstGeom prst="rect">
            <a:avLst/>
          </a:prstGeom>
          <a:noFill/>
        </p:spPr>
        <p:txBody>
          <a:bodyPr wrap="square" rtlCol="0">
            <a:spAutoFit/>
          </a:bodyPr>
          <a:lstStyle/>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The pet care bundle includes everyday savings </a:t>
            </a:r>
            <a:r>
              <a:rPr lang="en-US" sz="1200" dirty="0" smtClean="0">
                <a:latin typeface="Franklin Gothic Book" panose="020B0503020102020204" pitchFamily="34" charset="0"/>
              </a:rPr>
              <a:t>on    </a:t>
            </a:r>
            <a:r>
              <a:rPr lang="en-US" sz="1200" dirty="0">
                <a:latin typeface="Franklin Gothic Book" panose="020B0503020102020204" pitchFamily="34" charset="0"/>
              </a:rPr>
              <a:t>veterinary care, pet products and access to other </a:t>
            </a:r>
            <a:r>
              <a:rPr lang="en-US" sz="1200" dirty="0" smtClean="0">
                <a:latin typeface="Franklin Gothic Book" panose="020B0503020102020204" pitchFamily="34" charset="0"/>
              </a:rPr>
              <a:t>    benefits </a:t>
            </a:r>
            <a:r>
              <a:rPr lang="en-US" sz="1200" dirty="0">
                <a:latin typeface="Franklin Gothic Book" panose="020B0503020102020204" pitchFamily="34" charset="0"/>
              </a:rPr>
              <a:t>from PetPlus, Pet Assure, AskVet and The </a:t>
            </a:r>
            <a:r>
              <a:rPr lang="en-US" sz="1200" dirty="0" smtClean="0">
                <a:latin typeface="Franklin Gothic Book" panose="020B0503020102020204" pitchFamily="34" charset="0"/>
              </a:rPr>
              <a:t>  Pet </a:t>
            </a:r>
            <a:r>
              <a:rPr lang="en-US" sz="1200" dirty="0">
                <a:latin typeface="Franklin Gothic Book" panose="020B0503020102020204" pitchFamily="34" charset="0"/>
              </a:rPr>
              <a:t>Tag.</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No exclusions based on breed, age or pre-existing </a:t>
            </a:r>
            <a:r>
              <a:rPr lang="en-US" sz="1200" dirty="0" smtClean="0">
                <a:latin typeface="Franklin Gothic Book" panose="020B0503020102020204" pitchFamily="34" charset="0"/>
              </a:rPr>
              <a:t>   conditions</a:t>
            </a:r>
            <a:r>
              <a:rPr lang="en-US" sz="1200" dirty="0">
                <a:latin typeface="Franklin Gothic Book" panose="020B0503020102020204" pitchFamily="34" charset="0"/>
              </a:rPr>
              <a:t>.</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Coverage for all pets from cats and dogs to exotic </a:t>
            </a:r>
            <a:r>
              <a:rPr lang="en-US" sz="1200" dirty="0" smtClean="0">
                <a:latin typeface="Franklin Gothic Book" panose="020B0503020102020204" pitchFamily="34" charset="0"/>
              </a:rPr>
              <a:t>   animals </a:t>
            </a:r>
            <a:r>
              <a:rPr lang="en-US" sz="1200" dirty="0">
                <a:latin typeface="Franklin Gothic Book" panose="020B0503020102020204" pitchFamily="34" charset="0"/>
              </a:rPr>
              <a:t>and farm animals. </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Can be used alongside pet insurance you already </a:t>
            </a:r>
            <a:r>
              <a:rPr lang="en-US" sz="1200" dirty="0" smtClean="0">
                <a:latin typeface="Franklin Gothic Book" panose="020B0503020102020204" pitchFamily="34" charset="0"/>
              </a:rPr>
              <a:t>   have </a:t>
            </a:r>
            <a:r>
              <a:rPr lang="en-US" sz="1200" dirty="0">
                <a:latin typeface="Franklin Gothic Book" panose="020B0503020102020204" pitchFamily="34" charset="0"/>
              </a:rPr>
              <a:t>or with Wishbone Pet Insurance</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Member only pricing (up to 40% discount) on brand name prescriptions, food, treats and toys.</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Free shipping on all orders from petcarerx.com and same day-pickup on human grade prescriptions at </a:t>
            </a:r>
            <a:r>
              <a:rPr lang="en-US" sz="1200" dirty="0" smtClean="0">
                <a:latin typeface="Franklin Gothic Book" panose="020B0503020102020204" pitchFamily="34" charset="0"/>
              </a:rPr>
              <a:t>  over </a:t>
            </a:r>
            <a:r>
              <a:rPr lang="en-US" sz="1200" dirty="0">
                <a:latin typeface="Franklin Gothic Book" panose="020B0503020102020204" pitchFamily="34" charset="0"/>
              </a:rPr>
              <a:t>50,000 </a:t>
            </a:r>
            <a:r>
              <a:rPr lang="en-US" sz="1200" dirty="0" smtClean="0">
                <a:latin typeface="Franklin Gothic Book" panose="020B0503020102020204" pitchFamily="34" charset="0"/>
              </a:rPr>
              <a:t>Caremark/CVS pharmacies</a:t>
            </a:r>
            <a:r>
              <a:rPr lang="en-US" sz="1200" dirty="0">
                <a:latin typeface="Franklin Gothic Book" panose="020B0503020102020204" pitchFamily="34" charset="0"/>
              </a:rPr>
              <a:t>. </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Instant 25% discount on in-house medical services at participating veterinarians which means no claim forms and not waiting for reimbursement.</a:t>
            </a:r>
          </a:p>
        </p:txBody>
      </p:sp>
      <p:sp>
        <p:nvSpPr>
          <p:cNvPr id="7" name="TextBox 6">
            <a:extLst>
              <a:ext uri="{FF2B5EF4-FFF2-40B4-BE49-F238E27FC236}">
                <a16:creationId xmlns:a16="http://schemas.microsoft.com/office/drawing/2014/main" id="{1F8B452B-CC4C-BC68-61A9-1451F2785073}"/>
              </a:ext>
            </a:extLst>
          </p:cNvPr>
          <p:cNvSpPr txBox="1"/>
          <p:nvPr/>
        </p:nvSpPr>
        <p:spPr>
          <a:xfrm>
            <a:off x="4604656" y="1641185"/>
            <a:ext cx="4321630" cy="466281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$250 Annual Deductible, 90% coverage and $25,000 annual limit</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Provides 90% reimbursement on accidents and illness, including office visits and prescription medications. You can choose to add on routine care coverage. Everything your pet needs for one low price. Save 65% on retail rates.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Accident and Illness Coverage – includes office visits, exam fees and take-home Rx</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Coverage on hereditary &amp; congenital conditions, but pre-existing conditions do apply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No waiting period for injuries and illnesses and 6 months for cruciate ligament events. Waiting period starts on the policy effective date.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Choice of two add-on plans for routine veterinary care. The Pedigree add-on is a schedule of benefits that provides up to $305 in annual benefits with no deductible for approximately $14/month. The Best in Show Plan is a schedule of benefits that provides up to $535 in annual benefits with no deductible for approximately $23/month. These services include spay/neuter, rabies vaccine, flea/tick/heartworm prevention, vaccination, wellness exam, heartworm test, blood fecal, parasite exam, microchip, urinalysis and deworming.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 </a:t>
            </a:r>
            <a:endParaRPr kumimoji="0" lang="en-US" sz="1200" b="0" i="0" u="none" strike="noStrike" kern="1200" cap="none" spc="0" normalizeH="0" baseline="0" noProof="0" dirty="0">
              <a:ln>
                <a:noFill/>
              </a:ln>
              <a:solidFill>
                <a:srgbClr val="000000"/>
              </a:solidFill>
              <a:effectLst/>
              <a:uLnTx/>
              <a:uFillTx/>
              <a:latin typeface="Franklin Gothic Book" panose="020B0503020102020204" pitchFamily="34" charset="0"/>
            </a:endParaRPr>
          </a:p>
        </p:txBody>
      </p:sp>
      <p:pic>
        <p:nvPicPr>
          <p:cNvPr id="12" name="Picture 11" descr="A logo for a pet company&#10;&#10;Description automatically generated">
            <a:extLst>
              <a:ext uri="{FF2B5EF4-FFF2-40B4-BE49-F238E27FC236}">
                <a16:creationId xmlns:a16="http://schemas.microsoft.com/office/drawing/2014/main" id="{99A272E8-2381-CB09-D678-2EB6A9D32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849" y="53088"/>
            <a:ext cx="1521175" cy="827873"/>
          </a:xfrm>
          <a:prstGeom prst="rect">
            <a:avLst/>
          </a:prstGeom>
        </p:spPr>
      </p:pic>
    </p:spTree>
    <p:extLst>
      <p:ext uri="{BB962C8B-B14F-4D97-AF65-F5344CB8AC3E}">
        <p14:creationId xmlns:p14="http://schemas.microsoft.com/office/powerpoint/2010/main" val="1021783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a:t>
            </a:r>
            <a:r>
              <a:rPr lang="en-US" dirty="0" smtClean="0">
                <a:latin typeface="Franklin Gothic Book"/>
              </a:rPr>
              <a:t>Ascend    </a:t>
            </a: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46859"/>
            <a:ext cx="8229600" cy="5085482"/>
          </a:xfrm>
        </p:spPr>
        <p:txBody>
          <a:bodyPr vert="horz" lIns="0" tIns="45720" rIns="91440" bIns="45720" rtlCol="0" anchor="t">
            <a:noAutofit/>
          </a:bodyPr>
          <a:lstStyle/>
          <a:p>
            <a:pPr marL="0" lvl="0" indent="0">
              <a:buNone/>
            </a:pPr>
            <a:r>
              <a:rPr lang="en-US" b="1" dirty="0" smtClean="0">
                <a:solidFill>
                  <a:srgbClr val="00664D"/>
                </a:solidFill>
                <a:latin typeface="Franklin Gothic Book"/>
              </a:rPr>
              <a:t>Career </a:t>
            </a:r>
            <a:r>
              <a:rPr lang="en-US" b="1" dirty="0">
                <a:solidFill>
                  <a:srgbClr val="00664D"/>
                </a:solidFill>
                <a:latin typeface="Franklin Gothic Book"/>
              </a:rPr>
              <a:t>Accelerator Program </a:t>
            </a:r>
            <a:endParaRPr lang="en-US" b="1" dirty="0">
              <a:latin typeface="Franklin Gothic Book"/>
            </a:endParaRPr>
          </a:p>
          <a:p>
            <a:pPr marL="0" lvl="0" indent="0">
              <a:buNone/>
            </a:pPr>
            <a:endParaRPr lang="en-US" sz="1000" dirty="0">
              <a:latin typeface="Franklin Gothic Book" panose="020B0503020102020204" pitchFamily="34" charset="0"/>
            </a:endParaRPr>
          </a:p>
          <a:p>
            <a:pPr marL="0" indent="0">
              <a:buNone/>
            </a:pPr>
            <a:r>
              <a:rPr lang="en-US" dirty="0">
                <a:solidFill>
                  <a:srgbClr val="117158"/>
                </a:solidFill>
                <a:latin typeface="Franklin Gothic Book"/>
              </a:rPr>
              <a:t>Student Tuition Assistance </a:t>
            </a:r>
            <a:r>
              <a:rPr lang="en-US" dirty="0">
                <a:solidFill>
                  <a:srgbClr val="000000"/>
                </a:solidFill>
                <a:latin typeface="Franklin Gothic Book"/>
              </a:rPr>
              <a:t> </a:t>
            </a:r>
            <a:r>
              <a:rPr lang="en-US" sz="1400" dirty="0">
                <a:latin typeface="Franklin Gothic Book"/>
              </a:rPr>
              <a:t> </a:t>
            </a:r>
            <a:endParaRPr lang="en-US" sz="1400" b="0" i="0" u="none" strike="noStrike" baseline="0" dirty="0">
              <a:solidFill>
                <a:srgbClr val="FF0000"/>
              </a:solidFill>
              <a:latin typeface="Franklin Gothic Book" panose="020B0503020102020204" pitchFamily="34" charset="0"/>
            </a:endParaRPr>
          </a:p>
          <a:p>
            <a:pPr marL="0" indent="0">
              <a:buNone/>
            </a:pPr>
            <a:endParaRPr lang="en-US" sz="900" i="0" u="none" strike="noStrike" baseline="0" dirty="0">
              <a:solidFill>
                <a:srgbClr val="000000"/>
              </a:solidFill>
              <a:latin typeface="Franklin Gothic Book"/>
            </a:endParaRPr>
          </a:p>
          <a:p>
            <a:pPr marL="0" indent="0">
              <a:buNone/>
            </a:pPr>
            <a:r>
              <a:rPr lang="en-US" sz="1400" b="1" i="0" u="none" strike="noStrike" baseline="0" dirty="0">
                <a:solidFill>
                  <a:srgbClr val="000000"/>
                </a:solidFill>
                <a:latin typeface="Franklin Gothic Book"/>
              </a:rPr>
              <a:t>Full-Time team members</a:t>
            </a:r>
            <a:r>
              <a:rPr lang="en-US" sz="1400" b="1" dirty="0">
                <a:solidFill>
                  <a:srgbClr val="000000"/>
                </a:solidFill>
                <a:latin typeface="Franklin Gothic Book"/>
              </a:rPr>
              <a:t> (37.5+ Hours):</a:t>
            </a:r>
            <a:endParaRPr lang="en-US" sz="1400" b="1" i="0" u="none" strike="noStrike" baseline="0" dirty="0">
              <a:solidFill>
                <a:srgbClr val="000000"/>
              </a:solidFill>
              <a:latin typeface="Franklin Gothic Book"/>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Undergraduate w/in Career Track – 100% of tuition, fees and textbooks – up to $15,000 total combined</a:t>
            </a: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Graduate w/in Career Track – 100% of tuition, fees and textbooks up to </a:t>
            </a:r>
            <a:r>
              <a:rPr lang="en-US" sz="1400" b="0" i="0" u="none" strike="noStrike" baseline="0" dirty="0" smtClean="0">
                <a:solidFill>
                  <a:srgbClr val="000000"/>
                </a:solidFill>
                <a:latin typeface="Franklin Gothic Book"/>
              </a:rPr>
              <a:t>$25,000 </a:t>
            </a:r>
            <a:r>
              <a:rPr lang="en-US" sz="1400" b="0" i="0" u="none" strike="noStrike" baseline="0" dirty="0">
                <a:solidFill>
                  <a:srgbClr val="000000"/>
                </a:solidFill>
                <a:latin typeface="Franklin Gothic Book"/>
              </a:rPr>
              <a:t>total combined</a:t>
            </a: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Non-Business aligned – up to $3,750 total combined</a:t>
            </a:r>
          </a:p>
          <a:p>
            <a:pPr marL="0" indent="0">
              <a:buClr>
                <a:srgbClr val="117158"/>
              </a:buClr>
              <a:buNone/>
            </a:pPr>
            <a:endParaRPr lang="en-US" sz="1400" b="1" i="0" u="none" strike="noStrike" baseline="0" dirty="0" smtClean="0">
              <a:solidFill>
                <a:srgbClr val="000000"/>
              </a:solidFill>
              <a:latin typeface="Franklin Gothic Book"/>
            </a:endParaRPr>
          </a:p>
          <a:p>
            <a:pPr marL="0" indent="0">
              <a:buClr>
                <a:srgbClr val="117158"/>
              </a:buClr>
              <a:buNone/>
            </a:pPr>
            <a:r>
              <a:rPr lang="en-US" sz="1400" b="1" i="0" u="none" strike="noStrike" baseline="0" dirty="0" smtClean="0">
                <a:solidFill>
                  <a:srgbClr val="000000"/>
                </a:solidFill>
                <a:latin typeface="Franklin Gothic Book"/>
              </a:rPr>
              <a:t>Part-Time </a:t>
            </a:r>
            <a:r>
              <a:rPr lang="en-US" sz="1400" b="1" i="0" u="none" strike="noStrike" baseline="0" dirty="0">
                <a:solidFill>
                  <a:srgbClr val="000000"/>
                </a:solidFill>
                <a:latin typeface="Franklin Gothic Book"/>
              </a:rPr>
              <a:t>team members</a:t>
            </a:r>
            <a:r>
              <a:rPr lang="en-US" sz="1400" b="1" dirty="0">
                <a:solidFill>
                  <a:srgbClr val="000000"/>
                </a:solidFill>
                <a:latin typeface="Franklin Gothic Book"/>
              </a:rPr>
              <a:t> (30-37.4 Hours):</a:t>
            </a:r>
            <a:endParaRPr lang="en-US" sz="1400" b="1" i="0" u="none" strike="noStrike" baseline="0" dirty="0">
              <a:solidFill>
                <a:srgbClr val="000000"/>
              </a:solidFill>
              <a:latin typeface="Franklin Gothic Book"/>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Undergraduate w/in Career Track – up to $7,500 total combined</a:t>
            </a:r>
            <a:r>
              <a:rPr lang="en-US" sz="1400" dirty="0">
                <a:solidFill>
                  <a:srgbClr val="000000"/>
                </a:solidFill>
                <a:latin typeface="Franklin Gothic Book"/>
              </a:rPr>
              <a:t> </a:t>
            </a:r>
            <a:endParaRPr lang="en-US" sz="1400" b="0" i="0" u="none" strike="noStrike" baseline="0" dirty="0">
              <a:solidFill>
                <a:srgbClr val="000000"/>
              </a:solidFill>
              <a:latin typeface="Franklin Gothic Book" panose="020B0503020102020204" pitchFamily="34" charset="0"/>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Graduate w/in Career Track – up to $12,500 total combined</a:t>
            </a:r>
          </a:p>
          <a:p>
            <a:pPr marL="0" indent="0" algn="l">
              <a:buClr>
                <a:srgbClr val="117158"/>
              </a:buClr>
              <a:buNone/>
            </a:pPr>
            <a:endParaRPr lang="en-US" sz="900" i="0" u="none" strike="noStrike" baseline="0" dirty="0" smtClean="0">
              <a:solidFill>
                <a:srgbClr val="000000"/>
              </a:solidFill>
              <a:latin typeface="Franklin Gothic Book"/>
            </a:endParaRPr>
          </a:p>
          <a:p>
            <a:pPr marL="0" indent="0" algn="l">
              <a:buClr>
                <a:srgbClr val="117158"/>
              </a:buClr>
              <a:buNone/>
            </a:pPr>
            <a:r>
              <a:rPr lang="en-US" sz="1400" i="0" u="none" strike="noStrike" baseline="0" dirty="0" smtClean="0">
                <a:solidFill>
                  <a:srgbClr val="000000"/>
                </a:solidFill>
                <a:latin typeface="Franklin Gothic Book"/>
              </a:rPr>
              <a:t>Service </a:t>
            </a:r>
            <a:r>
              <a:rPr lang="en-US" sz="1400" i="0" u="none" strike="noStrike" baseline="0" dirty="0">
                <a:solidFill>
                  <a:srgbClr val="000000"/>
                </a:solidFill>
                <a:latin typeface="Franklin Gothic Book"/>
              </a:rPr>
              <a:t>Agreement: </a:t>
            </a:r>
            <a:r>
              <a:rPr lang="en-US" sz="1400" b="0" i="0" u="none" strike="noStrike" baseline="0" dirty="0">
                <a:solidFill>
                  <a:srgbClr val="000000"/>
                </a:solidFill>
                <a:latin typeface="Franklin Gothic Book"/>
              </a:rPr>
              <a:t>30 months</a:t>
            </a:r>
          </a:p>
          <a:p>
            <a:pPr algn="l">
              <a:buClr>
                <a:srgbClr val="117158"/>
              </a:buClr>
              <a:buFont typeface="Wingdings" panose="05000000000000000000" pitchFamily="2" charset="2"/>
              <a:buChar char="§"/>
            </a:pPr>
            <a:endParaRPr lang="en-US" sz="1400" dirty="0">
              <a:solidFill>
                <a:srgbClr val="000000"/>
              </a:solidFill>
              <a:latin typeface="Franklin Gothic Book" panose="020B0503020102020204" pitchFamily="34" charset="0"/>
            </a:endParaRPr>
          </a:p>
          <a:p>
            <a:pPr marL="0" indent="0" algn="l">
              <a:buClr>
                <a:srgbClr val="117158"/>
              </a:buClr>
              <a:buNone/>
            </a:pPr>
            <a:r>
              <a:rPr lang="en-US" dirty="0">
                <a:solidFill>
                  <a:srgbClr val="117158"/>
                </a:solidFill>
                <a:latin typeface="Franklin Gothic Book"/>
              </a:rPr>
              <a:t>Student Loan Debt Solution </a:t>
            </a:r>
            <a:r>
              <a:rPr lang="en-US" sz="1400" dirty="0">
                <a:latin typeface="Franklin Gothic Book"/>
              </a:rPr>
              <a:t>– Team member will go through Savi for PSLF eligibility. Devereux will pay fee for those who qualify.</a:t>
            </a:r>
          </a:p>
          <a:p>
            <a:pPr marL="0" indent="0">
              <a:buClr>
                <a:srgbClr val="117158"/>
              </a:buClr>
              <a:buNone/>
            </a:pPr>
            <a:endParaRPr lang="en-US" sz="900" i="0" u="none" strike="noStrike" baseline="0" dirty="0">
              <a:solidFill>
                <a:srgbClr val="000000"/>
              </a:solidFill>
              <a:latin typeface="Franklin Gothic Book"/>
            </a:endParaRPr>
          </a:p>
          <a:p>
            <a:pPr marL="0" indent="0">
              <a:buClr>
                <a:srgbClr val="117158"/>
              </a:buClr>
              <a:buNone/>
            </a:pPr>
            <a:r>
              <a:rPr lang="en-US" sz="1400" b="1" i="0" u="none" strike="noStrike" baseline="0" dirty="0">
                <a:solidFill>
                  <a:srgbClr val="000000"/>
                </a:solidFill>
                <a:latin typeface="Franklin Gothic Book"/>
              </a:rPr>
              <a:t>Full-Time team members:</a:t>
            </a:r>
            <a:r>
              <a:rPr lang="en-US" sz="1400" b="1" dirty="0">
                <a:solidFill>
                  <a:srgbClr val="000000"/>
                </a:solidFill>
                <a:latin typeface="Franklin Gothic Book"/>
              </a:rPr>
              <a:t> </a:t>
            </a:r>
            <a:endParaRPr lang="en-US" sz="1400" b="1" i="0" u="none" strike="noStrike" baseline="0" dirty="0">
              <a:solidFill>
                <a:srgbClr val="000000"/>
              </a:solidFill>
              <a:latin typeface="Franklin Gothic Book" panose="020B0503020102020204" pitchFamily="34" charset="0"/>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Minimum payment up to $200 per pay period ($5,200 per yr.)</a:t>
            </a:r>
          </a:p>
          <a:p>
            <a:pPr marL="0" indent="0">
              <a:buClr>
                <a:srgbClr val="117158"/>
              </a:buClr>
              <a:buNone/>
            </a:pPr>
            <a:r>
              <a:rPr lang="en-US" sz="1400" b="1" i="0" u="none" strike="noStrike" baseline="0" dirty="0">
                <a:solidFill>
                  <a:srgbClr val="000000"/>
                </a:solidFill>
                <a:latin typeface="Franklin Gothic Book"/>
              </a:rPr>
              <a:t>Part-Time team members</a:t>
            </a:r>
            <a:r>
              <a:rPr lang="en-US" sz="1400" i="0" u="none" strike="noStrike" baseline="0" dirty="0">
                <a:solidFill>
                  <a:srgbClr val="000000"/>
                </a:solidFill>
                <a:latin typeface="Franklin Gothic Book"/>
              </a:rPr>
              <a:t>:</a:t>
            </a:r>
            <a:r>
              <a:rPr lang="en-US" sz="1400" dirty="0">
                <a:solidFill>
                  <a:srgbClr val="000000"/>
                </a:solidFill>
                <a:latin typeface="Franklin Gothic Book"/>
              </a:rPr>
              <a:t> </a:t>
            </a:r>
            <a:endParaRPr lang="en-US" sz="1400" i="0" u="none" strike="noStrike" baseline="0" dirty="0">
              <a:solidFill>
                <a:srgbClr val="000000"/>
              </a:solidFill>
              <a:latin typeface="Franklin Gothic Book" panose="020B0503020102020204" pitchFamily="34" charset="0"/>
            </a:endParaRPr>
          </a:p>
          <a:p>
            <a:pPr>
              <a:buClr>
                <a:srgbClr val="117158"/>
              </a:buClr>
            </a:pPr>
            <a:r>
              <a:rPr lang="en-US" sz="1400" dirty="0">
                <a:solidFill>
                  <a:srgbClr val="000000"/>
                </a:solidFill>
                <a:latin typeface="Franklin Gothic Book"/>
              </a:rPr>
              <a:t>M</a:t>
            </a:r>
            <a:r>
              <a:rPr lang="en-US" sz="1400" b="0" i="0" u="none" strike="noStrike" baseline="0" dirty="0">
                <a:solidFill>
                  <a:srgbClr val="000000"/>
                </a:solidFill>
                <a:latin typeface="Franklin Gothic Book"/>
              </a:rPr>
              <a:t>inimum payment up to $100 per pay period ($2,600 per yr.)</a:t>
            </a:r>
          </a:p>
          <a:p>
            <a:pPr marL="0" indent="0" algn="l">
              <a:buNone/>
            </a:pPr>
            <a:endParaRPr lang="en-US" sz="900" dirty="0" smtClean="0">
              <a:solidFill>
                <a:srgbClr val="231F20"/>
              </a:solidFill>
              <a:latin typeface="Franklin Gothic Book"/>
            </a:endParaRPr>
          </a:p>
          <a:p>
            <a:pPr marL="0" indent="0" algn="l">
              <a:buNone/>
            </a:pPr>
            <a:r>
              <a:rPr lang="en-US" sz="1400" dirty="0" smtClean="0">
                <a:solidFill>
                  <a:srgbClr val="231F20"/>
                </a:solidFill>
                <a:latin typeface="Franklin Gothic Book"/>
              </a:rPr>
              <a:t>S</a:t>
            </a:r>
            <a:r>
              <a:rPr lang="en-US" sz="1400" i="0" u="none" strike="noStrike" baseline="0" dirty="0" smtClean="0">
                <a:solidFill>
                  <a:srgbClr val="000000"/>
                </a:solidFill>
                <a:latin typeface="Franklin Gothic Book"/>
              </a:rPr>
              <a:t>ervice </a:t>
            </a:r>
            <a:r>
              <a:rPr lang="en-US" sz="1400" i="0" u="none" strike="noStrike" baseline="0" dirty="0">
                <a:solidFill>
                  <a:srgbClr val="000000"/>
                </a:solidFill>
                <a:latin typeface="Franklin Gothic Book"/>
              </a:rPr>
              <a:t>Agreement: </a:t>
            </a:r>
            <a:r>
              <a:rPr lang="en-US" sz="1400" b="0" i="0" u="none" strike="noStrike" baseline="0" dirty="0">
                <a:solidFill>
                  <a:srgbClr val="000000"/>
                </a:solidFill>
                <a:latin typeface="Franklin Gothic Book"/>
              </a:rPr>
              <a:t>24 months</a:t>
            </a:r>
            <a:endParaRPr lang="en-US" sz="1400" dirty="0">
              <a:latin typeface="Franklin Gothic Book"/>
            </a:endParaRPr>
          </a:p>
          <a:p>
            <a:pPr marL="0" indent="0">
              <a:buClr>
                <a:srgbClr val="00664D"/>
              </a:buClr>
              <a:buNone/>
            </a:pPr>
            <a:endParaRPr lang="en-US" sz="1050" b="1" dirty="0">
              <a:latin typeface="Franklin Gothic Book" panose="020B0503020102020204" pitchFamily="34" charset="0"/>
            </a:endParaRPr>
          </a:p>
          <a:p>
            <a:pPr marL="0" indent="0">
              <a:buNone/>
            </a:pPr>
            <a:endParaRPr lang="en-US" sz="1050" b="1" dirty="0">
              <a:latin typeface="Franklin Gothic Book" panose="020B0503020102020204" pitchFamily="34" charset="0"/>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866" y="89997"/>
            <a:ext cx="1204262" cy="903197"/>
          </a:xfrm>
          <a:prstGeom prst="rect">
            <a:avLst/>
          </a:prstGeom>
        </p:spPr>
      </p:pic>
    </p:spTree>
    <p:extLst>
      <p:ext uri="{BB962C8B-B14F-4D97-AF65-F5344CB8AC3E}">
        <p14:creationId xmlns:p14="http://schemas.microsoft.com/office/powerpoint/2010/main" val="3829180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190184"/>
            <a:ext cx="8229600" cy="360558"/>
          </a:xfrm>
        </p:spPr>
        <p:txBody>
          <a:bodyPr/>
          <a:lstStyle/>
          <a:p>
            <a:pPr>
              <a:spcBef>
                <a:spcPct val="20000"/>
              </a:spcBef>
              <a:defRPr/>
            </a:pPr>
            <a:r>
              <a:rPr lang="en-US" dirty="0">
                <a:latin typeface="Franklin Gothic Book"/>
              </a:rPr>
              <a:t>Devereux Provided - Free </a:t>
            </a:r>
            <a:r>
              <a:rPr lang="en-US" dirty="0" smtClean="0">
                <a:latin typeface="Franklin Gothic Book"/>
              </a:rPr>
              <a:t> </a:t>
            </a:r>
            <a:r>
              <a:rPr lang="en-US" dirty="0">
                <a:latin typeface="Franklin Gothic Book"/>
              </a:rPr>
              <a:t/>
            </a:r>
            <a:br>
              <a:rPr lang="en-US" dirty="0">
                <a:latin typeface="Franklin Gothic Book"/>
              </a:rPr>
            </a:br>
            <a:r>
              <a:rPr lang="en-US" dirty="0">
                <a:latin typeface="Franklin Gothic Book"/>
              </a:rPr>
              <a:t>(100% Devereux paid)</a:t>
            </a:r>
            <a:endParaRPr lang="en-US" altLang="en-US" sz="1800" b="0" cap="none" dirty="0">
              <a:latin typeface="Franklin Gothic Book"/>
            </a:endParaRPr>
          </a:p>
        </p:txBody>
      </p:sp>
      <p:sp>
        <p:nvSpPr>
          <p:cNvPr id="3" name="Content Placeholder 2"/>
          <p:cNvSpPr>
            <a:spLocks noGrp="1"/>
          </p:cNvSpPr>
          <p:nvPr>
            <p:ph idx="1"/>
          </p:nvPr>
        </p:nvSpPr>
        <p:spPr>
          <a:xfrm>
            <a:off x="447040" y="919031"/>
            <a:ext cx="8442960" cy="5115358"/>
          </a:xfrm>
        </p:spPr>
        <p:txBody>
          <a:bodyPr vert="horz" lIns="0" tIns="45720" rIns="91440" bIns="45720" rtlCol="0" anchor="t">
            <a:noAutofit/>
          </a:bodyPr>
          <a:lstStyle/>
          <a:p>
            <a:pPr marL="0" indent="0">
              <a:buNone/>
            </a:pPr>
            <a:r>
              <a:rPr lang="en-US" sz="1800" dirty="0">
                <a:solidFill>
                  <a:srgbClr val="00664D"/>
                </a:solidFill>
                <a:latin typeface="Franklin Gothic Book"/>
              </a:rPr>
              <a:t>INSURANCE ASSISTANCE </a:t>
            </a:r>
            <a:endParaRPr lang="en-US" sz="1800" dirty="0">
              <a:solidFill>
                <a:srgbClr val="00664D"/>
              </a:solidFill>
              <a:latin typeface="Franklin Gothic Book" panose="020B0503020102020204" pitchFamily="34" charset="0"/>
            </a:endParaRPr>
          </a:p>
          <a:p>
            <a:pPr lvl="0">
              <a:buClr>
                <a:srgbClr val="00664D"/>
              </a:buClr>
              <a:buFont typeface="Wingdings" panose="05000000000000000000" pitchFamily="2" charset="2"/>
              <a:buChar char="§"/>
            </a:pPr>
            <a:endParaRPr lang="en-US" sz="10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Life insurance </a:t>
            </a:r>
            <a:r>
              <a:rPr lang="en-US" sz="1400" dirty="0">
                <a:latin typeface="Franklin Gothic Book"/>
              </a:rPr>
              <a:t>2x Salary to a maximum of $</a:t>
            </a:r>
            <a:r>
              <a:rPr lang="en-US" sz="1400" dirty="0" smtClean="0">
                <a:latin typeface="Franklin Gothic Book"/>
              </a:rPr>
              <a:t>200,000 (full-time employees)</a:t>
            </a:r>
            <a:endParaRPr lang="en-US" sz="1400" dirty="0">
              <a:latin typeface="Franklin Gothic Book"/>
            </a:endParaRPr>
          </a:p>
          <a:p>
            <a:pPr marR="0">
              <a:spcBef>
                <a:spcPts val="0"/>
              </a:spcBef>
              <a:spcAft>
                <a:spcPts val="0"/>
              </a:spcAft>
              <a:buClr>
                <a:srgbClr val="00664D"/>
              </a:buClr>
              <a:buFont typeface="Wingdings" panose="05000000000000000000" pitchFamily="2" charset="2"/>
              <a:buChar char="§"/>
            </a:pPr>
            <a:endParaRPr lang="en-US" sz="1400" b="1" dirty="0">
              <a:latin typeface="Franklin Gothic Book" panose="020B0503020102020204" pitchFamily="34"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rPr>
              <a:t>Long Term Disability </a:t>
            </a:r>
            <a:r>
              <a:rPr lang="en-US" sz="1400" dirty="0">
                <a:latin typeface="Franklin Gothic Book"/>
              </a:rPr>
              <a:t>– </a:t>
            </a:r>
            <a:r>
              <a:rPr lang="en-US" sz="1400" dirty="0">
                <a:solidFill>
                  <a:srgbClr val="000000"/>
                </a:solidFill>
                <a:latin typeface="Franklin Gothic Book"/>
                <a:ea typeface="Times New Roman" panose="02020603050405020304" pitchFamily="18" charset="0"/>
              </a:rPr>
              <a:t>Devereux provides all full-time active employees with a minimum of 60% income replacement if out of work due to a disabling condition for 90 days or longer. This important paycheck protection benefit pays benefits directly to you and may be continued to Normal Social Security Retirement Age if you continue to meet the definition of disability.  </a:t>
            </a:r>
            <a:r>
              <a:rPr lang="en-US" sz="1400" dirty="0" smtClean="0">
                <a:solidFill>
                  <a:srgbClr val="000000"/>
                </a:solidFill>
                <a:latin typeface="Franklin Gothic Book"/>
                <a:ea typeface="Times New Roman" panose="02020603050405020304" pitchFamily="18" charset="0"/>
              </a:rPr>
              <a:t>(full-time employees) </a:t>
            </a:r>
            <a:endParaRPr lang="en-US" sz="1400" dirty="0">
              <a:solidFill>
                <a:srgbClr val="000000"/>
              </a:solidFill>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endParaRPr lang="en-US" sz="1400" dirty="0">
              <a:solidFill>
                <a:srgbClr val="000000"/>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dirty="0" smtClean="0">
                <a:latin typeface="Franklin Gothic Book"/>
              </a:rPr>
              <a:t>In </a:t>
            </a:r>
            <a:r>
              <a:rPr lang="en-US" sz="1400" dirty="0">
                <a:latin typeface="Franklin Gothic Book"/>
              </a:rPr>
              <a:t>addition to </a:t>
            </a:r>
            <a:r>
              <a:rPr lang="en-US" sz="1400" b="1" dirty="0">
                <a:solidFill>
                  <a:srgbClr val="117158"/>
                </a:solidFill>
                <a:latin typeface="Franklin Gothic Book"/>
              </a:rPr>
              <a:t>CSB’s Benefits Member Advocacy Center </a:t>
            </a:r>
            <a:r>
              <a:rPr lang="en-US" sz="1400" dirty="0">
                <a:latin typeface="Franklin Gothic Book"/>
              </a:rPr>
              <a:t>you also have</a:t>
            </a:r>
            <a:r>
              <a:rPr lang="en-US" sz="1400" b="1" dirty="0">
                <a:solidFill>
                  <a:srgbClr val="117158"/>
                </a:solidFill>
                <a:latin typeface="Franklin Gothic Book"/>
              </a:rPr>
              <a:t> Advocacy </a:t>
            </a:r>
            <a:r>
              <a:rPr lang="en-US" sz="1400" dirty="0">
                <a:latin typeface="Franklin Gothic Book"/>
              </a:rPr>
              <a:t>support through </a:t>
            </a:r>
            <a:r>
              <a:rPr lang="en-US" sz="1400" b="1" dirty="0">
                <a:solidFill>
                  <a:srgbClr val="117158"/>
                </a:solidFill>
                <a:latin typeface="Franklin Gothic Book"/>
              </a:rPr>
              <a:t>NY Life </a:t>
            </a:r>
            <a:r>
              <a:rPr lang="en-US" sz="1400" dirty="0">
                <a:latin typeface="Franklin Gothic Book"/>
              </a:rPr>
              <a:t>at </a:t>
            </a:r>
            <a:r>
              <a:rPr lang="en-US" sz="1400" dirty="0">
                <a:latin typeface="Franklin Gothic Book"/>
                <a:hlinkClick r:id="rId3"/>
              </a:rPr>
              <a:t>www.guidanceresources.com</a:t>
            </a:r>
            <a:r>
              <a:rPr lang="en-US" sz="1400" dirty="0">
                <a:latin typeface="Franklin Gothic Book"/>
              </a:rPr>
              <a:t> offers trained advocates to help you navigate healthcare even if you are not on a Devereux benefit plan. Services include claim and billing issues, appeal processes and simplifying complicated administrative services and address questions and concerns. </a:t>
            </a:r>
            <a:r>
              <a:rPr lang="en-US" sz="1400" dirty="0">
                <a:latin typeface="Franklin Gothic Book"/>
                <a:ea typeface="Times New Roman" panose="02020603050405020304" pitchFamily="18" charset="0"/>
              </a:rPr>
              <a:t>Use ID: NYLGBS</a:t>
            </a:r>
            <a:endParaRPr lang="en-US" sz="1400" dirty="0">
              <a:latin typeface="Franklin Gothic Book"/>
            </a:endParaRPr>
          </a:p>
          <a:p>
            <a:pPr>
              <a:spcBef>
                <a:spcPts val="0"/>
              </a:spcBef>
              <a:buClr>
                <a:srgbClr val="00664D"/>
              </a:buClr>
              <a:buFont typeface="Wingdings" panose="05000000000000000000" pitchFamily="2" charset="2"/>
              <a:buChar char="§"/>
            </a:pPr>
            <a:endParaRPr lang="en-US" sz="1400" dirty="0">
              <a:solidFill>
                <a:srgbClr val="117158"/>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Secure Travel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3"/>
              </a:rPr>
              <a:t>www.guidanceresources.com</a:t>
            </a:r>
            <a:r>
              <a:rPr lang="en-US" sz="1400" dirty="0">
                <a:latin typeface="Franklin Gothic Book"/>
                <a:ea typeface="Times New Roman" panose="02020603050405020304" pitchFamily="18" charset="0"/>
              </a:rPr>
              <a:t> offers pre-trip planning and 24/7/365 support when traveling more than 100 miles away on vacation. Services include help with medical evacuations, repatriation and lost fees due to travel changes or emergencies. Use ID: </a:t>
            </a:r>
            <a:r>
              <a:rPr lang="en-US" sz="1400" dirty="0" smtClean="0">
                <a:latin typeface="Franklin Gothic Book"/>
                <a:ea typeface="Times New Roman" panose="02020603050405020304" pitchFamily="18" charset="0"/>
              </a:rPr>
              <a:t>NYLGBS</a:t>
            </a: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smtClean="0">
                <a:solidFill>
                  <a:srgbClr val="117158"/>
                </a:solidFill>
                <a:latin typeface="Franklin Gothic Book"/>
                <a:ea typeface="Times New Roman" panose="02020603050405020304" pitchFamily="18" charset="0"/>
              </a:rPr>
              <a:t>GoodRx</a:t>
            </a:r>
            <a:r>
              <a:rPr lang="en-US" sz="1400" dirty="0" smtClean="0">
                <a:latin typeface="Franklin Gothic Book"/>
                <a:ea typeface="Times New Roman" panose="02020603050405020304" pitchFamily="18" charset="0"/>
              </a:rPr>
              <a:t> – savings on Rx costs that may be less expensive than what is covered by insurance. Start saving at </a:t>
            </a:r>
            <a:r>
              <a:rPr lang="en-US" sz="1400" dirty="0" smtClean="0">
                <a:latin typeface="Franklin Gothic Book"/>
                <a:ea typeface="Times New Roman" panose="02020603050405020304" pitchFamily="18" charset="0"/>
                <a:hlinkClick r:id="rId4"/>
              </a:rPr>
              <a:t>https://connerstrong.goodrx.com</a:t>
            </a:r>
            <a:r>
              <a:rPr lang="en-US" sz="1400" dirty="0" smtClean="0">
                <a:latin typeface="Franklin Gothic Book"/>
                <a:ea typeface="Times New Roman" panose="02020603050405020304" pitchFamily="18" charset="0"/>
              </a:rPr>
              <a:t> </a:t>
            </a: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smtClean="0">
                <a:solidFill>
                  <a:srgbClr val="117158"/>
                </a:solidFill>
                <a:latin typeface="Franklin Gothic Book"/>
                <a:ea typeface="Times New Roman" panose="02020603050405020304" pitchFamily="18" charset="0"/>
              </a:rPr>
              <a:t>Lilly Direct </a:t>
            </a:r>
            <a:r>
              <a:rPr lang="en-US" sz="1400" dirty="0" smtClean="0">
                <a:latin typeface="Franklin Gothic Book"/>
                <a:ea typeface="Times New Roman" panose="02020603050405020304" pitchFamily="18" charset="0"/>
              </a:rPr>
              <a:t>– savings on cost of GLP1 weight loss drugs by going straight to the manufacturer.</a:t>
            </a: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marL="0" indent="0">
              <a:spcBef>
                <a:spcPts val="0"/>
              </a:spcBef>
              <a:buNone/>
            </a:pPr>
            <a:endParaRPr lang="en-US" sz="1400" dirty="0">
              <a:ea typeface="Times New Roman" panose="02020603050405020304" pitchFamily="18" charset="0"/>
            </a:endParaRPr>
          </a:p>
        </p:txBody>
      </p:sp>
      <p:pic>
        <p:nvPicPr>
          <p:cNvPr id="4" name="Picture 3" descr="FREE Sign - Price tag | Free Price is available in various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008" y="87396"/>
            <a:ext cx="1108846" cy="831635"/>
          </a:xfrm>
          <a:prstGeom prst="rect">
            <a:avLst/>
          </a:prstGeom>
        </p:spPr>
      </p:pic>
    </p:spTree>
    <p:extLst>
      <p:ext uri="{BB962C8B-B14F-4D97-AF65-F5344CB8AC3E}">
        <p14:creationId xmlns:p14="http://schemas.microsoft.com/office/powerpoint/2010/main" val="3392168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panose="020B0503020102020204" pitchFamily="34" charset="0"/>
              </a:rPr>
              <a:t>Devereux Provided - Free to You (100% devereux paid)</a:t>
            </a:r>
            <a:r>
              <a:rPr lang="en-US" sz="1800" dirty="0"/>
              <a:t/>
            </a:r>
            <a:br>
              <a:rPr lang="en-US" sz="1800"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229600" cy="5935684"/>
          </a:xfrm>
        </p:spPr>
        <p:txBody>
          <a:bodyPr vert="horz" lIns="0" tIns="45720" rIns="91440" bIns="45720" rtlCol="0" anchor="t">
            <a:noAutofit/>
          </a:bodyPr>
          <a:lstStyle/>
          <a:p>
            <a:pPr marL="0" lvl="0" indent="0">
              <a:buNone/>
            </a:pPr>
            <a:r>
              <a:rPr lang="en-US" sz="1800" dirty="0">
                <a:solidFill>
                  <a:srgbClr val="00664D"/>
                </a:solidFill>
                <a:latin typeface="Franklin Gothic Book"/>
              </a:rPr>
              <a:t>FINANCIAL ASSISTANCE</a:t>
            </a:r>
            <a:endParaRPr lang="en-US" sz="1800" dirty="0">
              <a:latin typeface="Franklin Gothic Book"/>
            </a:endParaRPr>
          </a:p>
          <a:p>
            <a:pPr marL="0" indent="0">
              <a:buNone/>
            </a:pPr>
            <a:endParaRPr lang="en-US" sz="800" dirty="0">
              <a:latin typeface="Franklin Gothic Book" panose="020B0503020102020204" pitchFamily="34" charset="0"/>
            </a:endParaRPr>
          </a:p>
          <a:p>
            <a:pPr>
              <a:buClr>
                <a:srgbClr val="00664D"/>
              </a:buClr>
            </a:pPr>
            <a:r>
              <a:rPr lang="en-US" sz="1400" b="1" dirty="0">
                <a:solidFill>
                  <a:srgbClr val="117158"/>
                </a:solidFill>
                <a:latin typeface="Franklin Gothic Book"/>
              </a:rPr>
              <a:t>Visit</a:t>
            </a:r>
            <a:r>
              <a:rPr lang="en-US" sz="1400" b="1" dirty="0">
                <a:latin typeface="Franklin Gothic Book"/>
              </a:rPr>
              <a:t> </a:t>
            </a:r>
            <a:r>
              <a:rPr lang="en-US" sz="1400" b="1" dirty="0">
                <a:latin typeface="Franklin Gothic Book"/>
                <a:hlinkClick r:id="rId3"/>
              </a:rPr>
              <a:t>www.tiaa.org/devereux</a:t>
            </a:r>
            <a:r>
              <a:rPr lang="en-US" sz="1400" b="1" dirty="0">
                <a:latin typeface="Franklin Gothic Book"/>
              </a:rPr>
              <a:t> </a:t>
            </a:r>
            <a:r>
              <a:rPr lang="en-US" sz="1400" dirty="0">
                <a:latin typeface="Franklin Gothic Book"/>
              </a:rPr>
              <a:t>for individual consultations, advice and counseling including on-demand webinars, calculator and tools. Help is also available by calling </a:t>
            </a:r>
            <a:r>
              <a:rPr lang="en-US" sz="1400" dirty="0" smtClean="0">
                <a:latin typeface="Franklin Gothic Book"/>
              </a:rPr>
              <a:t>800-842-2252 to meet with an advisor to help with investment decisions. </a:t>
            </a:r>
            <a:r>
              <a:rPr lang="en-US" sz="1400" dirty="0">
                <a:latin typeface="Franklin Gothic Book"/>
              </a:rPr>
              <a:t> </a:t>
            </a:r>
            <a:endParaRPr lang="en-US" sz="1400" dirty="0">
              <a:latin typeface="Franklin Gothic Book" panose="020B0503020102020204" pitchFamily="34" charset="0"/>
            </a:endParaRP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rPr>
              <a:t>Janney Montgomery Scott, </a:t>
            </a:r>
            <a:r>
              <a:rPr lang="en-US" sz="1400" dirty="0">
                <a:latin typeface="Franklin Gothic Book"/>
              </a:rPr>
              <a:t>Devereux’s Retirement Plan advisors are available to help with retirement and financial questions by calling (800) 567-2687 or emailing </a:t>
            </a:r>
            <a:r>
              <a:rPr lang="en-US" sz="1400" dirty="0">
                <a:latin typeface="Franklin Gothic Book"/>
                <a:hlinkClick r:id="rId4"/>
              </a:rPr>
              <a:t>QKarpiak@janney.com</a:t>
            </a:r>
            <a:r>
              <a:rPr lang="en-US" sz="1400" dirty="0" smtClean="0">
                <a:latin typeface="Franklin Gothic Book"/>
              </a:rPr>
              <a:t>.</a:t>
            </a:r>
          </a:p>
          <a:p>
            <a:pPr>
              <a:buClr>
                <a:srgbClr val="00664D"/>
              </a:buClr>
            </a:pPr>
            <a:endParaRPr lang="en-US" sz="1400" dirty="0">
              <a:latin typeface="Franklin Gothic Book"/>
            </a:endParaRPr>
          </a:p>
          <a:p>
            <a:pPr>
              <a:buClr>
                <a:srgbClr val="00664D"/>
              </a:buClr>
            </a:pPr>
            <a:r>
              <a:rPr lang="en-US" sz="1400" dirty="0" smtClean="0">
                <a:solidFill>
                  <a:srgbClr val="117158"/>
                </a:solidFill>
                <a:latin typeface="Franklin Gothic Book"/>
              </a:rPr>
              <a:t>Senior Advisors </a:t>
            </a:r>
            <a:r>
              <a:rPr lang="en-US" sz="1400" dirty="0" smtClean="0">
                <a:latin typeface="Franklin Gothic Book"/>
              </a:rPr>
              <a:t>– Medicare Specialists providing education, choices and recommendations on Medicare coverage, including Plan A, Plan B, Medicare Advantage Plans (Plan C), Plan D (Medicare Rx Plan) and Medicare Supplement Plans (Medigap). Our specialists can be reached by calling 908-272-1970 or at </a:t>
            </a:r>
            <a:r>
              <a:rPr lang="en-US" sz="1400" dirty="0" smtClean="0">
                <a:latin typeface="Franklin Gothic Book"/>
                <a:hlinkClick r:id="rId5"/>
              </a:rPr>
              <a:t>www.senior-advisors.com</a:t>
            </a:r>
            <a:r>
              <a:rPr lang="en-US" sz="1400" dirty="0" smtClean="0">
                <a:latin typeface="Franklin Gothic Book"/>
              </a:rPr>
              <a:t> </a:t>
            </a:r>
            <a:endParaRPr lang="en-US" sz="1400" dirty="0">
              <a:latin typeface="Franklin Gothic Book"/>
            </a:endParaRP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ea typeface="Times New Roman" panose="02020603050405020304" pitchFamily="18" charset="0"/>
              </a:rPr>
              <a:t>Financial, Legal and Estate Guidance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6"/>
              </a:rPr>
              <a:t>www.guidanceresources.com</a:t>
            </a:r>
            <a:r>
              <a:rPr lang="en-US" sz="1400" dirty="0">
                <a:latin typeface="Franklin Gothic Book"/>
                <a:ea typeface="Times New Roman" panose="02020603050405020304" pitchFamily="18" charset="0"/>
              </a:rPr>
              <a:t> offers professional services that include unlimited financial support on issues like debt management, family budgeting, estate planning, law and tax consultations and much more. pre-trip planning and 24/7/365 support when traveling more than 100 miles away on vacation. Services include help with medical evacuations, repatriation and lost fees due to travel changes or emergencies. Use ID: NYLGBS</a:t>
            </a:r>
          </a:p>
          <a:p>
            <a:pPr>
              <a:buClr>
                <a:srgbClr val="00664D"/>
              </a:buClr>
            </a:pPr>
            <a:endParaRPr lang="en-US" sz="1000" dirty="0">
              <a:latin typeface="Franklin Gothic Book" panose="020B0503020102020204" pitchFamily="34" charset="0"/>
              <a:ea typeface="Times New Roman" panose="02020603050405020304" pitchFamily="18" charset="0"/>
            </a:endParaRPr>
          </a:p>
          <a:p>
            <a:pPr>
              <a:buClr>
                <a:srgbClr val="00664D"/>
              </a:buClr>
            </a:pPr>
            <a:r>
              <a:rPr lang="en-US" sz="1400" b="1" dirty="0">
                <a:solidFill>
                  <a:srgbClr val="117158"/>
                </a:solidFill>
                <a:latin typeface="Franklin Gothic Book"/>
                <a:ea typeface="Times New Roman" panose="02020603050405020304" pitchFamily="18" charset="0"/>
              </a:rPr>
              <a:t>Family Source and Guidance Resources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6"/>
              </a:rPr>
              <a:t>www.guidanceresources.com</a:t>
            </a:r>
            <a:r>
              <a:rPr lang="en-US" sz="1400" dirty="0">
                <a:latin typeface="Franklin Gothic Book"/>
                <a:ea typeface="Times New Roman" panose="02020603050405020304" pitchFamily="18" charset="0"/>
              </a:rPr>
              <a:t> are specialists that provide customized research, educational materials and prescreened referrals for childcare, adoption, eldercare, education and pet care. They can also assist with question on home and auto insurance and general questions through “Ask the Expert” which provides personal responses to your questions. Use ID: NYLGBS</a:t>
            </a:r>
          </a:p>
          <a:p>
            <a:pPr marL="0" indent="0">
              <a:buNone/>
            </a:pPr>
            <a:endParaRPr lang="en-US" sz="1400" dirty="0">
              <a:latin typeface="Franklin Gothic Book" panose="020B0503020102020204" pitchFamily="34" charset="0"/>
              <a:ea typeface="Times New Roman" panose="02020603050405020304" pitchFamily="18" charset="0"/>
            </a:endParaRPr>
          </a:p>
          <a:p>
            <a:pPr marL="0" indent="0">
              <a:buNone/>
            </a:pPr>
            <a:endParaRPr lang="en-US" sz="1400" b="1" dirty="0">
              <a:latin typeface="Franklin Gothic Book" panose="020B0503020102020204" pitchFamily="34" charset="0"/>
            </a:endParaRPr>
          </a:p>
          <a:p>
            <a:pPr marL="0" indent="0">
              <a:buNone/>
            </a:pPr>
            <a:endParaRPr lang="en-US" sz="1400" b="1" dirty="0">
              <a:solidFill>
                <a:srgbClr val="000000"/>
              </a:solidFill>
              <a:latin typeface="Arial"/>
              <a:cs typeface="Arial"/>
            </a:endParaRPr>
          </a:p>
          <a:p>
            <a:endParaRPr lang="en-US" sz="1400" b="1" dirty="0">
              <a:cs typeface="Arial"/>
            </a:endParaRPr>
          </a:p>
          <a:p>
            <a:endParaRPr lang="en-US" sz="1400" b="1" dirty="0"/>
          </a:p>
          <a:p>
            <a:endParaRPr lang="en-US" sz="1400" b="1" dirty="0"/>
          </a:p>
          <a:p>
            <a:endParaRPr lang="en-US" sz="1400" b="1" dirty="0"/>
          </a:p>
          <a:p>
            <a:endParaRPr lang="en-US" sz="1400" b="1" dirty="0"/>
          </a:p>
          <a:p>
            <a:endParaRPr lang="en-US" sz="1400" b="1" dirty="0"/>
          </a:p>
          <a:p>
            <a:pPr marL="0" indent="0">
              <a:buNone/>
            </a:pPr>
            <a:endParaRPr lang="en-US" sz="1400" b="1" dirty="0">
              <a:cs typeface="Arial"/>
            </a:endParaRPr>
          </a:p>
          <a:p>
            <a:endParaRPr lang="en-US" sz="1400" b="1" dirty="0">
              <a:cs typeface="Arial"/>
            </a:endParaRPr>
          </a:p>
          <a:p>
            <a:pPr marL="0" indent="0">
              <a:buNone/>
            </a:pPr>
            <a:r>
              <a:rPr lang="en-US" sz="1400" dirty="0">
                <a:ln>
                  <a:solidFill>
                    <a:srgbClr val="00664D"/>
                  </a:solidFill>
                </a:ln>
                <a:solidFill>
                  <a:srgbClr val="00664D"/>
                </a:solidFill>
              </a:rPr>
              <a:t>100% Devereux Paid </a:t>
            </a:r>
            <a:endParaRPr lang="en-US" sz="1400" dirty="0">
              <a:ln>
                <a:solidFill>
                  <a:srgbClr val="00664D"/>
                </a:solidFill>
              </a:ln>
              <a:solidFill>
                <a:srgbClr val="00664D"/>
              </a:solidFill>
              <a:cs typeface="Arial"/>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8460" y="137781"/>
            <a:ext cx="1204262" cy="903197"/>
          </a:xfrm>
          <a:prstGeom prst="rect">
            <a:avLst/>
          </a:prstGeom>
        </p:spPr>
      </p:pic>
    </p:spTree>
    <p:extLst>
      <p:ext uri="{BB962C8B-B14F-4D97-AF65-F5344CB8AC3E}">
        <p14:creationId xmlns:p14="http://schemas.microsoft.com/office/powerpoint/2010/main" val="180612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Provided - Free to You (100% Devereux paid)</a:t>
            </a:r>
            <a:r>
              <a:rPr lang="en-US" dirty="0"/>
              <a:t/>
            </a:r>
            <a:br>
              <a:rPr lang="en-US"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575040" cy="5935684"/>
          </a:xfrm>
        </p:spPr>
        <p:txBody>
          <a:bodyPr vert="horz" lIns="0" tIns="45720" rIns="91440" bIns="45720" rtlCol="0" anchor="t">
            <a:noAutofit/>
          </a:bodyPr>
          <a:lstStyle/>
          <a:p>
            <a:pPr marL="0" indent="0">
              <a:buNone/>
            </a:pPr>
            <a:r>
              <a:rPr lang="en-US" dirty="0">
                <a:solidFill>
                  <a:srgbClr val="117158"/>
                </a:solidFill>
                <a:latin typeface="Franklin Gothic Book"/>
              </a:rPr>
              <a:t>Well-being, Emotional, Behavioral Health Support </a:t>
            </a:r>
            <a:endParaRPr lang="en-US" dirty="0">
              <a:solidFill>
                <a:srgbClr val="117158"/>
              </a:solidFill>
              <a:latin typeface="Franklin Gothic Book" panose="020B0503020102020204" pitchFamily="34" charset="0"/>
            </a:endParaRPr>
          </a:p>
          <a:p>
            <a:pPr>
              <a:buClr>
                <a:srgbClr val="00664D"/>
              </a:buClr>
              <a:buFont typeface="Wingdings" panose="05000000000000000000" pitchFamily="2" charset="2"/>
              <a:buChar char="§"/>
            </a:pPr>
            <a:endParaRPr lang="en-US" sz="8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Carebridge</a:t>
            </a:r>
            <a:r>
              <a:rPr lang="en-US" sz="1400" dirty="0">
                <a:latin typeface="Franklin Gothic Book"/>
              </a:rPr>
              <a:t> can help with managing family and personal concerns including childcare, parenting, elder care, money management, education planning, time management, convenience services, legal resources, relocation and more.</a:t>
            </a:r>
          </a:p>
          <a:p>
            <a:pPr lvl="1">
              <a:buClr>
                <a:srgbClr val="00664D"/>
              </a:buClr>
              <a:buFont typeface="Wingdings" panose="05000000000000000000" pitchFamily="2" charset="2"/>
              <a:buChar char="§"/>
            </a:pPr>
            <a:r>
              <a:rPr lang="en-US" sz="1400" dirty="0">
                <a:latin typeface="Franklin Gothic Book"/>
              </a:rPr>
              <a:t>Help is confidential and available 24/7/365 by calling </a:t>
            </a:r>
            <a:r>
              <a:rPr lang="en-US" sz="1400" b="1" dirty="0">
                <a:solidFill>
                  <a:srgbClr val="117158"/>
                </a:solidFill>
                <a:latin typeface="Franklin Gothic Book"/>
              </a:rPr>
              <a:t>(800) 437-0911</a:t>
            </a:r>
            <a:r>
              <a:rPr lang="en-US" sz="1400" dirty="0">
                <a:solidFill>
                  <a:srgbClr val="117158"/>
                </a:solidFill>
                <a:latin typeface="Franklin Gothic Book"/>
              </a:rPr>
              <a:t>. </a:t>
            </a:r>
          </a:p>
          <a:p>
            <a:pPr lvl="1">
              <a:buClr>
                <a:srgbClr val="00664D"/>
              </a:buClr>
              <a:buFont typeface="Wingdings" panose="05000000000000000000" pitchFamily="2" charset="2"/>
              <a:buChar char="§"/>
            </a:pPr>
            <a:r>
              <a:rPr lang="en-US" sz="1400" dirty="0">
                <a:latin typeface="Franklin Gothic Book"/>
              </a:rPr>
              <a:t>Five free, per topic, in person or virtual counseling services to assist you and your dependent family members with emotional concerns such as grief, stress, relationship difficulties, depression, anxiety, or other behavioral health challenges and addictions.</a:t>
            </a:r>
          </a:p>
          <a:p>
            <a:pPr lvl="1">
              <a:buClr>
                <a:srgbClr val="00664D"/>
              </a:buClr>
              <a:buFont typeface="Wingdings" panose="05000000000000000000" pitchFamily="2" charset="2"/>
              <a:buChar char="§"/>
            </a:pPr>
            <a:r>
              <a:rPr lang="en-US" sz="1400" dirty="0">
                <a:latin typeface="Franklin Gothic Book"/>
              </a:rPr>
              <a:t>Discounted shopping and other helpful resources are available at </a:t>
            </a:r>
            <a:r>
              <a:rPr lang="en-US" sz="1400" b="1" u="sng" dirty="0">
                <a:latin typeface="Franklin Gothic Book"/>
                <a:hlinkClick r:id="rId3"/>
              </a:rPr>
              <a:t>www.myliferesource.com</a:t>
            </a:r>
            <a:r>
              <a:rPr lang="en-US" sz="1400" u="sng" dirty="0">
                <a:latin typeface="Franklin Gothic Book"/>
              </a:rPr>
              <a:t> </a:t>
            </a:r>
            <a:r>
              <a:rPr lang="en-US" sz="1400" dirty="0">
                <a:latin typeface="Franklin Gothic Book"/>
              </a:rPr>
              <a:t>and   on the </a:t>
            </a:r>
            <a:r>
              <a:rPr lang="en-US" sz="1400" b="1" dirty="0">
                <a:solidFill>
                  <a:srgbClr val="117158"/>
                </a:solidFill>
                <a:latin typeface="Franklin Gothic Book"/>
              </a:rPr>
              <a:t>Carebridge app</a:t>
            </a:r>
            <a:r>
              <a:rPr lang="en-US" sz="1400" dirty="0">
                <a:latin typeface="Franklin Gothic Book"/>
              </a:rPr>
              <a:t>. The initial access code is </a:t>
            </a:r>
            <a:r>
              <a:rPr lang="en-US" sz="1400" b="1" dirty="0">
                <a:solidFill>
                  <a:srgbClr val="117158"/>
                </a:solidFill>
                <a:latin typeface="Franklin Gothic Book"/>
              </a:rPr>
              <a:t>ADC53</a:t>
            </a:r>
            <a:r>
              <a:rPr lang="en-US" sz="1400" dirty="0">
                <a:solidFill>
                  <a:srgbClr val="117158"/>
                </a:solidFill>
                <a:latin typeface="Franklin Gothic Book"/>
              </a:rPr>
              <a:t>. </a:t>
            </a:r>
            <a:endParaRPr lang="en-US" sz="1400" dirty="0">
              <a:solidFill>
                <a:srgbClr val="117158"/>
              </a:solidFill>
              <a:latin typeface="Franklin Gothic Book" panose="020B0503020102020204" pitchFamily="34" charset="0"/>
            </a:endParaRPr>
          </a:p>
          <a:p>
            <a:pPr lvl="1">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smtClean="0">
                <a:solidFill>
                  <a:srgbClr val="117158"/>
                </a:solidFill>
                <a:latin typeface="Franklin Gothic Book"/>
              </a:rPr>
              <a:t>Resiliency</a:t>
            </a:r>
            <a:r>
              <a:rPr lang="en-US" sz="1400" dirty="0" smtClean="0">
                <a:latin typeface="Franklin Gothic Book"/>
              </a:rPr>
              <a:t> </a:t>
            </a:r>
            <a:r>
              <a:rPr lang="en-US" sz="1400" dirty="0">
                <a:latin typeface="Franklin Gothic Book"/>
              </a:rPr>
              <a:t>–  Learn how to grow, thrive and flourish by taking care of yourself first, so you can take care of others. Fill your pitcher and build your bounce with videos, webinars and other resources hosted by Devereux’s DCRC team. Access </a:t>
            </a:r>
            <a:r>
              <a:rPr lang="en-US" sz="1400" dirty="0">
                <a:latin typeface="Franklin Gothic Book"/>
                <a:hlinkClick r:id="rId4"/>
              </a:rPr>
              <a:t>#DevereuxStrong</a:t>
            </a:r>
            <a:r>
              <a:rPr lang="en-US" sz="1400" dirty="0">
                <a:latin typeface="Franklin Gothic Book"/>
              </a:rPr>
              <a:t> to enhance your well-being.</a:t>
            </a:r>
          </a:p>
          <a:p>
            <a:pPr>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Wellness</a:t>
            </a:r>
            <a:r>
              <a:rPr lang="en-US" sz="1400" dirty="0">
                <a:latin typeface="Franklin Gothic Book"/>
              </a:rPr>
              <a:t> support through NY Life at </a:t>
            </a:r>
            <a:r>
              <a:rPr lang="en-US" sz="1400" dirty="0">
                <a:latin typeface="Franklin Gothic Book"/>
                <a:hlinkClick r:id="rId5"/>
              </a:rPr>
              <a:t>www.guidanceresources.com</a:t>
            </a:r>
            <a:r>
              <a:rPr lang="en-US" sz="1400" dirty="0">
                <a:latin typeface="Franklin Gothic Book"/>
              </a:rPr>
              <a:t> offers three face to face counseling sessions, five telehealth resiliency coaching sessions and wellness articles, podcasts, videos and more 24/7. </a:t>
            </a:r>
            <a:endParaRPr lang="en-US" sz="1400" dirty="0" smtClean="0">
              <a:latin typeface="Franklin Gothic Book"/>
            </a:endParaRPr>
          </a:p>
          <a:p>
            <a:pPr>
              <a:buClr>
                <a:srgbClr val="00664D"/>
              </a:buClr>
              <a:buFont typeface="Wingdings" panose="05000000000000000000" pitchFamily="2" charset="2"/>
              <a:buChar char="§"/>
            </a:pPr>
            <a:endParaRPr lang="en-US" sz="1400" dirty="0">
              <a:latin typeface="Franklin Gothic Book"/>
            </a:endParaRPr>
          </a:p>
          <a:p>
            <a:pPr>
              <a:buClr>
                <a:srgbClr val="00664D"/>
              </a:buClr>
              <a:buFont typeface="Wingdings" panose="05000000000000000000" pitchFamily="2" charset="2"/>
              <a:buChar char="§"/>
            </a:pPr>
            <a:r>
              <a:rPr lang="en-US" sz="1400" dirty="0" smtClean="0">
                <a:solidFill>
                  <a:srgbClr val="117158"/>
                </a:solidFill>
                <a:latin typeface="Franklin Gothic Book"/>
              </a:rPr>
              <a:t>Utopia Health </a:t>
            </a:r>
            <a:r>
              <a:rPr lang="en-US" sz="1400" dirty="0" smtClean="0">
                <a:latin typeface="Franklin Gothic Book"/>
              </a:rPr>
              <a:t>– free service helps you locate nutritionists who provide six-free consultations through our medical plan.</a:t>
            </a:r>
            <a:endParaRPr lang="en-US" sz="1400" dirty="0">
              <a:solidFill>
                <a:srgbClr val="117158"/>
              </a:solidFill>
              <a:latin typeface="Franklin Gothic Book" panose="020B0503020102020204" pitchFamily="34" charset="0"/>
            </a:endParaRPr>
          </a:p>
          <a:p>
            <a:pPr marL="0" indent="0">
              <a:buNone/>
            </a:pPr>
            <a:endParaRPr lang="en-US" sz="1000" dirty="0">
              <a:latin typeface="Franklin Gothic Book" panose="020B0503020102020204" pitchFamily="34" charset="0"/>
            </a:endParaRPr>
          </a:p>
          <a:p>
            <a:pPr marL="0" indent="0">
              <a:buNone/>
            </a:pPr>
            <a:endParaRPr lang="en-US" sz="1400" dirty="0">
              <a:ln>
                <a:solidFill>
                  <a:srgbClr val="00664D"/>
                </a:solidFill>
              </a:ln>
              <a:solidFill>
                <a:srgbClr val="00664D"/>
              </a:solidFill>
              <a:latin typeface="Franklin Gothic Book" panose="020B0503020102020204" pitchFamily="34" charset="0"/>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7115" y="149920"/>
            <a:ext cx="1126813" cy="845110"/>
          </a:xfrm>
          <a:prstGeom prst="rect">
            <a:avLst/>
          </a:prstGeom>
        </p:spPr>
      </p:pic>
    </p:spTree>
    <p:extLst>
      <p:ext uri="{BB962C8B-B14F-4D97-AF65-F5344CB8AC3E}">
        <p14:creationId xmlns:p14="http://schemas.microsoft.com/office/powerpoint/2010/main" val="380732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612648" y="378069"/>
            <a:ext cx="8153400" cy="615462"/>
          </a:xfrm>
        </p:spPr>
        <p:txBody>
          <a:bodyPr anchor="t">
            <a:normAutofit/>
          </a:bodyPr>
          <a:lstStyle/>
          <a:p>
            <a:pPr algn="l"/>
            <a:r>
              <a:rPr lang="en-US" i="1" dirty="0" smtClean="0">
                <a:solidFill>
                  <a:srgbClr val="117158"/>
                </a:solidFill>
                <a:latin typeface="Franklin Gothic Book"/>
              </a:rPr>
              <a:t> </a:t>
            </a:r>
            <a:r>
              <a:rPr lang="en-US" dirty="0" smtClean="0">
                <a:solidFill>
                  <a:srgbClr val="117158"/>
                </a:solidFill>
                <a:latin typeface="Franklin Gothic Book"/>
              </a:rPr>
              <a:t>Devereux</a:t>
            </a:r>
            <a:r>
              <a:rPr lang="en-US" dirty="0">
                <a:solidFill>
                  <a:srgbClr val="117158"/>
                </a:solidFill>
                <a:latin typeface="Franklin Gothic Book"/>
              </a:rPr>
              <a:t> </a:t>
            </a:r>
            <a:r>
              <a:rPr lang="en-US" dirty="0" smtClean="0">
                <a:solidFill>
                  <a:srgbClr val="117158"/>
                </a:solidFill>
                <a:latin typeface="Franklin Gothic Book"/>
              </a:rPr>
              <a:t>BenePortal </a:t>
            </a:r>
            <a:endParaRPr lang="en-US" dirty="0">
              <a:solidFill>
                <a:srgbClr val="117158"/>
              </a:solidFill>
              <a:latin typeface="Franklin Gothic Book" panose="020B0503020102020204" pitchFamily="34" charset="0"/>
            </a:endParaRPr>
          </a:p>
        </p:txBody>
      </p:sp>
      <p:sp>
        <p:nvSpPr>
          <p:cNvPr id="4" name="TextBox 3">
            <a:extLst>
              <a:ext uri="{FF2B5EF4-FFF2-40B4-BE49-F238E27FC236}">
                <a16:creationId xmlns:a16="http://schemas.microsoft.com/office/drawing/2014/main" id="{905FF376-1900-6A4C-5BCB-8672BD76CC4A}"/>
              </a:ext>
            </a:extLst>
          </p:cNvPr>
          <p:cNvSpPr txBox="1"/>
          <p:nvPr/>
        </p:nvSpPr>
        <p:spPr>
          <a:xfrm>
            <a:off x="536448" y="993531"/>
            <a:ext cx="5235702" cy="369332"/>
          </a:xfrm>
          <a:prstGeom prst="rect">
            <a:avLst/>
          </a:prstGeom>
          <a:noFill/>
        </p:spPr>
        <p:txBody>
          <a:bodyPr wrap="square" rtlCol="0">
            <a:spAutoFit/>
          </a:bodyPr>
          <a:lstStyle/>
          <a:p>
            <a:r>
              <a:rPr lang="en-US" dirty="0">
                <a:latin typeface="Franklin Gothic Book" panose="020B0503020102020204" pitchFamily="34" charset="0"/>
              </a:rPr>
              <a:t>Your Benefits Information – All in one place!</a:t>
            </a:r>
          </a:p>
        </p:txBody>
      </p:sp>
      <p:sp>
        <p:nvSpPr>
          <p:cNvPr id="6" name="TextBox 5">
            <a:extLst>
              <a:ext uri="{FF2B5EF4-FFF2-40B4-BE49-F238E27FC236}">
                <a16:creationId xmlns:a16="http://schemas.microsoft.com/office/drawing/2014/main" id="{92558DE1-0FF6-F012-1E8F-3356B041F534}"/>
              </a:ext>
            </a:extLst>
          </p:cNvPr>
          <p:cNvSpPr txBox="1"/>
          <p:nvPr/>
        </p:nvSpPr>
        <p:spPr>
          <a:xfrm>
            <a:off x="4924425" y="1608993"/>
            <a:ext cx="4219575" cy="3693319"/>
          </a:xfrm>
          <a:prstGeom prst="rect">
            <a:avLst/>
          </a:prstGeom>
          <a:noFill/>
        </p:spPr>
        <p:txBody>
          <a:bodyPr wrap="square" rtlCol="0">
            <a:spAutoFit/>
          </a:bodyPr>
          <a:lstStyle/>
          <a:p>
            <a:r>
              <a:rPr lang="en-US" b="1" dirty="0">
                <a:solidFill>
                  <a:srgbClr val="117158"/>
                </a:solidFill>
                <a:latin typeface="Franklin Gothic Book" panose="020B0503020102020204" pitchFamily="34" charset="0"/>
              </a:rPr>
              <a:t>BenePortal features include:</a:t>
            </a:r>
          </a:p>
          <a:p>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Oracle Self-Service Information</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Plan Summaries</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Wellness Resources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Carrier Contacts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Downloadable forms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And more!</a:t>
            </a:r>
          </a:p>
        </p:txBody>
      </p:sp>
      <p:pic>
        <p:nvPicPr>
          <p:cNvPr id="8" name="Picture 7">
            <a:extLst>
              <a:ext uri="{FF2B5EF4-FFF2-40B4-BE49-F238E27FC236}">
                <a16:creationId xmlns:a16="http://schemas.microsoft.com/office/drawing/2014/main" id="{3AF4C379-E8D2-DF7A-DEB4-15820128246F}"/>
              </a:ext>
            </a:extLst>
          </p:cNvPr>
          <p:cNvPicPr>
            <a:picLocks noChangeAspect="1"/>
          </p:cNvPicPr>
          <p:nvPr/>
        </p:nvPicPr>
        <p:blipFill>
          <a:blip r:embed="rId2"/>
          <a:stretch>
            <a:fillRect/>
          </a:stretch>
        </p:blipFill>
        <p:spPr>
          <a:xfrm>
            <a:off x="1325499" y="3060400"/>
            <a:ext cx="1828800" cy="1819275"/>
          </a:xfrm>
          <a:prstGeom prst="rect">
            <a:avLst/>
          </a:prstGeom>
        </p:spPr>
      </p:pic>
      <p:pic>
        <p:nvPicPr>
          <p:cNvPr id="10" name="Picture 9" descr="A green text on a white background&#10;&#10;Description automatically generated">
            <a:extLst>
              <a:ext uri="{FF2B5EF4-FFF2-40B4-BE49-F238E27FC236}">
                <a16:creationId xmlns:a16="http://schemas.microsoft.com/office/drawing/2014/main" id="{FD5E971F-F852-B1AB-0341-8B8C21158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 y="1855011"/>
            <a:ext cx="3580683" cy="959259"/>
          </a:xfrm>
          <a:prstGeom prst="rect">
            <a:avLst/>
          </a:prstGeom>
        </p:spPr>
      </p:pic>
    </p:spTree>
    <p:extLst>
      <p:ext uri="{BB962C8B-B14F-4D97-AF65-F5344CB8AC3E}">
        <p14:creationId xmlns:p14="http://schemas.microsoft.com/office/powerpoint/2010/main" val="1015442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425E-0D0B-D98A-9E5F-292D1B0F18C2}"/>
              </a:ext>
            </a:extLst>
          </p:cNvPr>
          <p:cNvSpPr>
            <a:spLocks noGrp="1"/>
          </p:cNvSpPr>
          <p:nvPr>
            <p:ph type="title"/>
          </p:nvPr>
        </p:nvSpPr>
        <p:spPr>
          <a:xfrm>
            <a:off x="216408" y="187960"/>
            <a:ext cx="8153400" cy="990600"/>
          </a:xfrm>
        </p:spPr>
        <p:txBody>
          <a:bodyPr/>
          <a:lstStyle/>
          <a:p>
            <a:pPr algn="l"/>
            <a:r>
              <a:rPr lang="en-US" dirty="0">
                <a:latin typeface="Franklin Gothic Book" panose="020B0503020102020204" pitchFamily="34" charset="0"/>
              </a:rPr>
              <a:t>Explanation of Accruals for health management leave (HML) and time-off benefit (TOB)</a:t>
            </a:r>
            <a:endParaRPr lang="en-US" dirty="0"/>
          </a:p>
        </p:txBody>
      </p:sp>
      <p:graphicFrame>
        <p:nvGraphicFramePr>
          <p:cNvPr id="4" name="Table 3">
            <a:extLst>
              <a:ext uri="{FF2B5EF4-FFF2-40B4-BE49-F238E27FC236}">
                <a16:creationId xmlns:a16="http://schemas.microsoft.com/office/drawing/2014/main" id="{A705FD50-F900-B7C8-9921-7185F1CECE32}"/>
              </a:ext>
            </a:extLst>
          </p:cNvPr>
          <p:cNvGraphicFramePr>
            <a:graphicFrameLocks noGrp="1"/>
          </p:cNvGraphicFramePr>
          <p:nvPr>
            <p:extLst>
              <p:ext uri="{D42A27DB-BD31-4B8C-83A1-F6EECF244321}">
                <p14:modId xmlns:p14="http://schemas.microsoft.com/office/powerpoint/2010/main" val="3413578552"/>
              </p:ext>
            </p:extLst>
          </p:nvPr>
        </p:nvGraphicFramePr>
        <p:xfrm>
          <a:off x="218209" y="1295357"/>
          <a:ext cx="8759536" cy="4483413"/>
        </p:xfrm>
        <a:graphic>
          <a:graphicData uri="http://schemas.openxmlformats.org/drawingml/2006/table">
            <a:tbl>
              <a:tblPr firstRow="1" firstCol="1" bandRow="1"/>
              <a:tblGrid>
                <a:gridCol w="1912174">
                  <a:extLst>
                    <a:ext uri="{9D8B030D-6E8A-4147-A177-3AD203B41FA5}">
                      <a16:colId xmlns:a16="http://schemas.microsoft.com/office/drawing/2014/main" val="977367394"/>
                    </a:ext>
                  </a:extLst>
                </a:gridCol>
                <a:gridCol w="1576717">
                  <a:extLst>
                    <a:ext uri="{9D8B030D-6E8A-4147-A177-3AD203B41FA5}">
                      <a16:colId xmlns:a16="http://schemas.microsoft.com/office/drawing/2014/main" val="4203735029"/>
                    </a:ext>
                  </a:extLst>
                </a:gridCol>
                <a:gridCol w="1518319">
                  <a:extLst>
                    <a:ext uri="{9D8B030D-6E8A-4147-A177-3AD203B41FA5}">
                      <a16:colId xmlns:a16="http://schemas.microsoft.com/office/drawing/2014/main" val="3509619959"/>
                    </a:ext>
                  </a:extLst>
                </a:gridCol>
                <a:gridCol w="2102289">
                  <a:extLst>
                    <a:ext uri="{9D8B030D-6E8A-4147-A177-3AD203B41FA5}">
                      <a16:colId xmlns:a16="http://schemas.microsoft.com/office/drawing/2014/main" val="3698716640"/>
                    </a:ext>
                  </a:extLst>
                </a:gridCol>
                <a:gridCol w="1650037">
                  <a:extLst>
                    <a:ext uri="{9D8B030D-6E8A-4147-A177-3AD203B41FA5}">
                      <a16:colId xmlns:a16="http://schemas.microsoft.com/office/drawing/2014/main" val="272285615"/>
                    </a:ext>
                  </a:extLst>
                </a:gridCol>
              </a:tblGrid>
              <a:tr h="477258">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Benefit</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Years of Service*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Accrual Factor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Annual Accrual Maximum</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Earned on 80 Hours Worked</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extLst>
                  <a:ext uri="{0D108BD9-81ED-4DB2-BD59-A6C34878D82A}">
                    <a16:rowId xmlns:a16="http://schemas.microsoft.com/office/drawing/2014/main" val="392926094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966555"/>
                  </a:ext>
                </a:extLst>
              </a:tr>
              <a:tr h="477258">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HML – FT </a:t>
                      </a:r>
                      <a:r>
                        <a:rPr lang="en-US" sz="1200" dirty="0" smtClean="0">
                          <a:effectLst/>
                          <a:latin typeface="Franklin Gothic Book" panose="020B0503020102020204" pitchFamily="34" charset="0"/>
                          <a:ea typeface="Times New Roman" panose="02020603050405020304" pitchFamily="18" charset="0"/>
                        </a:rPr>
                        <a:t>Staff*</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Date of Hire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.0500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64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4.00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5576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32184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44598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VP, ED, OOP</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&lt; 1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2.6 day per month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Determined by # of months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5440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 year – 19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31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Front loaded 7/1 of each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6345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 +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36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Front loaded 7/1 of each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958009"/>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140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FT </a:t>
                      </a:r>
                      <a:r>
                        <a:rPr lang="en-US" sz="1200" dirty="0" smtClean="0">
                          <a:effectLst/>
                          <a:latin typeface="Franklin Gothic Book" panose="020B0503020102020204" pitchFamily="34" charset="0"/>
                          <a:ea typeface="Times New Roman" panose="02020603050405020304" pitchFamily="18" charset="0"/>
                        </a:rPr>
                        <a:t>Staff*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Day</a:t>
                      </a:r>
                      <a:r>
                        <a:rPr lang="en-US" sz="1200" baseline="0" dirty="0">
                          <a:effectLst/>
                          <a:latin typeface="Franklin Gothic Book" panose="020B0503020102020204" pitchFamily="34" charset="0"/>
                          <a:ea typeface="Times New Roman" panose="02020603050405020304" pitchFamily="18" charset="0"/>
                        </a:rPr>
                        <a:t> 1 - </a:t>
                      </a:r>
                      <a:r>
                        <a:rPr lang="en-US" sz="1200" dirty="0">
                          <a:effectLst/>
                          <a:latin typeface="Franklin Gothic Book" panose="020B0503020102020204" pitchFamily="34" charset="0"/>
                          <a:ea typeface="Times New Roman" panose="02020603050405020304" pitchFamily="18" charset="0"/>
                        </a:rPr>
                        <a:t> 2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.0923</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192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7.38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62568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3 Years – 4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.0962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7.70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395521"/>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5 Years – 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8.00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053035"/>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 Years – 14 Years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.1192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248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9.54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2599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15+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.1385</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288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11.08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293242"/>
                  </a:ext>
                </a:extLst>
              </a:tr>
              <a:tr h="238629">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313053"/>
                  </a:ext>
                </a:extLst>
              </a:tr>
              <a:tr h="238629">
                <a:tc>
                  <a:txBody>
                    <a:bodyPr/>
                    <a:lstStyle/>
                    <a:p>
                      <a:pPr marL="0" marR="0">
                        <a:spcBef>
                          <a:spcPts val="0"/>
                        </a:spcBef>
                        <a:spcAft>
                          <a:spcPts val="0"/>
                        </a:spcAft>
                      </a:pPr>
                      <a:r>
                        <a:rPr lang="en-US" sz="1400" b="1" dirty="0" smtClean="0">
                          <a:effectLst/>
                          <a:latin typeface="Franklin Gothic Book" panose="020B0503020102020204" pitchFamily="34" charset="0"/>
                          <a:ea typeface="Times New Roman" panose="02020603050405020304" pitchFamily="18" charset="0"/>
                        </a:rPr>
                        <a:t>Education/School</a:t>
                      </a:r>
                      <a:r>
                        <a:rPr lang="en-US" sz="1400" b="1" baseline="0" dirty="0" smtClean="0">
                          <a:effectLst/>
                          <a:latin typeface="Franklin Gothic Book" panose="020B0503020102020204" pitchFamily="34" charset="0"/>
                          <a:ea typeface="Times New Roman" panose="02020603050405020304" pitchFamily="18" charset="0"/>
                        </a:rPr>
                        <a:t> Based Programs </a:t>
                      </a:r>
                      <a:endParaRPr lang="en-US" sz="1400" b="1"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spcBef>
                          <a:spcPts val="0"/>
                        </a:spcBef>
                        <a:spcAft>
                          <a:spcPts val="0"/>
                        </a:spcAft>
                      </a:pPr>
                      <a:r>
                        <a:rPr lang="en-US" sz="1400" dirty="0" smtClean="0">
                          <a:effectLst/>
                          <a:latin typeface="Franklin Gothic Book" panose="020B0503020102020204" pitchFamily="34" charset="0"/>
                          <a:ea typeface="Times New Roman" panose="02020603050405020304" pitchFamily="18" charset="0"/>
                        </a:rPr>
                        <a:t>Time Off Benefits (TOB) and Health Medical Leave (HML) vary</a:t>
                      </a:r>
                      <a:r>
                        <a:rPr lang="en-US" sz="1400" baseline="0" dirty="0" smtClean="0">
                          <a:effectLst/>
                          <a:latin typeface="Franklin Gothic Book" panose="020B0503020102020204" pitchFamily="34" charset="0"/>
                          <a:ea typeface="Times New Roman" panose="02020603050405020304" pitchFamily="18" charset="0"/>
                        </a:rPr>
                        <a:t> by program and location. Please check with People Operations or your supervisor for details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502716"/>
                  </a:ext>
                </a:extLst>
              </a:tr>
            </a:tbl>
          </a:graphicData>
        </a:graphic>
      </p:graphicFrame>
      <p:sp>
        <p:nvSpPr>
          <p:cNvPr id="5" name="TextBox 4">
            <a:extLst>
              <a:ext uri="{FF2B5EF4-FFF2-40B4-BE49-F238E27FC236}">
                <a16:creationId xmlns:a16="http://schemas.microsoft.com/office/drawing/2014/main" id="{A2C92C7B-9F35-2E0D-3BDF-C0A95200E5C5}"/>
              </a:ext>
            </a:extLst>
          </p:cNvPr>
          <p:cNvSpPr txBox="1"/>
          <p:nvPr/>
        </p:nvSpPr>
        <p:spPr>
          <a:xfrm>
            <a:off x="216407" y="5839046"/>
            <a:ext cx="8761337" cy="338554"/>
          </a:xfrm>
          <a:prstGeom prst="rect">
            <a:avLst/>
          </a:prstGeom>
          <a:noFill/>
        </p:spPr>
        <p:txBody>
          <a:bodyPr wrap="square" lIns="91440" tIns="45720" rIns="91440" bIns="45720" rtlCol="0" anchor="t">
            <a:spAutoFit/>
          </a:bodyPr>
          <a:lstStyle/>
          <a:p>
            <a:r>
              <a:rPr lang="en-US" sz="1600" dirty="0" smtClean="0"/>
              <a:t>* Available </a:t>
            </a:r>
            <a:r>
              <a:rPr lang="en-US" sz="1600" dirty="0"/>
              <a:t>to </a:t>
            </a:r>
            <a:r>
              <a:rPr lang="en-US" sz="1600" dirty="0" smtClean="0"/>
              <a:t>Full-time employees - 36 hour FTE Nursing and 37.5</a:t>
            </a:r>
            <a:r>
              <a:rPr lang="en-US" sz="1600" dirty="0"/>
              <a:t>+ hour employees only</a:t>
            </a:r>
            <a:endParaRPr lang="en-US" dirty="0"/>
          </a:p>
        </p:txBody>
      </p:sp>
    </p:spTree>
    <p:extLst>
      <p:ext uri="{BB962C8B-B14F-4D97-AF65-F5344CB8AC3E}">
        <p14:creationId xmlns:p14="http://schemas.microsoft.com/office/powerpoint/2010/main" val="2514212656"/>
      </p:ext>
    </p:extLst>
  </p:cSld>
  <p:clrMapOvr>
    <a:masterClrMapping/>
  </p:clrMapOvr>
  <p:extLst mod="1">
    <p:ext uri="{6950BFC3-D8DA-4A85-94F7-54DA5524770B}">
      <p188:commentRel xmlns=""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8930-81A9-86A8-6E66-F064ABF85D7F}"/>
              </a:ext>
            </a:extLst>
          </p:cNvPr>
          <p:cNvSpPr>
            <a:spLocks noGrp="1"/>
          </p:cNvSpPr>
          <p:nvPr>
            <p:ph type="title"/>
          </p:nvPr>
        </p:nvSpPr>
        <p:spPr>
          <a:xfrm>
            <a:off x="243404" y="228600"/>
            <a:ext cx="8153400" cy="990600"/>
          </a:xfrm>
        </p:spPr>
        <p:txBody>
          <a:bodyPr/>
          <a:lstStyle/>
          <a:p>
            <a:pPr algn="l"/>
            <a:r>
              <a:rPr lang="en-US" dirty="0">
                <a:latin typeface="Franklin Gothic Book" panose="020B0503020102020204" pitchFamily="34" charset="0"/>
              </a:rPr>
              <a:t>Carrier contacts</a:t>
            </a:r>
            <a:endParaRPr lang="en-US" dirty="0"/>
          </a:p>
        </p:txBody>
      </p:sp>
      <p:graphicFrame>
        <p:nvGraphicFramePr>
          <p:cNvPr id="4" name="Table 3">
            <a:extLst>
              <a:ext uri="{FF2B5EF4-FFF2-40B4-BE49-F238E27FC236}">
                <a16:creationId xmlns:a16="http://schemas.microsoft.com/office/drawing/2014/main" id="{17542B75-72A2-98BF-7256-715947AE279D}"/>
              </a:ext>
            </a:extLst>
          </p:cNvPr>
          <p:cNvGraphicFramePr>
            <a:graphicFrameLocks noGrp="1"/>
          </p:cNvGraphicFramePr>
          <p:nvPr>
            <p:extLst>
              <p:ext uri="{D42A27DB-BD31-4B8C-83A1-F6EECF244321}">
                <p14:modId xmlns:p14="http://schemas.microsoft.com/office/powerpoint/2010/main" val="606567772"/>
              </p:ext>
            </p:extLst>
          </p:nvPr>
        </p:nvGraphicFramePr>
        <p:xfrm>
          <a:off x="243404" y="543885"/>
          <a:ext cx="8657191" cy="4586940"/>
        </p:xfrm>
        <a:graphic>
          <a:graphicData uri="http://schemas.openxmlformats.org/drawingml/2006/table">
            <a:tbl>
              <a:tblPr/>
              <a:tblGrid>
                <a:gridCol w="2746424">
                  <a:extLst>
                    <a:ext uri="{9D8B030D-6E8A-4147-A177-3AD203B41FA5}">
                      <a16:colId xmlns:a16="http://schemas.microsoft.com/office/drawing/2014/main" val="2893919114"/>
                    </a:ext>
                  </a:extLst>
                </a:gridCol>
                <a:gridCol w="1806074">
                  <a:extLst>
                    <a:ext uri="{9D8B030D-6E8A-4147-A177-3AD203B41FA5}">
                      <a16:colId xmlns:a16="http://schemas.microsoft.com/office/drawing/2014/main" val="1872699861"/>
                    </a:ext>
                  </a:extLst>
                </a:gridCol>
                <a:gridCol w="1634081">
                  <a:extLst>
                    <a:ext uri="{9D8B030D-6E8A-4147-A177-3AD203B41FA5}">
                      <a16:colId xmlns:a16="http://schemas.microsoft.com/office/drawing/2014/main" val="1918273000"/>
                    </a:ext>
                  </a:extLst>
                </a:gridCol>
                <a:gridCol w="2470612">
                  <a:extLst>
                    <a:ext uri="{9D8B030D-6E8A-4147-A177-3AD203B41FA5}">
                      <a16:colId xmlns:a16="http://schemas.microsoft.com/office/drawing/2014/main" val="3375604912"/>
                    </a:ext>
                  </a:extLst>
                </a:gridCol>
              </a:tblGrid>
              <a:tr h="331580">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panose="020B0503020102020204" pitchFamily="34" charset="0"/>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55501054"/>
                  </a:ext>
                </a:extLst>
              </a:tr>
              <a:tr h="331580">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Benefits / Resources</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Provider Name</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Phone Number</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Contact Information</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4111165112"/>
                  </a:ext>
                </a:extLst>
              </a:tr>
              <a:tr h="505023">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Medical/Vision</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877.393.6740</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263095495"/>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Prescription drug</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888.678.7012 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394113654"/>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Dental</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Cigna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800.564.7642 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www.mycigna.com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504929914"/>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Telemedicine</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Teladoc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chemeClr val="tx1"/>
                          </a:solidFill>
                          <a:effectLst/>
                          <a:latin typeface="Franklin Gothic Book"/>
                        </a:rPr>
                        <a:t>800.835.2632</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00" kern="1400" dirty="0">
                          <a:ln>
                            <a:noFill/>
                          </a:ln>
                          <a:solidFill>
                            <a:schemeClr val="tx1"/>
                          </a:solidFill>
                          <a:effectLst/>
                          <a:latin typeface="Franklin Gothic Book"/>
                        </a:rPr>
                        <a:t>www.Teladochealth.com</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74975723"/>
                  </a:ext>
                </a:extLst>
              </a:tr>
              <a:tr h="338278">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Health Savings Account (HSA)</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Optum Bank</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866.234.8913</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www.optumbank.com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688639646"/>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Flexible Spending (FSA)/Dependent Care SPENDING (DCARE) Accounts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Employee Benefits Corporation</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800.346.2126 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www.ebcflex.com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96669199"/>
                  </a:ext>
                </a:extLst>
              </a:tr>
              <a:tr h="278099">
                <a:tc>
                  <a:txBody>
                    <a:bodyPr/>
                    <a:lstStyle/>
                    <a:p>
                      <a:pPr marR="0" indent="0" algn="l" rtl="0">
                        <a:lnSpc>
                          <a:spcPct val="90000"/>
                        </a:lnSpc>
                        <a:spcBef>
                          <a:spcPts val="0"/>
                        </a:spcBef>
                        <a:spcAft>
                          <a:spcPts val="0"/>
                        </a:spcAft>
                      </a:pPr>
                      <a:r>
                        <a:rPr lang="en-US" sz="1050" kern="1400" cap="all" dirty="0" smtClean="0">
                          <a:ln>
                            <a:noFill/>
                          </a:ln>
                          <a:solidFill>
                            <a:srgbClr val="000000"/>
                          </a:solidFill>
                          <a:effectLst/>
                          <a:latin typeface="Franklin Gothic Book"/>
                        </a:rPr>
                        <a:t>Life, LTD</a:t>
                      </a:r>
                      <a:r>
                        <a:rPr lang="en-US" sz="1050" kern="1400" cap="all" baseline="0" dirty="0" smtClean="0">
                          <a:ln>
                            <a:noFill/>
                          </a:ln>
                          <a:solidFill>
                            <a:srgbClr val="000000"/>
                          </a:solidFill>
                          <a:effectLst/>
                          <a:latin typeface="Franklin Gothic Book"/>
                        </a:rPr>
                        <a:t> and Voluntary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New York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800.238.2125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www.mynylgbs.com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805548232"/>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Retirement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TIAA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800.842.2252</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www.tiaa.org/devereux</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59608979"/>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Pet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Pet Benefit Solutions</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800.891.2565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www.petbenefits.com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381979271"/>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Employee Assistance </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Carebridge &amp; eM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800.437.0911</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00" kern="1400" dirty="0" smtClean="0">
                          <a:ln>
                            <a:noFill/>
                          </a:ln>
                          <a:solidFill>
                            <a:srgbClr val="000000"/>
                          </a:solidFill>
                          <a:effectLst/>
                          <a:latin typeface="Franklin Gothic Book"/>
                        </a:rPr>
                        <a:t>www.carebridgenow.com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862681882"/>
                  </a:ext>
                </a:extLst>
              </a:tr>
              <a:tr h="406452">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Advocacy Services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CSB Benefits MAC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800.563.9929</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00" kern="1400" dirty="0">
                          <a:ln>
                            <a:noFill/>
                          </a:ln>
                          <a:solidFill>
                            <a:srgbClr val="000000"/>
                          </a:solidFill>
                          <a:effectLst/>
                          <a:latin typeface="Franklin Gothic Book"/>
                        </a:rPr>
                        <a:t>www.connerstrong.com/memberadvocacy</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4173717484"/>
                  </a:ext>
                </a:extLst>
              </a:tr>
            </a:tbl>
          </a:graphicData>
        </a:graphic>
      </p:graphicFrame>
      <p:sp>
        <p:nvSpPr>
          <p:cNvPr id="5" name="Control 1">
            <a:extLst>
              <a:ext uri="{FF2B5EF4-FFF2-40B4-BE49-F238E27FC236}">
                <a16:creationId xmlns:a16="http://schemas.microsoft.com/office/drawing/2014/main" id="{7875BE2E-D45F-EBFB-707C-1854CCC4A98F}"/>
              </a:ext>
            </a:extLst>
          </p:cNvPr>
          <p:cNvSpPr>
            <a:spLocks noChangeArrowheads="1" noChangeShapeType="1"/>
          </p:cNvSpPr>
          <p:nvPr/>
        </p:nvSpPr>
        <p:spPr bwMode="auto">
          <a:xfrm>
            <a:off x="6432550" y="3059113"/>
            <a:ext cx="6629400" cy="6494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B1D36"/>
                  </a:outerShdw>
                </a:effectLst>
              </a14:hiddenEffects>
            </a:ext>
          </a:extLst>
        </p:spPr>
        <p:txBody>
          <a:bodyPr vert="horz" wrap="square" lIns="0" tIns="0" rIns="0" bIns="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07124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1257" y="821094"/>
            <a:ext cx="8192278" cy="518781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solidFill>
                  <a:srgbClr val="00664D"/>
                </a:solidFill>
                <a:latin typeface="Franklin Gothic Book"/>
                <a:cs typeface="Arial"/>
              </a:rPr>
              <a:t>Questions?</a:t>
            </a:r>
          </a:p>
          <a:p>
            <a:r>
              <a:rPr lang="en-US" sz="4800" dirty="0">
                <a:solidFill>
                  <a:srgbClr val="00664D"/>
                </a:solidFill>
                <a:latin typeface="Franklin Gothic Book"/>
                <a:cs typeface="Arial"/>
              </a:rPr>
              <a:t>Contact People </a:t>
            </a:r>
            <a:r>
              <a:rPr lang="en-US" sz="4800" dirty="0" smtClean="0">
                <a:solidFill>
                  <a:srgbClr val="00664D"/>
                </a:solidFill>
                <a:latin typeface="Franklin Gothic Book"/>
                <a:cs typeface="Arial"/>
              </a:rPr>
              <a:t>Operations</a:t>
            </a:r>
            <a:r>
              <a:rPr lang="en-US" sz="4800" dirty="0">
                <a:solidFill>
                  <a:srgbClr val="00664D"/>
                </a:solidFill>
                <a:latin typeface="Franklin Gothic Book"/>
                <a:cs typeface="Arial"/>
              </a:rPr>
              <a:t> </a:t>
            </a:r>
            <a:endParaRPr lang="en-US" sz="4800" dirty="0" smtClean="0">
              <a:solidFill>
                <a:srgbClr val="00664D"/>
              </a:solidFill>
              <a:latin typeface="Franklin Gothic Book"/>
              <a:cs typeface="Arial"/>
            </a:endParaRPr>
          </a:p>
          <a:p>
            <a:r>
              <a:rPr lang="en-US" sz="4800" dirty="0" smtClean="0">
                <a:solidFill>
                  <a:srgbClr val="00664D"/>
                </a:solidFill>
                <a:latin typeface="Franklin Gothic Book"/>
                <a:cs typeface="Arial"/>
              </a:rPr>
              <a:t>- or -</a:t>
            </a:r>
            <a:endParaRPr lang="en-US" sz="4800" dirty="0">
              <a:solidFill>
                <a:srgbClr val="00664D"/>
              </a:solidFill>
              <a:latin typeface="Franklin Gothic Book" panose="020B0503020102020204" pitchFamily="34" charset="0"/>
              <a:cs typeface="Arial" panose="020B0604020202020204" pitchFamily="34" charset="0"/>
            </a:endParaRPr>
          </a:p>
          <a:p>
            <a:r>
              <a:rPr lang="en-US" sz="4800" dirty="0" smtClean="0">
                <a:solidFill>
                  <a:srgbClr val="00664D"/>
                </a:solidFill>
                <a:latin typeface="Franklin Gothic Book"/>
                <a:cs typeface="Arial"/>
              </a:rPr>
              <a:t> our BenePortal </a:t>
            </a:r>
            <a:r>
              <a:rPr lang="en-US" sz="4800" dirty="0">
                <a:solidFill>
                  <a:srgbClr val="00664D"/>
                </a:solidFill>
                <a:latin typeface="Franklin Gothic Book"/>
                <a:cs typeface="Arial"/>
                <a:hlinkClick r:id="rId3"/>
              </a:rPr>
              <a:t>www.mydevereuxbenefits.org</a:t>
            </a:r>
            <a:r>
              <a:rPr lang="en-US" sz="4800" dirty="0">
                <a:solidFill>
                  <a:srgbClr val="00664D"/>
                </a:solidFill>
                <a:latin typeface="Franklin Gothic Book"/>
                <a:cs typeface="Arial"/>
              </a:rPr>
              <a:t>  </a:t>
            </a:r>
            <a:endParaRPr lang="en-US" sz="4800" dirty="0">
              <a:solidFill>
                <a:srgbClr val="FF0000"/>
              </a:solidFill>
              <a:latin typeface="Franklin Gothic Book"/>
              <a:cs typeface="Arial"/>
            </a:endParaRPr>
          </a:p>
          <a:p>
            <a:r>
              <a:rPr lang="en-US" sz="4800" dirty="0">
                <a:solidFill>
                  <a:srgbClr val="00664D"/>
                </a:solidFill>
                <a:latin typeface="Franklin Gothic Book"/>
                <a:cs typeface="Arial"/>
              </a:rPr>
              <a:t>for more information</a:t>
            </a:r>
          </a:p>
          <a:p>
            <a:endParaRPr lang="en-US" sz="4800" dirty="0">
              <a:solidFill>
                <a:srgbClr val="0066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280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97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490728" y="228600"/>
            <a:ext cx="8424672" cy="729762"/>
          </a:xfrm>
        </p:spPr>
        <p:txBody>
          <a:bodyPr anchor="t">
            <a:normAutofit/>
          </a:bodyPr>
          <a:lstStyle/>
          <a:p>
            <a:pPr algn="l"/>
            <a:r>
              <a:rPr lang="en-US" sz="2400" dirty="0">
                <a:solidFill>
                  <a:srgbClr val="117158"/>
                </a:solidFill>
                <a:latin typeface="Franklin Gothic Book"/>
              </a:rPr>
              <a:t>Enrollment and Eligibility</a:t>
            </a:r>
            <a:endParaRPr lang="en-US" sz="2400" dirty="0">
              <a:solidFill>
                <a:srgbClr val="117158"/>
              </a:solidFill>
              <a:latin typeface="Franklin Gothic Book" panose="020B0503020102020204" pitchFamily="34" charset="0"/>
            </a:endParaRPr>
          </a:p>
          <a:p>
            <a:pPr algn="l"/>
            <a:endParaRPr lang="en-US" dirty="0">
              <a:solidFill>
                <a:srgbClr val="117158"/>
              </a:solidFill>
              <a:latin typeface="Franklin Gothic Book"/>
            </a:endParaRPr>
          </a:p>
        </p:txBody>
      </p:sp>
      <p:pic>
        <p:nvPicPr>
          <p:cNvPr id="3" name="Picture Placeholder 2"/>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3878" r="2" b="17357"/>
          <a:stretch/>
        </p:blipFill>
        <p:spPr>
          <a:xfrm>
            <a:off x="1135380" y="1404620"/>
            <a:ext cx="6873240" cy="4048760"/>
          </a:xfrm>
          <a:noFill/>
        </p:spPr>
      </p:pic>
    </p:spTree>
    <p:extLst>
      <p:ext uri="{BB962C8B-B14F-4D97-AF65-F5344CB8AC3E}">
        <p14:creationId xmlns:p14="http://schemas.microsoft.com/office/powerpoint/2010/main" val="354885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5300" y="274515"/>
            <a:ext cx="8153400" cy="465992"/>
          </a:xfrm>
        </p:spPr>
        <p:txBody>
          <a:bodyPr anchor="t">
            <a:normAutofit/>
          </a:bodyPr>
          <a:lstStyle/>
          <a:p>
            <a:pPr algn="l"/>
            <a:r>
              <a:rPr lang="en-US" dirty="0">
                <a:solidFill>
                  <a:srgbClr val="117158"/>
                </a:solidFill>
                <a:latin typeface="Franklin Gothic Book"/>
              </a:rPr>
              <a:t>Eligibility Overview</a:t>
            </a:r>
            <a:endParaRPr lang="en-US" dirty="0">
              <a:solidFill>
                <a:srgbClr val="117158"/>
              </a:solidFill>
              <a:latin typeface="Franklin Gothic Book"/>
              <a:cs typeface="Arial"/>
            </a:endParaRPr>
          </a:p>
        </p:txBody>
      </p:sp>
      <p:sp>
        <p:nvSpPr>
          <p:cNvPr id="3" name="Text Placeholder 2"/>
          <p:cNvSpPr>
            <a:spLocks noGrp="1"/>
          </p:cNvSpPr>
          <p:nvPr>
            <p:ph sz="quarter" idx="1"/>
          </p:nvPr>
        </p:nvSpPr>
        <p:spPr>
          <a:xfrm>
            <a:off x="370371" y="765709"/>
            <a:ext cx="8153400" cy="1014604"/>
          </a:xfrm>
        </p:spPr>
        <p:txBody>
          <a:bodyPr vert="horz" lIns="0" tIns="45720" rIns="91440" bIns="45720" rtlCol="0" anchor="t">
            <a:noAutofit/>
          </a:bodyPr>
          <a:lstStyle/>
          <a:p>
            <a:pPr>
              <a:buClr>
                <a:srgbClr val="117158"/>
              </a:buClr>
            </a:pPr>
            <a:r>
              <a:rPr lang="en-US" altLang="en-US" dirty="0">
                <a:latin typeface="Franklin Gothic Book"/>
              </a:rPr>
              <a:t>All full-time and part-time employees regularly scheduled to work 30+ hours or more per week are eligible to enroll in benefits</a:t>
            </a:r>
            <a:endParaRPr lang="en-US" sz="1200" dirty="0">
              <a:latin typeface="Franklin Gothic Book"/>
              <a:cs typeface="Arial"/>
            </a:endParaRPr>
          </a:p>
          <a:p>
            <a:pPr lvl="1">
              <a:buClr>
                <a:srgbClr val="117158"/>
              </a:buClr>
              <a:buFont typeface="Arial" charset="2"/>
              <a:buChar char="–"/>
            </a:pPr>
            <a:r>
              <a:rPr lang="en-US" sz="1200" i="1" dirty="0">
                <a:latin typeface="Franklin Gothic Book"/>
                <a:cs typeface="Arial"/>
              </a:rPr>
              <a:t>*</a:t>
            </a:r>
            <a:r>
              <a:rPr lang="en-US" sz="1200" i="1" dirty="0">
                <a:latin typeface="Franklin Gothic Book"/>
                <a:ea typeface="+mn-lt"/>
                <a:cs typeface="+mn-lt"/>
              </a:rPr>
              <a:t>To be eligible for full-time employer paid benefits, employees must </a:t>
            </a:r>
            <a:r>
              <a:rPr lang="en-US" sz="1200" i="1" dirty="0" smtClean="0">
                <a:latin typeface="Franklin Gothic Book"/>
                <a:ea typeface="+mn-lt"/>
                <a:cs typeface="+mn-lt"/>
              </a:rPr>
              <a:t>be designated as full time</a:t>
            </a:r>
          </a:p>
          <a:p>
            <a:pPr lvl="1">
              <a:buClr>
                <a:srgbClr val="117158"/>
              </a:buClr>
              <a:buFont typeface="Arial" charset="2"/>
              <a:buChar char="–"/>
            </a:pPr>
            <a:r>
              <a:rPr lang="en-US" sz="1200" i="1" dirty="0" smtClean="0">
                <a:latin typeface="Franklin Gothic Book"/>
                <a:ea typeface="+mn-lt"/>
                <a:cs typeface="+mn-lt"/>
              </a:rPr>
              <a:t>* </a:t>
            </a:r>
            <a:r>
              <a:rPr lang="en-US" sz="1200" i="1" dirty="0">
                <a:latin typeface="Franklin Gothic Book"/>
                <a:ea typeface="+mn-lt"/>
                <a:cs typeface="+mn-lt"/>
              </a:rPr>
              <a:t>Employer-paid benefits are Basic Life Insurance, Long-Term Disability, Health Management Leave and Time-Off Benefits</a:t>
            </a:r>
            <a:endParaRPr lang="en-US" sz="1200" i="1" dirty="0">
              <a:latin typeface="Franklin Gothic Book"/>
              <a:cs typeface="Arial"/>
            </a:endParaRPr>
          </a:p>
          <a:p>
            <a:pPr>
              <a:buClr>
                <a:srgbClr val="117158"/>
              </a:buClr>
            </a:pPr>
            <a:endParaRPr lang="en-US" altLang="en-US" sz="1200" dirty="0">
              <a:latin typeface="Franklin Gothic Book" panose="020B0503020102020204" pitchFamily="34" charset="0"/>
            </a:endParaRPr>
          </a:p>
          <a:p>
            <a:pPr>
              <a:buClr>
                <a:srgbClr val="117158"/>
              </a:buClr>
            </a:pPr>
            <a:endParaRPr lang="en-US" altLang="en-US" sz="1200" dirty="0">
              <a:latin typeface="Franklin Gothic Book" panose="020B0503020102020204" pitchFamily="34" charset="0"/>
            </a:endParaRPr>
          </a:p>
          <a:p>
            <a:pPr marL="0" indent="0">
              <a:spcBef>
                <a:spcPts val="0"/>
              </a:spcBef>
              <a:buClr>
                <a:srgbClr val="117158"/>
              </a:buClr>
              <a:buNone/>
            </a:pPr>
            <a:endParaRPr lang="en-US" altLang="en-US" dirty="0">
              <a:latin typeface="Franklin Gothic Book" panose="020B0503020102020204" pitchFamily="34" charset="0"/>
            </a:endParaRPr>
          </a:p>
        </p:txBody>
      </p:sp>
      <p:sp>
        <p:nvSpPr>
          <p:cNvPr id="5" name="TextBox 4">
            <a:extLst>
              <a:ext uri="{FF2B5EF4-FFF2-40B4-BE49-F238E27FC236}">
                <a16:creationId xmlns:a16="http://schemas.microsoft.com/office/drawing/2014/main" id="{75F74C03-8FEF-1B42-8C10-0633B57F623D}"/>
              </a:ext>
            </a:extLst>
          </p:cNvPr>
          <p:cNvSpPr txBox="1"/>
          <p:nvPr/>
        </p:nvSpPr>
        <p:spPr>
          <a:xfrm>
            <a:off x="612649" y="1830718"/>
            <a:ext cx="8153400" cy="3960058"/>
          </a:xfrm>
          <a:prstGeom prst="rect">
            <a:avLst/>
          </a:prstGeom>
          <a:noFill/>
        </p:spPr>
        <p:txBody>
          <a:bodyPr wrap="square" lIns="91440" tIns="45720" rIns="91440" bIns="45720" anchor="t">
            <a:spAutoFit/>
          </a:bodyPr>
          <a:lstStyle/>
          <a:p>
            <a:pPr marL="12700">
              <a:lnSpc>
                <a:spcPct val="100000"/>
              </a:lnSpc>
              <a:spcBef>
                <a:spcPts val="140"/>
              </a:spcBef>
            </a:pPr>
            <a:r>
              <a:rPr lang="en-US" b="1" spc="30" dirty="0">
                <a:solidFill>
                  <a:srgbClr val="127C60"/>
                </a:solidFill>
                <a:latin typeface="Franklin Gothic Book"/>
                <a:cs typeface="Calibri"/>
              </a:rPr>
              <a:t>Who </a:t>
            </a:r>
            <a:r>
              <a:rPr lang="en-US" b="1" spc="10" dirty="0">
                <a:solidFill>
                  <a:srgbClr val="127C60"/>
                </a:solidFill>
                <a:latin typeface="Franklin Gothic Book"/>
                <a:cs typeface="Calibri"/>
              </a:rPr>
              <a:t>can I cover </a:t>
            </a:r>
            <a:r>
              <a:rPr lang="en-US" b="1" spc="20" dirty="0">
                <a:solidFill>
                  <a:srgbClr val="127C60"/>
                </a:solidFill>
                <a:latin typeface="Franklin Gothic Book"/>
                <a:cs typeface="Calibri"/>
              </a:rPr>
              <a:t>under </a:t>
            </a:r>
            <a:r>
              <a:rPr lang="en-US" b="1" spc="-5" dirty="0">
                <a:solidFill>
                  <a:srgbClr val="127C60"/>
                </a:solidFill>
                <a:latin typeface="Franklin Gothic Book"/>
                <a:cs typeface="Calibri"/>
              </a:rPr>
              <a:t>my</a:t>
            </a:r>
            <a:r>
              <a:rPr lang="en-US" b="1" spc="60" dirty="0">
                <a:solidFill>
                  <a:srgbClr val="127C60"/>
                </a:solidFill>
                <a:latin typeface="Franklin Gothic Book"/>
                <a:cs typeface="Calibri"/>
              </a:rPr>
              <a:t> </a:t>
            </a:r>
            <a:r>
              <a:rPr lang="en-US" b="1" spc="15" dirty="0">
                <a:solidFill>
                  <a:srgbClr val="127C60"/>
                </a:solidFill>
                <a:latin typeface="Franklin Gothic Book"/>
                <a:cs typeface="Calibri"/>
              </a:rPr>
              <a:t>benefits?</a:t>
            </a:r>
            <a:endParaRPr lang="en-US" dirty="0">
              <a:solidFill>
                <a:srgbClr val="127C60"/>
              </a:solidFill>
              <a:latin typeface="Franklin Gothic Book"/>
              <a:cs typeface="Calibri"/>
            </a:endParaRPr>
          </a:p>
          <a:p>
            <a:pPr marL="642620" indent="-285750">
              <a:lnSpc>
                <a:spcPts val="1595"/>
              </a:lnSpc>
              <a:spcBef>
                <a:spcPts val="1270"/>
              </a:spcBef>
              <a:buClr>
                <a:srgbClr val="117158"/>
              </a:buClr>
              <a:buFont typeface="Wingdings" panose="05000000000000000000" pitchFamily="2" charset="2"/>
              <a:buChar char="ü"/>
            </a:pPr>
            <a:r>
              <a:rPr lang="en-US" sz="1600" spc="-5" dirty="0">
                <a:latin typeface="Franklin Gothic Book"/>
                <a:cs typeface="Calibri"/>
              </a:rPr>
              <a:t>Employee</a:t>
            </a:r>
            <a:endParaRPr lang="en-US" sz="1600" dirty="0">
              <a:latin typeface="Franklin Gothic Book"/>
              <a:cs typeface="Calibri"/>
            </a:endParaRPr>
          </a:p>
          <a:p>
            <a:pPr marL="642620" indent="-285750">
              <a:lnSpc>
                <a:spcPts val="1505"/>
              </a:lnSpc>
              <a:buClr>
                <a:srgbClr val="117158"/>
              </a:buClr>
              <a:buFont typeface="Wingdings" panose="05000000000000000000" pitchFamily="2" charset="2"/>
              <a:buChar char="ü"/>
            </a:pPr>
            <a:r>
              <a:rPr lang="en-US" sz="1600" spc="-5" dirty="0">
                <a:latin typeface="Franklin Gothic Book"/>
                <a:cs typeface="Calibri"/>
              </a:rPr>
              <a:t>Employee + </a:t>
            </a:r>
            <a:r>
              <a:rPr lang="en-US" sz="1600" spc="-10" dirty="0">
                <a:latin typeface="Franklin Gothic Book"/>
                <a:cs typeface="Calibri"/>
              </a:rPr>
              <a:t>Child(ren) </a:t>
            </a:r>
            <a:r>
              <a:rPr lang="en-US" sz="1600" i="1" spc="-10" dirty="0">
                <a:latin typeface="Franklin Gothic Book"/>
                <a:cs typeface="Calibri"/>
              </a:rPr>
              <a:t>up to age 26</a:t>
            </a:r>
          </a:p>
          <a:p>
            <a:pPr marL="1200150" lvl="2" indent="-285750">
              <a:buClr>
                <a:srgbClr val="117158"/>
              </a:buClr>
              <a:buFont typeface="Wingdings" panose="05000000000000000000" pitchFamily="2" charset="2"/>
              <a:buChar char="§"/>
            </a:pPr>
            <a:r>
              <a:rPr lang="en-US" sz="1400" dirty="0">
                <a:latin typeface="Franklin Gothic Book"/>
              </a:rPr>
              <a:t>Birth child(ren)</a:t>
            </a:r>
          </a:p>
          <a:p>
            <a:pPr marL="1200150" lvl="2" indent="-285750">
              <a:buClr>
                <a:srgbClr val="117158"/>
              </a:buClr>
              <a:buFont typeface="Wingdings" panose="05000000000000000000" pitchFamily="2" charset="2"/>
              <a:buChar char="§"/>
            </a:pPr>
            <a:r>
              <a:rPr lang="en-US" sz="1400" dirty="0">
                <a:latin typeface="Franklin Gothic Book"/>
              </a:rPr>
              <a:t>Spouse/Domestic Partner’s birth child(ren)</a:t>
            </a:r>
          </a:p>
          <a:p>
            <a:pPr marL="1200150" lvl="2" indent="-285750">
              <a:buClr>
                <a:srgbClr val="117158"/>
              </a:buClr>
              <a:buFont typeface="Wingdings" panose="05000000000000000000" pitchFamily="2" charset="2"/>
              <a:buChar char="§"/>
            </a:pPr>
            <a:r>
              <a:rPr lang="en-US" sz="1400" dirty="0">
                <a:latin typeface="Franklin Gothic Book"/>
              </a:rPr>
              <a:t>A child(ren) legally adopted or placed for adoption</a:t>
            </a:r>
          </a:p>
          <a:p>
            <a:pPr marL="1200150" lvl="2" indent="-285750">
              <a:buClr>
                <a:srgbClr val="117158"/>
              </a:buClr>
              <a:buFont typeface="Wingdings" panose="05000000000000000000" pitchFamily="2" charset="2"/>
              <a:buChar char="§"/>
            </a:pPr>
            <a:r>
              <a:rPr lang="en-US" sz="1400" dirty="0">
                <a:latin typeface="Franklin Gothic Book"/>
              </a:rPr>
              <a:t>Child(ren) under a Qualified Medical Support Order (QMSCO), until age 26. </a:t>
            </a:r>
            <a:endParaRPr lang="en-US" sz="1400" dirty="0">
              <a:latin typeface="Franklin Gothic Book" panose="020B0503020102020204" pitchFamily="34" charset="0"/>
            </a:endParaRPr>
          </a:p>
          <a:p>
            <a:pPr marL="1200150" lvl="2" indent="-285750">
              <a:buClr>
                <a:srgbClr val="117158"/>
              </a:buClr>
              <a:buFont typeface="Wingdings" panose="05000000000000000000" pitchFamily="2" charset="2"/>
              <a:buChar char="§"/>
            </a:pPr>
            <a:r>
              <a:rPr lang="en-US" sz="1400" dirty="0">
                <a:latin typeface="Franklin Gothic Book"/>
              </a:rPr>
              <a:t>Eligible disabled child(ren)</a:t>
            </a:r>
            <a:endParaRPr lang="en-US" sz="1600" dirty="0">
              <a:latin typeface="Franklin Gothic Book"/>
              <a:cs typeface="Calibri"/>
            </a:endParaRPr>
          </a:p>
          <a:p>
            <a:pPr marL="642620" marR="3166110" indent="-285750">
              <a:lnSpc>
                <a:spcPts val="1510"/>
              </a:lnSpc>
              <a:spcBef>
                <a:spcPts val="100"/>
              </a:spcBef>
              <a:buClr>
                <a:srgbClr val="117158"/>
              </a:buClr>
              <a:buFont typeface="Wingdings" panose="05000000000000000000" pitchFamily="2" charset="2"/>
              <a:buChar char="ü"/>
            </a:pPr>
            <a:r>
              <a:rPr lang="en-US" sz="1600" spc="-5" dirty="0">
                <a:latin typeface="Franklin Gothic Book"/>
                <a:cs typeface="Calibri"/>
              </a:rPr>
              <a:t>Employee + Spouse/Domestic Partner (DP)</a:t>
            </a:r>
          </a:p>
          <a:p>
            <a:pPr marL="642620" marR="3166110" indent="-285750">
              <a:lnSpc>
                <a:spcPts val="1510"/>
              </a:lnSpc>
              <a:spcBef>
                <a:spcPts val="100"/>
              </a:spcBef>
              <a:buClr>
                <a:srgbClr val="117158"/>
              </a:buClr>
              <a:buFont typeface="Wingdings" panose="05000000000000000000" pitchFamily="2" charset="2"/>
              <a:buChar char="ü"/>
            </a:pPr>
            <a:r>
              <a:rPr lang="en-US" sz="1600" spc="-5" dirty="0">
                <a:latin typeface="Franklin Gothic Book"/>
                <a:cs typeface="Calibri"/>
              </a:rPr>
              <a:t>Employee + Family</a:t>
            </a:r>
            <a:endParaRPr lang="en-US" sz="1600" dirty="0">
              <a:latin typeface="Franklin Gothic Book"/>
              <a:cs typeface="Calibri"/>
            </a:endParaRPr>
          </a:p>
          <a:p>
            <a:pPr>
              <a:lnSpc>
                <a:spcPct val="100000"/>
              </a:lnSpc>
              <a:spcBef>
                <a:spcPts val="40"/>
              </a:spcBef>
            </a:pPr>
            <a:endParaRPr lang="en-US" dirty="0">
              <a:latin typeface="Franklin Gothic Book" panose="020B0503020102020204" pitchFamily="34" charset="0"/>
              <a:cs typeface="Calibri"/>
            </a:endParaRPr>
          </a:p>
          <a:p>
            <a:pPr marL="12700">
              <a:lnSpc>
                <a:spcPct val="100000"/>
              </a:lnSpc>
            </a:pPr>
            <a:r>
              <a:rPr lang="en-US" b="1" spc="-5" dirty="0">
                <a:solidFill>
                  <a:srgbClr val="117158"/>
                </a:solidFill>
                <a:latin typeface="Franklin Gothic Book"/>
                <a:cs typeface="Calibri"/>
              </a:rPr>
              <a:t>Dependent </a:t>
            </a:r>
            <a:r>
              <a:rPr lang="en-US" b="1" spc="-15" dirty="0">
                <a:solidFill>
                  <a:srgbClr val="117158"/>
                </a:solidFill>
                <a:latin typeface="Franklin Gothic Book"/>
                <a:cs typeface="Calibri"/>
              </a:rPr>
              <a:t>Verification</a:t>
            </a:r>
            <a:r>
              <a:rPr lang="en-US" b="1" spc="-45" dirty="0">
                <a:solidFill>
                  <a:srgbClr val="117158"/>
                </a:solidFill>
                <a:latin typeface="Franklin Gothic Book"/>
                <a:cs typeface="Calibri"/>
              </a:rPr>
              <a:t> </a:t>
            </a:r>
            <a:r>
              <a:rPr lang="en-US" b="1" spc="-10" dirty="0">
                <a:solidFill>
                  <a:srgbClr val="117158"/>
                </a:solidFill>
                <a:latin typeface="Franklin Gothic Book"/>
                <a:cs typeface="Calibri"/>
              </a:rPr>
              <a:t>Documentation</a:t>
            </a:r>
            <a:endParaRPr lang="en-US" b="1" dirty="0">
              <a:solidFill>
                <a:srgbClr val="117158"/>
              </a:solidFill>
              <a:latin typeface="Franklin Gothic Book"/>
              <a:cs typeface="Calibri"/>
            </a:endParaRPr>
          </a:p>
          <a:p>
            <a:pPr marL="298450" indent="-285750">
              <a:lnSpc>
                <a:spcPct val="100000"/>
              </a:lnSpc>
              <a:buClr>
                <a:srgbClr val="117158"/>
              </a:buClr>
              <a:buFont typeface="Wingdings" panose="05000000000000000000" pitchFamily="2" charset="2"/>
              <a:buChar char="§"/>
            </a:pPr>
            <a:r>
              <a:rPr lang="en-US" sz="1600" spc="-5" dirty="0">
                <a:latin typeface="Franklin Gothic Book"/>
                <a:cs typeface="Calibri"/>
              </a:rPr>
              <a:t>Enrolling a Spouse: Copy </a:t>
            </a:r>
            <a:r>
              <a:rPr lang="en-US" sz="1600" dirty="0">
                <a:latin typeface="Franklin Gothic Book"/>
                <a:cs typeface="Calibri"/>
              </a:rPr>
              <a:t>of </a:t>
            </a:r>
            <a:r>
              <a:rPr lang="en-US" sz="1600" spc="-5" dirty="0">
                <a:latin typeface="Franklin Gothic Book"/>
                <a:cs typeface="Calibri"/>
              </a:rPr>
              <a:t>your marriage certificate, copy of Social Security Card</a:t>
            </a:r>
          </a:p>
          <a:p>
            <a:pPr marL="298450" indent="-285750">
              <a:lnSpc>
                <a:spcPct val="100000"/>
              </a:lnSpc>
              <a:buClr>
                <a:srgbClr val="117158"/>
              </a:buClr>
              <a:buFont typeface="Wingdings" panose="05000000000000000000" pitchFamily="2" charset="2"/>
              <a:buChar char="§"/>
            </a:pPr>
            <a:r>
              <a:rPr lang="en-US" sz="1600" spc="-5" dirty="0">
                <a:latin typeface="Franklin Gothic Book"/>
                <a:cs typeface="Calibri"/>
              </a:rPr>
              <a:t>Enrolling </a:t>
            </a:r>
            <a:r>
              <a:rPr lang="en-US" sz="1600" spc="-10" dirty="0">
                <a:latin typeface="Franklin Gothic Book"/>
                <a:cs typeface="Calibri"/>
              </a:rPr>
              <a:t>Children: </a:t>
            </a:r>
            <a:r>
              <a:rPr lang="en-US" sz="1600" spc="-5" dirty="0">
                <a:latin typeface="Franklin Gothic Book"/>
                <a:cs typeface="Calibri"/>
              </a:rPr>
              <a:t>Copy </a:t>
            </a:r>
            <a:r>
              <a:rPr lang="en-US" sz="1600" dirty="0">
                <a:latin typeface="Franklin Gothic Book"/>
                <a:cs typeface="Calibri"/>
              </a:rPr>
              <a:t>of </a:t>
            </a:r>
            <a:r>
              <a:rPr lang="en-US" sz="1600" spc="-5" dirty="0">
                <a:latin typeface="Franklin Gothic Book"/>
                <a:cs typeface="Calibri"/>
              </a:rPr>
              <a:t>birth</a:t>
            </a:r>
            <a:r>
              <a:rPr lang="en-US" sz="1600" spc="55" dirty="0">
                <a:latin typeface="Franklin Gothic Book"/>
                <a:cs typeface="Calibri"/>
              </a:rPr>
              <a:t> </a:t>
            </a:r>
            <a:r>
              <a:rPr lang="en-US" sz="1600" spc="-5" dirty="0">
                <a:latin typeface="Franklin Gothic Book"/>
                <a:cs typeface="Calibri"/>
              </a:rPr>
              <a:t>certificate, copy of Social Security Card</a:t>
            </a:r>
          </a:p>
          <a:p>
            <a:pPr marL="298450" indent="-285750">
              <a:buClr>
                <a:srgbClr val="117158"/>
              </a:buClr>
              <a:buFont typeface="Wingdings" panose="05000000000000000000" pitchFamily="2" charset="2"/>
              <a:buChar char="§"/>
            </a:pPr>
            <a:r>
              <a:rPr lang="en-US" sz="1600" spc="-5" dirty="0">
                <a:latin typeface="Franklin Gothic Book"/>
                <a:cs typeface="Calibri"/>
              </a:rPr>
              <a:t>Enrolling Domestic Partner: Completion of Domestic Partner packet</a:t>
            </a:r>
          </a:p>
          <a:p>
            <a:pPr marL="12700">
              <a:buClr>
                <a:srgbClr val="117158"/>
              </a:buClr>
            </a:pPr>
            <a:r>
              <a:rPr lang="en-US" sz="1600" spc="-5" dirty="0">
                <a:latin typeface="Franklin Gothic Book"/>
                <a:cs typeface="Calibri"/>
              </a:rPr>
              <a:t>      (obtain Domestic Partner packet from People Operations), copy of Social Security Card</a:t>
            </a:r>
          </a:p>
        </p:txBody>
      </p:sp>
      <p:sp>
        <p:nvSpPr>
          <p:cNvPr id="6" name="TextBox 5">
            <a:extLst>
              <a:ext uri="{FF2B5EF4-FFF2-40B4-BE49-F238E27FC236}">
                <a16:creationId xmlns:a16="http://schemas.microsoft.com/office/drawing/2014/main" id="{DB1170BD-48FC-AE56-AD1C-F64369132259}"/>
              </a:ext>
            </a:extLst>
          </p:cNvPr>
          <p:cNvSpPr txBox="1"/>
          <p:nvPr/>
        </p:nvSpPr>
        <p:spPr>
          <a:xfrm>
            <a:off x="2068802" y="5790776"/>
            <a:ext cx="5383558" cy="369332"/>
          </a:xfrm>
          <a:prstGeom prst="rect">
            <a:avLst/>
          </a:prstGeom>
          <a:noFill/>
        </p:spPr>
        <p:txBody>
          <a:bodyPr wrap="square">
            <a:spAutoFit/>
          </a:bodyPr>
          <a:lstStyle/>
          <a:p>
            <a:pPr>
              <a:buClr>
                <a:srgbClr val="117158"/>
              </a:buClr>
            </a:pPr>
            <a:r>
              <a:rPr lang="en-US" altLang="en-US" b="1" dirty="0">
                <a:solidFill>
                  <a:srgbClr val="127C60"/>
                </a:solidFill>
                <a:latin typeface="Franklin Gothic Book"/>
              </a:rPr>
              <a:t>Email </a:t>
            </a:r>
            <a:r>
              <a:rPr lang="en-US" altLang="en-US" b="1" dirty="0" smtClean="0">
                <a:solidFill>
                  <a:srgbClr val="127C60"/>
                </a:solidFill>
                <a:latin typeface="Franklin Gothic Book"/>
              </a:rPr>
              <a:t>or provide all </a:t>
            </a:r>
            <a:r>
              <a:rPr lang="en-US" altLang="en-US" b="1" dirty="0">
                <a:solidFill>
                  <a:srgbClr val="127C60"/>
                </a:solidFill>
                <a:latin typeface="Franklin Gothic Book"/>
              </a:rPr>
              <a:t>documents to </a:t>
            </a:r>
            <a:r>
              <a:rPr lang="en-US" altLang="en-US" b="1" dirty="0" smtClean="0">
                <a:solidFill>
                  <a:srgbClr val="127C60"/>
                </a:solidFill>
                <a:latin typeface="Franklin Gothic Book"/>
              </a:rPr>
              <a:t>People Operations </a:t>
            </a:r>
            <a:r>
              <a:rPr lang="en-US" altLang="en-US" b="1" dirty="0" smtClean="0">
                <a:latin typeface="Franklin Gothic Book"/>
              </a:rPr>
              <a:t>  </a:t>
            </a:r>
            <a:endParaRPr lang="en-US" altLang="en-US" b="1" dirty="0">
              <a:latin typeface="Franklin Gothic Book" panose="020B0503020102020204" pitchFamily="34" charset="0"/>
            </a:endParaRPr>
          </a:p>
        </p:txBody>
      </p:sp>
    </p:spTree>
    <p:extLst>
      <p:ext uri="{BB962C8B-B14F-4D97-AF65-F5344CB8AC3E}">
        <p14:creationId xmlns:p14="http://schemas.microsoft.com/office/powerpoint/2010/main" val="369294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990600"/>
          </a:xfrm>
        </p:spPr>
        <p:txBody>
          <a:bodyPr anchor="t">
            <a:normAutofit/>
          </a:bodyPr>
          <a:lstStyle/>
          <a:p>
            <a:pPr algn="l"/>
            <a:r>
              <a:rPr lang="en-US" sz="2400" dirty="0" smtClean="0">
                <a:latin typeface="Franklin Gothic Book"/>
              </a:rPr>
              <a:t>2025 </a:t>
            </a:r>
            <a:r>
              <a:rPr lang="en-US" sz="2400" dirty="0">
                <a:latin typeface="Franklin Gothic Book"/>
              </a:rPr>
              <a:t>health benefits</a:t>
            </a:r>
          </a:p>
        </p:txBody>
      </p:sp>
      <p:pic>
        <p:nvPicPr>
          <p:cNvPr id="4" name="Picture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5271" r="2" b="16226"/>
          <a:stretch/>
        </p:blipFill>
        <p:spPr>
          <a:xfrm>
            <a:off x="495300" y="1028700"/>
            <a:ext cx="8153400" cy="4800600"/>
          </a:xfrm>
          <a:noFill/>
        </p:spPr>
      </p:pic>
    </p:spTree>
    <p:extLst>
      <p:ext uri="{BB962C8B-B14F-4D97-AF65-F5344CB8AC3E}">
        <p14:creationId xmlns:p14="http://schemas.microsoft.com/office/powerpoint/2010/main" val="356167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6080" y="1266498"/>
            <a:ext cx="7975600" cy="4321502"/>
          </a:xfrm>
        </p:spPr>
        <p:txBody>
          <a:bodyPr vert="horz" lIns="0" tIns="45720" rIns="91440" bIns="45720" rtlCol="0" anchor="t">
            <a:normAutofit lnSpcReduction="10000"/>
          </a:bodyPr>
          <a:lstStyle/>
          <a:p>
            <a:pPr marL="0" indent="0">
              <a:buClr>
                <a:srgbClr val="117158"/>
              </a:buClr>
              <a:buNone/>
            </a:pPr>
            <a:r>
              <a:rPr lang="en-US" b="1" dirty="0" smtClean="0">
                <a:latin typeface="Franklin Gothic Book"/>
              </a:rPr>
              <a:t>EPO Medical </a:t>
            </a:r>
            <a:r>
              <a:rPr lang="en-US" b="1" dirty="0">
                <a:latin typeface="Franklin Gothic Book"/>
              </a:rPr>
              <a:t>Program </a:t>
            </a:r>
            <a:r>
              <a:rPr lang="en-US" b="1" dirty="0" smtClean="0">
                <a:latin typeface="Franklin Gothic Book"/>
              </a:rPr>
              <a:t> </a:t>
            </a:r>
            <a:endParaRPr lang="en-US" dirty="0">
              <a:latin typeface="Franklin Gothic Book"/>
            </a:endParaRPr>
          </a:p>
          <a:p>
            <a:pPr lvl="1">
              <a:buClr>
                <a:srgbClr val="117158"/>
              </a:buClr>
              <a:buFont typeface="Wingdings" panose="05000000000000000000" pitchFamily="2" charset="2"/>
              <a:buChar char="§"/>
            </a:pPr>
            <a:r>
              <a:rPr lang="en-US" dirty="0">
                <a:latin typeface="Franklin Gothic Book" panose="020B0503020102020204" pitchFamily="34" charset="0"/>
              </a:rPr>
              <a:t>Deductible based on salary </a:t>
            </a:r>
          </a:p>
          <a:p>
            <a:pPr lvl="1">
              <a:buClr>
                <a:srgbClr val="117158"/>
              </a:buClr>
              <a:buFont typeface="Wingdings" panose="05000000000000000000" pitchFamily="2" charset="2"/>
              <a:buChar char="§"/>
            </a:pPr>
            <a:r>
              <a:rPr lang="en-US" dirty="0">
                <a:latin typeface="Franklin Gothic Book" panose="020B0503020102020204" pitchFamily="34" charset="0"/>
              </a:rPr>
              <a:t>Lower deductible and out of pocket maximum </a:t>
            </a:r>
          </a:p>
          <a:p>
            <a:pPr lvl="1">
              <a:buClr>
                <a:srgbClr val="117158"/>
              </a:buClr>
              <a:buFont typeface="Wingdings" panose="05000000000000000000" pitchFamily="2" charset="2"/>
              <a:buChar char="§"/>
            </a:pPr>
            <a:r>
              <a:rPr lang="en-US" dirty="0">
                <a:latin typeface="Franklin Gothic Book" panose="020B0503020102020204" pitchFamily="34" charset="0"/>
              </a:rPr>
              <a:t>Separate OOP Maximum on RX</a:t>
            </a:r>
          </a:p>
          <a:p>
            <a:pPr lvl="1">
              <a:buClr>
                <a:srgbClr val="117158"/>
              </a:buClr>
              <a:buFont typeface="Wingdings" panose="05000000000000000000" pitchFamily="2" charset="2"/>
              <a:buChar char="§"/>
            </a:pPr>
            <a:r>
              <a:rPr lang="en-US" dirty="0">
                <a:latin typeface="Franklin Gothic Book" panose="020B0503020102020204" pitchFamily="34" charset="0"/>
              </a:rPr>
              <a:t>PCP Visits </a:t>
            </a:r>
            <a:r>
              <a:rPr lang="en-US" dirty="0">
                <a:solidFill>
                  <a:srgbClr val="117158"/>
                </a:solidFill>
                <a:latin typeface="Franklin Gothic Book" panose="020B0503020102020204" pitchFamily="34" charset="0"/>
              </a:rPr>
              <a:t>$</a:t>
            </a:r>
            <a:r>
              <a:rPr lang="en-US" dirty="0" smtClean="0">
                <a:solidFill>
                  <a:srgbClr val="117158"/>
                </a:solidFill>
                <a:latin typeface="Franklin Gothic Book" panose="020B0503020102020204" pitchFamily="34" charset="0"/>
              </a:rPr>
              <a:t>25 </a:t>
            </a:r>
            <a:r>
              <a:rPr lang="en-US" dirty="0">
                <a:latin typeface="Franklin Gothic Book" panose="020B0503020102020204" pitchFamily="34" charset="0"/>
              </a:rPr>
              <a:t>Co-pay</a:t>
            </a:r>
          </a:p>
          <a:p>
            <a:pPr lvl="1">
              <a:buClr>
                <a:srgbClr val="117158"/>
              </a:buClr>
              <a:buFont typeface="Wingdings" panose="05000000000000000000" pitchFamily="2" charset="2"/>
              <a:buChar char="§"/>
            </a:pPr>
            <a:r>
              <a:rPr lang="en-US" dirty="0">
                <a:latin typeface="Franklin Gothic Book" panose="020B0503020102020204" pitchFamily="34" charset="0"/>
              </a:rPr>
              <a:t>Preventive care 100% covered</a:t>
            </a:r>
          </a:p>
          <a:p>
            <a:pPr lvl="1">
              <a:buClr>
                <a:srgbClr val="117158"/>
              </a:buClr>
              <a:buFont typeface="Wingdings" panose="05000000000000000000" pitchFamily="2" charset="2"/>
              <a:buChar char="§"/>
            </a:pPr>
            <a:r>
              <a:rPr lang="en-US" dirty="0">
                <a:latin typeface="Franklin Gothic Book" panose="020B0503020102020204" pitchFamily="34" charset="0"/>
              </a:rPr>
              <a:t>10% discount when participating in the health and wellness program</a:t>
            </a:r>
          </a:p>
          <a:p>
            <a:pPr marL="225425" lvl="1" indent="0">
              <a:buClr>
                <a:srgbClr val="117158"/>
              </a:buClr>
              <a:buNone/>
            </a:pPr>
            <a:endParaRPr lang="en-US" dirty="0">
              <a:latin typeface="Franklin Gothic Book"/>
            </a:endParaRPr>
          </a:p>
          <a:p>
            <a:pPr marL="0" indent="0">
              <a:buClr>
                <a:srgbClr val="117158"/>
              </a:buClr>
              <a:buNone/>
            </a:pPr>
            <a:r>
              <a:rPr lang="en-US" b="1" dirty="0">
                <a:latin typeface="Franklin Gothic Book" panose="020B0503020102020204" pitchFamily="34" charset="0"/>
              </a:rPr>
              <a:t>High Deductible Health Plan (HDHP)</a:t>
            </a:r>
          </a:p>
          <a:p>
            <a:pPr lvl="1">
              <a:buClr>
                <a:srgbClr val="117158"/>
              </a:buClr>
              <a:buFont typeface="Wingdings" panose="05000000000000000000" pitchFamily="2" charset="2"/>
              <a:buChar char="§"/>
            </a:pPr>
            <a:r>
              <a:rPr lang="en-US" dirty="0">
                <a:latin typeface="Franklin Gothic Book" panose="020B0503020102020204" pitchFamily="34" charset="0"/>
              </a:rPr>
              <a:t>Lower Premiums</a:t>
            </a:r>
          </a:p>
          <a:p>
            <a:pPr lvl="1">
              <a:buClr>
                <a:srgbClr val="117158"/>
              </a:buClr>
              <a:buFont typeface="Wingdings" panose="05000000000000000000" pitchFamily="2" charset="2"/>
              <a:buChar char="§"/>
            </a:pPr>
            <a:r>
              <a:rPr lang="en-US" dirty="0">
                <a:latin typeface="Franklin Gothic Book" panose="020B0503020102020204" pitchFamily="34" charset="0"/>
              </a:rPr>
              <a:t>Fixed deductible</a:t>
            </a:r>
          </a:p>
          <a:p>
            <a:pPr lvl="1">
              <a:buClr>
                <a:srgbClr val="117158"/>
              </a:buClr>
              <a:buFont typeface="Wingdings" panose="05000000000000000000" pitchFamily="2" charset="2"/>
              <a:buChar char="§"/>
            </a:pPr>
            <a:r>
              <a:rPr lang="en-US" dirty="0">
                <a:latin typeface="Franklin Gothic Book" panose="020B0503020102020204" pitchFamily="34" charset="0"/>
              </a:rPr>
              <a:t>After deductible plan covers 75% of care</a:t>
            </a:r>
          </a:p>
          <a:p>
            <a:pPr lvl="1">
              <a:buClr>
                <a:srgbClr val="117158"/>
              </a:buClr>
              <a:buFont typeface="Wingdings" panose="05000000000000000000" pitchFamily="2" charset="2"/>
              <a:buChar char="§"/>
            </a:pPr>
            <a:r>
              <a:rPr lang="en-US" dirty="0">
                <a:latin typeface="Franklin Gothic Book" panose="020B0503020102020204" pitchFamily="34" charset="0"/>
              </a:rPr>
              <a:t>Preventive care 100% covered</a:t>
            </a:r>
          </a:p>
          <a:p>
            <a:pPr lvl="1">
              <a:buClr>
                <a:srgbClr val="117158"/>
              </a:buClr>
              <a:buFont typeface="Wingdings" panose="05000000000000000000" pitchFamily="2" charset="2"/>
              <a:buChar char="§"/>
            </a:pPr>
            <a:r>
              <a:rPr lang="en-US" dirty="0">
                <a:latin typeface="Franklin Gothic Book" panose="020B0503020102020204" pitchFamily="34" charset="0"/>
              </a:rPr>
              <a:t>No separate OOP for RX</a:t>
            </a:r>
          </a:p>
          <a:p>
            <a:pPr lvl="1">
              <a:buClr>
                <a:srgbClr val="117158"/>
              </a:buClr>
              <a:buFont typeface="Wingdings" panose="05000000000000000000" pitchFamily="2" charset="2"/>
              <a:buChar char="§"/>
            </a:pPr>
            <a:r>
              <a:rPr lang="en-US" dirty="0">
                <a:latin typeface="Franklin Gothic Book" panose="020B0503020102020204" pitchFamily="34" charset="0"/>
              </a:rPr>
              <a:t>$5/$10 per/pay contribution to HSA (depending on tier enrolled) when participating in the health and wellness program</a:t>
            </a:r>
          </a:p>
          <a:p>
            <a:pPr marL="225425" lvl="1" indent="0">
              <a:buClr>
                <a:srgbClr val="117158"/>
              </a:buClr>
              <a:buNone/>
            </a:pPr>
            <a:endParaRPr lang="en-US" dirty="0">
              <a:latin typeface="Franklin Gothic Book" panose="020B0503020102020204" pitchFamily="34" charset="0"/>
            </a:endParaRPr>
          </a:p>
        </p:txBody>
      </p:sp>
      <p:sp>
        <p:nvSpPr>
          <p:cNvPr id="2" name="Text Placeholder 1"/>
          <p:cNvSpPr>
            <a:spLocks noGrp="1"/>
          </p:cNvSpPr>
          <p:nvPr>
            <p:ph type="body" sz="quarter" idx="10"/>
          </p:nvPr>
        </p:nvSpPr>
        <p:spPr>
          <a:xfrm>
            <a:off x="385313" y="387451"/>
            <a:ext cx="8228013" cy="365125"/>
          </a:xfrm>
        </p:spPr>
        <p:txBody>
          <a:bodyPr vert="horz" lIns="0" tIns="45720" rIns="91440" bIns="45720" rtlCol="0" anchor="t">
            <a:noAutofit/>
          </a:bodyPr>
          <a:lstStyle/>
          <a:p>
            <a:pPr>
              <a:lnSpc>
                <a:spcPct val="90000"/>
              </a:lnSpc>
            </a:pPr>
            <a:r>
              <a:rPr lang="en-US" b="1" dirty="0">
                <a:latin typeface="Franklin Gothic Book"/>
              </a:rPr>
              <a:t>MEDICAL &amp; RX – INDEPENDENCE BLUE CROSS (IBX)</a:t>
            </a:r>
          </a:p>
          <a:p>
            <a:pPr>
              <a:lnSpc>
                <a:spcPct val="90000"/>
              </a:lnSpc>
            </a:pPr>
            <a:endParaRPr lang="en-US" sz="1900" dirty="0"/>
          </a:p>
        </p:txBody>
      </p:sp>
      <p:pic>
        <p:nvPicPr>
          <p:cNvPr id="11" name="Picture 10" descr="A blue and white logo&#10;&#10;Description automatically generated">
            <a:extLst>
              <a:ext uri="{FF2B5EF4-FFF2-40B4-BE49-F238E27FC236}">
                <a16:creationId xmlns:a16="http://schemas.microsoft.com/office/drawing/2014/main" id="{5C2D22F6-2834-A4A7-6F55-DD0290924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447" y="425144"/>
            <a:ext cx="2174240" cy="267208"/>
          </a:xfrm>
          <a:prstGeom prst="rect">
            <a:avLst/>
          </a:prstGeom>
        </p:spPr>
      </p:pic>
    </p:spTree>
    <p:extLst>
      <p:ext uri="{BB962C8B-B14F-4D97-AF65-F5344CB8AC3E}">
        <p14:creationId xmlns:p14="http://schemas.microsoft.com/office/powerpoint/2010/main" val="378234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296302" y="147918"/>
            <a:ext cx="8153400" cy="990600"/>
          </a:xfrm>
        </p:spPr>
        <p:txBody>
          <a:bodyPr anchor="t">
            <a:normAutofit/>
          </a:bodyPr>
          <a:lstStyle/>
          <a:p>
            <a:pPr algn="l"/>
            <a:r>
              <a:rPr lang="en-US" dirty="0">
                <a:latin typeface="Franklin Gothic Book"/>
              </a:rPr>
              <a:t>Medical Plan Options </a:t>
            </a:r>
            <a:endParaRPr lang="en-US" dirty="0">
              <a:cs typeface="Arial"/>
            </a:endParaRPr>
          </a:p>
        </p:txBody>
      </p:sp>
      <p:graphicFrame>
        <p:nvGraphicFramePr>
          <p:cNvPr id="3" name="Table 2">
            <a:extLst>
              <a:ext uri="{FF2B5EF4-FFF2-40B4-BE49-F238E27FC236}">
                <a16:creationId xmlns:a16="http://schemas.microsoft.com/office/drawing/2014/main" id="{87025716-EA26-5FC2-CDA2-A7ACF26132DC}"/>
              </a:ext>
            </a:extLst>
          </p:cNvPr>
          <p:cNvGraphicFramePr>
            <a:graphicFrameLocks noGrp="1"/>
          </p:cNvGraphicFramePr>
          <p:nvPr>
            <p:extLst>
              <p:ext uri="{D42A27DB-BD31-4B8C-83A1-F6EECF244321}">
                <p14:modId xmlns:p14="http://schemas.microsoft.com/office/powerpoint/2010/main" val="2539658550"/>
              </p:ext>
            </p:extLst>
          </p:nvPr>
        </p:nvGraphicFramePr>
        <p:xfrm>
          <a:off x="481014" y="560803"/>
          <a:ext cx="6923833" cy="5525342"/>
        </p:xfrm>
        <a:graphic>
          <a:graphicData uri="http://schemas.openxmlformats.org/drawingml/2006/table">
            <a:tbl>
              <a:tblPr/>
              <a:tblGrid>
                <a:gridCol w="2235292">
                  <a:extLst>
                    <a:ext uri="{9D8B030D-6E8A-4147-A177-3AD203B41FA5}">
                      <a16:colId xmlns:a16="http://schemas.microsoft.com/office/drawing/2014/main" val="4095298431"/>
                    </a:ext>
                  </a:extLst>
                </a:gridCol>
                <a:gridCol w="2232212">
                  <a:extLst>
                    <a:ext uri="{9D8B030D-6E8A-4147-A177-3AD203B41FA5}">
                      <a16:colId xmlns:a16="http://schemas.microsoft.com/office/drawing/2014/main" val="897599840"/>
                    </a:ext>
                  </a:extLst>
                </a:gridCol>
                <a:gridCol w="2456329">
                  <a:extLst>
                    <a:ext uri="{9D8B030D-6E8A-4147-A177-3AD203B41FA5}">
                      <a16:colId xmlns:a16="http://schemas.microsoft.com/office/drawing/2014/main" val="993822507"/>
                    </a:ext>
                  </a:extLst>
                </a:gridCol>
              </a:tblGrid>
              <a:tr h="890653">
                <a:tc>
                  <a:txBody>
                    <a:bodyPr/>
                    <a:lstStyle/>
                    <a:p>
                      <a:pPr marR="0" indent="0" algn="l" rtl="0">
                        <a:lnSpc>
                          <a:spcPct val="119000"/>
                        </a:lnSpc>
                        <a:spcBef>
                          <a:spcPts val="0"/>
                        </a:spcBef>
                        <a:spcAft>
                          <a:spcPts val="0"/>
                        </a:spcAft>
                      </a:pPr>
                      <a:endParaRPr lang="en-US" sz="1050" b="1" kern="1400" dirty="0">
                        <a:ln>
                          <a:noFill/>
                        </a:ln>
                        <a:solidFill>
                          <a:srgbClr val="000000"/>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smtClean="0">
                          <a:ln>
                            <a:noFill/>
                          </a:ln>
                          <a:solidFill>
                            <a:srgbClr val="1E5D77"/>
                          </a:solidFill>
                          <a:effectLst/>
                          <a:latin typeface="Franklin Gothic Book"/>
                        </a:rPr>
                        <a:t>EPO</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High deductible health plan</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 </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extLst>
                  <a:ext uri="{0D108BD9-81ED-4DB2-BD59-A6C34878D82A}">
                    <a16:rowId xmlns:a16="http://schemas.microsoft.com/office/drawing/2014/main" val="4018326132"/>
                  </a:ext>
                </a:extLst>
              </a:tr>
              <a:tr h="313377">
                <a:tc>
                  <a:txBody>
                    <a:bodyPr/>
                    <a:lstStyle/>
                    <a:p>
                      <a:pPr marR="0" indent="0" algn="l" rtl="0">
                        <a:lnSpc>
                          <a:spcPct val="119000"/>
                        </a:lnSpc>
                        <a:spcBef>
                          <a:spcPts val="0"/>
                        </a:spcBef>
                        <a:spcAft>
                          <a:spcPts val="0"/>
                        </a:spcAft>
                      </a:pPr>
                      <a:r>
                        <a:rPr lang="en-US" sz="1050" kern="1400" cap="all" dirty="0">
                          <a:ln>
                            <a:noFill/>
                          </a:ln>
                          <a:solidFill>
                            <a:srgbClr val="FFFFFF"/>
                          </a:solidFill>
                          <a:effectLst/>
                          <a:latin typeface="Franklin Gothic Book"/>
                        </a:rPr>
                        <a:t>In-network benefits</a:t>
                      </a:r>
                      <a:endParaRPr lang="en-US" sz="105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extLst>
                  <a:ext uri="{0D108BD9-81ED-4DB2-BD59-A6C34878D82A}">
                    <a16:rowId xmlns:a16="http://schemas.microsoft.com/office/drawing/2014/main" val="2112287478"/>
                  </a:ext>
                </a:extLst>
              </a:tr>
              <a:tr h="1187537">
                <a:tc>
                  <a:txBody>
                    <a:bodyPr/>
                    <a:lstStyle/>
                    <a:p>
                      <a:pPr marR="0" indent="0" algn="l" rtl="0">
                        <a:lnSpc>
                          <a:spcPct val="119000"/>
                        </a:lnSpc>
                        <a:spcBef>
                          <a:spcPts val="0"/>
                        </a:spcBef>
                        <a:spcAft>
                          <a:spcPts val="0"/>
                        </a:spcAft>
                      </a:pPr>
                      <a:r>
                        <a:rPr lang="en-US" sz="1000" b="1" kern="1400" cap="all" dirty="0">
                          <a:ln>
                            <a:noFill/>
                          </a:ln>
                          <a:solidFill>
                            <a:schemeClr val="tx1"/>
                          </a:solidFill>
                          <a:effectLst/>
                          <a:latin typeface="Franklin Gothic Book"/>
                        </a:rPr>
                        <a:t>Calendar Year Deductible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a:t>
                      </a:r>
                      <a:r>
                        <a:rPr lang="en-US" sz="1000" kern="1400" dirty="0" smtClean="0">
                          <a:ln>
                            <a:noFill/>
                          </a:ln>
                          <a:solidFill>
                            <a:schemeClr val="tx1"/>
                          </a:solidFill>
                          <a:effectLst/>
                          <a:latin typeface="Franklin Gothic Book"/>
                        </a:rPr>
                        <a:t>Employee.</a:t>
                      </a:r>
                      <a:r>
                        <a:rPr lang="en-US" sz="1000" kern="1400" baseline="0" dirty="0" smtClean="0">
                          <a:ln>
                            <a:noFill/>
                          </a:ln>
                          <a:solidFill>
                            <a:schemeClr val="tx1"/>
                          </a:solidFill>
                          <a:effectLst/>
                          <a:latin typeface="Franklin Gothic Book"/>
                        </a:rPr>
                        <a:t> </a:t>
                      </a:r>
                      <a:r>
                        <a:rPr lang="en-US" sz="1000" kern="1400" dirty="0" smtClean="0">
                          <a:ln>
                            <a:noFill/>
                          </a:ln>
                          <a:solidFill>
                            <a:schemeClr val="tx1"/>
                          </a:solidFill>
                          <a:effectLst/>
                          <a:latin typeface="Franklin Gothic Book"/>
                        </a:rPr>
                        <a:t>Employee </a:t>
                      </a:r>
                      <a:r>
                        <a:rPr lang="en-US" sz="1000" kern="1400" dirty="0">
                          <a:ln>
                            <a:noFill/>
                          </a:ln>
                          <a:solidFill>
                            <a:schemeClr val="tx1"/>
                          </a:solidFill>
                          <a:effectLst/>
                          <a:latin typeface="Franklin Gothic Book"/>
                        </a:rPr>
                        <a:t>+ Child</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a:t>
                      </a:r>
                      <a:r>
                        <a:rPr lang="en-US" sz="1000" kern="1400" baseline="0" dirty="0">
                          <a:ln>
                            <a:noFill/>
                          </a:ln>
                          <a:solidFill>
                            <a:schemeClr val="tx1"/>
                          </a:solidFill>
                          <a:effectLst/>
                          <a:latin typeface="Franklin Gothic Book"/>
                        </a:rPr>
                        <a:t> EE</a:t>
                      </a:r>
                      <a:r>
                        <a:rPr lang="en-US" sz="1000" kern="1400" dirty="0">
                          <a:ln>
                            <a:noFill/>
                          </a:ln>
                          <a:solidFill>
                            <a:schemeClr val="tx1"/>
                          </a:solidFill>
                          <a:effectLst/>
                          <a:latin typeface="Franklin Gothic Book"/>
                        </a:rPr>
                        <a:t>+ Spouse/DP, Employee + Children) </a:t>
                      </a:r>
                    </a:p>
                  </a:txBody>
                  <a:tcPr marL="19248" marR="0"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840/$1,260</a:t>
                      </a: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1,680</a:t>
                      </a:r>
                      <a:endParaRPr lang="en-US" sz="1100" kern="1400" dirty="0">
                        <a:ln>
                          <a:noFill/>
                        </a:ln>
                        <a:solidFill>
                          <a:schemeClr val="tx1"/>
                        </a:solidFill>
                        <a:effectLst/>
                        <a:latin typeface="Franklin Gothic Book"/>
                      </a:endParaRP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smtClean="0">
                          <a:ln>
                            <a:noFill/>
                          </a:ln>
                          <a:solidFill>
                            <a:schemeClr val="tx1"/>
                          </a:solidFill>
                          <a:effectLst/>
                          <a:latin typeface="Franklin Gothic Book"/>
                        </a:rPr>
                        <a:t>$3,100/$4,620/$6,195</a:t>
                      </a:r>
                      <a:endParaRPr lang="en-US" sz="1100" kern="1400" dirty="0">
                        <a:ln>
                          <a:noFill/>
                        </a:ln>
                        <a:solidFill>
                          <a:schemeClr val="tx1"/>
                        </a:solidFill>
                        <a:effectLst/>
                        <a:latin typeface="Franklin Gothic Book"/>
                      </a:endParaRP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679814569"/>
                  </a:ext>
                </a:extLst>
              </a:tr>
              <a:tr h="989614">
                <a:tc>
                  <a:txBody>
                    <a:bodyPr/>
                    <a:lstStyle/>
                    <a:p>
                      <a:pPr marR="0" indent="0" algn="l" rtl="0">
                        <a:lnSpc>
                          <a:spcPct val="119000"/>
                        </a:lnSpc>
                        <a:spcBef>
                          <a:spcPts val="0"/>
                        </a:spcBef>
                        <a:spcAft>
                          <a:spcPts val="0"/>
                        </a:spcAft>
                      </a:pPr>
                      <a:r>
                        <a:rPr lang="en-US" sz="1100" b="1" kern="1400" cap="all" dirty="0">
                          <a:ln>
                            <a:noFill/>
                          </a:ln>
                          <a:solidFill>
                            <a:schemeClr val="tx1"/>
                          </a:solidFill>
                          <a:effectLst/>
                          <a:latin typeface="Franklin Gothic Book"/>
                        </a:rPr>
                        <a:t>Out-of-Pocket Maximum </a:t>
                      </a:r>
                      <a:endParaRPr lang="en-US" sz="1100" b="1" kern="1400" cap="all" dirty="0" smtClean="0">
                        <a:ln>
                          <a:noFill/>
                        </a:ln>
                        <a:solidFill>
                          <a:schemeClr val="tx1"/>
                        </a:solidFill>
                        <a:effectLst/>
                        <a:latin typeface="Franklin Gothic Book"/>
                      </a:endParaRPr>
                    </a:p>
                    <a:p>
                      <a:pPr marR="0" indent="0" algn="l" rtl="0">
                        <a:lnSpc>
                          <a:spcPct val="119000"/>
                        </a:lnSpc>
                        <a:spcBef>
                          <a:spcPts val="0"/>
                        </a:spcBef>
                        <a:spcAft>
                          <a:spcPts val="0"/>
                        </a:spcAft>
                      </a:pPr>
                      <a:r>
                        <a:rPr lang="en-US" sz="1100" kern="1400" cap="all" dirty="0" smtClean="0">
                          <a:ln>
                            <a:noFill/>
                          </a:ln>
                          <a:solidFill>
                            <a:schemeClr val="tx1"/>
                          </a:solidFill>
                          <a:effectLst/>
                          <a:latin typeface="Franklin Gothic Book"/>
                        </a:rPr>
                        <a:t>(</a:t>
                      </a:r>
                      <a:r>
                        <a:rPr lang="en-US" sz="1000" kern="1400" dirty="0" smtClean="0">
                          <a:ln>
                            <a:noFill/>
                          </a:ln>
                          <a:solidFill>
                            <a:schemeClr val="tx1"/>
                          </a:solidFill>
                          <a:effectLst/>
                          <a:latin typeface="Franklin Gothic Book"/>
                        </a:rPr>
                        <a:t>Employee, Employee </a:t>
                      </a:r>
                      <a:r>
                        <a:rPr lang="en-US" sz="1000" kern="1400" dirty="0">
                          <a:ln>
                            <a:noFill/>
                          </a:ln>
                          <a:solidFill>
                            <a:schemeClr val="tx1"/>
                          </a:solidFill>
                          <a:effectLst/>
                          <a:latin typeface="Franklin Gothic Book"/>
                        </a:rPr>
                        <a:t>+ Child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 EE + Spouse/DP, Employee + Children)  </a:t>
                      </a:r>
                    </a:p>
                  </a:txBody>
                  <a:tcPr marL="19248" marR="0"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5,200</a:t>
                      </a: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7,800</a:t>
                      </a: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10,400</a:t>
                      </a:r>
                      <a:endParaRPr lang="en-US" sz="1100" kern="1400" dirty="0">
                        <a:ln>
                          <a:noFill/>
                        </a:ln>
                        <a:solidFill>
                          <a:schemeClr val="tx1"/>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4,725/$7,090</a:t>
                      </a: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9,450</a:t>
                      </a:r>
                      <a:endParaRPr lang="en-US" sz="1100" kern="1400" dirty="0">
                        <a:ln>
                          <a:noFill/>
                        </a:ln>
                        <a:solidFill>
                          <a:schemeClr val="tx1"/>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660106005"/>
                  </a:ext>
                </a:extLst>
              </a:tr>
              <a:tr h="395845">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Preventive Care Services</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Copay,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54745247"/>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PCP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a:t>
                      </a:r>
                      <a:r>
                        <a:rPr lang="en-US" sz="1100" kern="1400" dirty="0" smtClean="0">
                          <a:ln>
                            <a:noFill/>
                          </a:ln>
                          <a:solidFill>
                            <a:srgbClr val="000000"/>
                          </a:solidFill>
                          <a:effectLst/>
                          <a:latin typeface="Franklin Gothic Book"/>
                        </a:rPr>
                        <a:t>25; </a:t>
                      </a:r>
                      <a:r>
                        <a:rPr lang="en-US" sz="1100" kern="1400" dirty="0">
                          <a:ln>
                            <a:noFill/>
                          </a:ln>
                          <a:solidFill>
                            <a:srgbClr val="000000"/>
                          </a:solidFill>
                          <a:effectLst/>
                          <a:latin typeface="Franklin Gothic Book"/>
                        </a:rPr>
                        <a:t>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51781666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Specialist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565842302"/>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Telemedicine (TelaDOC)</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$0 Copay; no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25% after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2163321386"/>
                  </a:ext>
                </a:extLst>
              </a:tr>
              <a:tr h="494808">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Emergency Room </a:t>
                      </a:r>
                      <a:r>
                        <a:rPr lang="en-US" sz="1100" kern="1400" dirty="0">
                          <a:ln>
                            <a:noFill/>
                          </a:ln>
                          <a:solidFill>
                            <a:srgbClr val="000000"/>
                          </a:solidFill>
                          <a:effectLst/>
                          <a:latin typeface="Franklin Gothic Book"/>
                        </a:rPr>
                        <a:t>(Copay waived if admitted)</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smtClean="0">
                          <a:ln>
                            <a:noFill/>
                          </a:ln>
                          <a:solidFill>
                            <a:srgbClr val="000000"/>
                          </a:solidFill>
                          <a:effectLst/>
                          <a:latin typeface="Franklin Gothic Book"/>
                        </a:rPr>
                        <a:t>$300; </a:t>
                      </a:r>
                      <a:r>
                        <a:rPr lang="en-US" sz="1100" kern="1400" dirty="0">
                          <a:ln>
                            <a:noFill/>
                          </a:ln>
                          <a:solidFill>
                            <a:srgbClr val="000000"/>
                          </a:solidFill>
                          <a:effectLst/>
                          <a:latin typeface="Franklin Gothic Book"/>
                        </a:rPr>
                        <a:t>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66061149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Urgent Care Center</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43992033"/>
                  </a:ext>
                </a:extLst>
              </a:tr>
            </a:tbl>
          </a:graphicData>
        </a:graphic>
      </p:graphicFrame>
      <p:sp>
        <p:nvSpPr>
          <p:cNvPr id="4" name="Control 3">
            <a:extLst>
              <a:ext uri="{FF2B5EF4-FFF2-40B4-BE49-F238E27FC236}">
                <a16:creationId xmlns:a16="http://schemas.microsoft.com/office/drawing/2014/main" id="{6973AA3F-FA3C-F53D-8D49-3DC32B4A4177}"/>
              </a:ext>
            </a:extLst>
          </p:cNvPr>
          <p:cNvSpPr>
            <a:spLocks noChangeArrowheads="1" noChangeShapeType="1"/>
          </p:cNvSpPr>
          <p:nvPr/>
        </p:nvSpPr>
        <p:spPr bwMode="auto">
          <a:xfrm>
            <a:off x="-2532063" y="2074863"/>
            <a:ext cx="14401801" cy="82327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EC659"/>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6" name="Picture 5" descr="A blue and white logo&#10;&#10;Description automatically generated">
            <a:extLst>
              <a:ext uri="{FF2B5EF4-FFF2-40B4-BE49-F238E27FC236}">
                <a16:creationId xmlns:a16="http://schemas.microsoft.com/office/drawing/2014/main" id="{908766E6-0936-955D-E381-AD10DC01F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3765" y="293595"/>
            <a:ext cx="2174240" cy="267208"/>
          </a:xfrm>
          <a:prstGeom prst="rect">
            <a:avLst/>
          </a:prstGeom>
        </p:spPr>
      </p:pic>
    </p:spTree>
    <p:extLst>
      <p:ext uri="{BB962C8B-B14F-4D97-AF65-F5344CB8AC3E}">
        <p14:creationId xmlns:p14="http://schemas.microsoft.com/office/powerpoint/2010/main" val="2321065998"/>
      </p:ext>
    </p:extLst>
  </p:cSld>
  <p:clrMapOvr>
    <a:masterClrMapping/>
  </p:clrMapOvr>
</p:sld>
</file>

<file path=ppt/theme/theme1.xml><?xml version="1.0" encoding="utf-8"?>
<a:theme xmlns:a="http://schemas.openxmlformats.org/drawingml/2006/main" name="CSB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lIns="91418" tIns="45709" rIns="91418" bIns="45709" anchor="t"/>
      <a:lstStyle>
        <a:defPPr marL="171450" indent="-171450">
          <a:lnSpc>
            <a:spcPct val="90000"/>
          </a:lnSpc>
          <a:spcBef>
            <a:spcPct val="20000"/>
          </a:spcBef>
          <a:buFont typeface="Arial" panose="020B0604020202020204" pitchFamily="34" charset="0"/>
          <a:buChar char="•"/>
          <a:defRPr sz="1100" dirty="0" smtClean="0">
            <a:latin typeface="Arial Narrow" panose="020B0606020202030204" pitchFamily="34" charset="0"/>
            <a:cs typeface="Arial" panose="020B0604020202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my Farmers-Insurance-template">
  <a:themeElements>
    <a:clrScheme name="Farmers">
      <a:dk1>
        <a:srgbClr val="000000"/>
      </a:dk1>
      <a:lt1>
        <a:srgbClr val="FFFFFF"/>
      </a:lt1>
      <a:dk2>
        <a:srgbClr val="003087"/>
      </a:dk2>
      <a:lt2>
        <a:srgbClr val="E01933"/>
      </a:lt2>
      <a:accent1>
        <a:srgbClr val="003087"/>
      </a:accent1>
      <a:accent2>
        <a:srgbClr val="E01933"/>
      </a:accent2>
      <a:accent3>
        <a:srgbClr val="0072CE"/>
      </a:accent3>
      <a:accent4>
        <a:srgbClr val="B30032"/>
      </a:accent4>
      <a:accent5>
        <a:srgbClr val="B4C4EA"/>
      </a:accent5>
      <a:accent6>
        <a:srgbClr val="808080"/>
      </a:accent6>
      <a:hlink>
        <a:srgbClr val="003087"/>
      </a:hlink>
      <a:folHlink>
        <a:srgbClr val="E01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08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898f8e4-ff64-42a4-9183-23acfd3533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7793F01E1D446B4C5A0A2716061AE" ma:contentTypeVersion="7" ma:contentTypeDescription="Create a new document." ma:contentTypeScope="" ma:versionID="550c6c49c27b2a3396d0df6ef6d2f7ff">
  <xsd:schema xmlns:xsd="http://www.w3.org/2001/XMLSchema" xmlns:xs="http://www.w3.org/2001/XMLSchema" xmlns:p="http://schemas.microsoft.com/office/2006/metadata/properties" xmlns:ns3="4898f8e4-ff64-42a4-9183-23acfd3533ac" xmlns:ns4="df42ab6f-97e0-4f72-8afd-6ca29295cb26" targetNamespace="http://schemas.microsoft.com/office/2006/metadata/properties" ma:root="true" ma:fieldsID="120d3b6fb6dd8b5d05cd4cd048e7ca76" ns3:_="" ns4:_="">
    <xsd:import namespace="4898f8e4-ff64-42a4-9183-23acfd3533ac"/>
    <xsd:import namespace="df42ab6f-97e0-4f72-8afd-6ca29295cb2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8f8e4-ff64-42a4-9183-23acfd3533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42ab6f-97e0-4f72-8afd-6ca29295cb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716C39-BDC0-49F5-954E-CA1130410189}">
  <ds:schemaRefs>
    <ds:schemaRef ds:uri="http://schemas.microsoft.com/sharepoint/v3/contenttype/forms"/>
  </ds:schemaRefs>
</ds:datastoreItem>
</file>

<file path=customXml/itemProps2.xml><?xml version="1.0" encoding="utf-8"?>
<ds:datastoreItem xmlns:ds="http://schemas.openxmlformats.org/officeDocument/2006/customXml" ds:itemID="{5F999E33-A1E5-4416-956C-D1B95B0F4857}">
  <ds:schemaRefs>
    <ds:schemaRef ds:uri="http://schemas.microsoft.com/office/2006/documentManagement/types"/>
    <ds:schemaRef ds:uri="4898f8e4-ff64-42a4-9183-23acfd3533ac"/>
    <ds:schemaRef ds:uri="http://purl.org/dc/terms/"/>
    <ds:schemaRef ds:uri="http://schemas.openxmlformats.org/package/2006/metadata/core-properties"/>
    <ds:schemaRef ds:uri="http://purl.org/dc/dcmitype/"/>
    <ds:schemaRef ds:uri="df42ab6f-97e0-4f72-8afd-6ca29295cb26"/>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0AF488C-CBE9-4011-9455-EDB7CEBCD1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8f8e4-ff64-42a4-9183-23acfd3533ac"/>
    <ds:schemaRef ds:uri="df42ab6f-97e0-4f72-8afd-6ca29295cb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757</TotalTime>
  <Words>6259</Words>
  <Application>Microsoft Office PowerPoint</Application>
  <PresentationFormat>On-screen Show (4:3)</PresentationFormat>
  <Paragraphs>904</Paragraphs>
  <Slides>43</Slides>
  <Notes>8</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43</vt:i4>
      </vt:variant>
    </vt:vector>
  </HeadingPairs>
  <TitlesOfParts>
    <vt:vector size="67" baseType="lpstr">
      <vt:lpstr>맑은 고딕</vt:lpstr>
      <vt:lpstr>ＭＳ Ｐゴシック</vt:lpstr>
      <vt:lpstr>Yu Gothic</vt:lpstr>
      <vt:lpstr>Arial</vt:lpstr>
      <vt:lpstr>Arial Narrow</vt:lpstr>
      <vt:lpstr>Calibri</vt:lpstr>
      <vt:lpstr>Courier New</vt:lpstr>
      <vt:lpstr>돋움</vt:lpstr>
      <vt:lpstr>Franklin Gothic Book</vt:lpstr>
      <vt:lpstr>Franklin Gothic Book Regular</vt:lpstr>
      <vt:lpstr>Franklin Gothic Medium Cond</vt:lpstr>
      <vt:lpstr>Garamond</vt:lpstr>
      <vt:lpstr>굴림</vt:lpstr>
      <vt:lpstr>MV Boli</vt:lpstr>
      <vt:lpstr>Open Sans</vt:lpstr>
      <vt:lpstr>Tahoma</vt:lpstr>
      <vt:lpstr>Times New Roman</vt:lpstr>
      <vt:lpstr>Wingdings</vt:lpstr>
      <vt:lpstr>CSB Theme</vt:lpstr>
      <vt:lpstr>1_General Cover</vt:lpstr>
      <vt:lpstr>General Cover</vt:lpstr>
      <vt:lpstr>4_Office Theme</vt:lpstr>
      <vt:lpstr>2_General Cover</vt:lpstr>
      <vt:lpstr>1_Amy Farmers-Insurance-template</vt:lpstr>
      <vt:lpstr>PowerPoint Presentation</vt:lpstr>
      <vt:lpstr>PowerPoint Presentation</vt:lpstr>
      <vt:lpstr>What’s New for 2025?</vt:lpstr>
      <vt:lpstr> Devereux BenePortal </vt:lpstr>
      <vt:lpstr>Enrollment and Eligibility </vt:lpstr>
      <vt:lpstr>Eligibility Overview</vt:lpstr>
      <vt:lpstr>2025 health benefits</vt:lpstr>
      <vt:lpstr>PowerPoint Presentation</vt:lpstr>
      <vt:lpstr>Medical Plan Options </vt:lpstr>
      <vt:lpstr>Prescription Drug Plans</vt:lpstr>
      <vt:lpstr>PowerPoint Presentation</vt:lpstr>
      <vt:lpstr>PowerPoint Presentation</vt:lpstr>
      <vt:lpstr>PowerPoint Presentation</vt:lpstr>
      <vt:lpstr>PowerPoint Presentation</vt:lpstr>
      <vt:lpstr>Dental Plans - DPPO VS DHMO Plans</vt:lpstr>
      <vt:lpstr>Vision plan – independence blue cross (ibx)</vt:lpstr>
      <vt:lpstr>Flexible Spending accounts</vt:lpstr>
      <vt:lpstr>Flexible Spending accounts (continued)  Important rules for both the Medical &amp; Dependent care FSA Accounts</vt:lpstr>
      <vt:lpstr>Health Savings Account (HSA)</vt:lpstr>
      <vt:lpstr> Telemedicine</vt:lpstr>
      <vt:lpstr> Member advocacy Team – CSB benefits mac</vt:lpstr>
      <vt:lpstr>Financial security</vt:lpstr>
      <vt:lpstr>Retirement  - TIAA </vt:lpstr>
      <vt:lpstr>Employee Life insurance</vt:lpstr>
      <vt:lpstr>Voluntary Dependent life insurance</vt:lpstr>
      <vt:lpstr>Voluntary Accidental Death and Dismemberment (ad&amp;d)</vt:lpstr>
      <vt:lpstr>Voluntary benefits</vt:lpstr>
      <vt:lpstr>Disability Benefits – New York Life (NYL)</vt:lpstr>
      <vt:lpstr>Voluntary Hospital Care INSURANCE –  </vt:lpstr>
      <vt:lpstr>Voluntary Critical illness insurance  - NYL</vt:lpstr>
      <vt:lpstr>Voluntary accidental injury INSURANCE - NYL</vt:lpstr>
      <vt:lpstr>Security &amp; legal benefits</vt:lpstr>
      <vt:lpstr>Transportation/PARKING benefits – COMMUTEEASE</vt:lpstr>
      <vt:lpstr>Wellness program</vt:lpstr>
      <vt:lpstr>Pet insurance benefits</vt:lpstr>
      <vt:lpstr>Devereux Ascend     </vt:lpstr>
      <vt:lpstr>Devereux Provided - Free   (100% Devereux paid)</vt:lpstr>
      <vt:lpstr>Devereux Provided - Free to You (100% devereux paid)  </vt:lpstr>
      <vt:lpstr>Devereux Provided - Free to You (100% Devereux paid)  </vt:lpstr>
      <vt:lpstr>Explanation of Accruals for health management leave (HML) and time-off benefit (TOB)</vt:lpstr>
      <vt:lpstr>Carrier contacts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btiagwad@connerstrong.com</dc:creator>
  <cp:lastModifiedBy>Ann DelCarlino</cp:lastModifiedBy>
  <cp:revision>64</cp:revision>
  <cp:lastPrinted>2019-11-08T20:08:05Z</cp:lastPrinted>
  <dcterms:created xsi:type="dcterms:W3CDTF">2015-12-07T00:11:22Z</dcterms:created>
  <dcterms:modified xsi:type="dcterms:W3CDTF">2024-10-10T20:09:10Z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0x0101002AD7793F01E1D446B4C5A0A2716061AE</vt:lpwstr>
  </property>
</Properties>
</file>