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16"/>
  </p:notesMasterIdLst>
  <p:handoutMasterIdLst>
    <p:handoutMasterId r:id="rId17"/>
  </p:handoutMasterIdLst>
  <p:sldIdLst>
    <p:sldId id="336" r:id="rId5"/>
    <p:sldId id="391" r:id="rId6"/>
    <p:sldId id="392" r:id="rId7"/>
    <p:sldId id="340" r:id="rId8"/>
    <p:sldId id="344" r:id="rId9"/>
    <p:sldId id="351" r:id="rId10"/>
    <p:sldId id="346" r:id="rId11"/>
    <p:sldId id="350" r:id="rId12"/>
    <p:sldId id="393" r:id="rId13"/>
    <p:sldId id="356" r:id="rId14"/>
    <p:sldId id="390" r:id="rId15"/>
  </p:sldIdLst>
  <p:sldSz cx="9144000" cy="6858000" type="screen4x3"/>
  <p:notesSz cx="7010400" cy="9296400"/>
  <p:custDataLst>
    <p:tags r:id="rId18"/>
  </p:custDataLst>
  <p:defaultTextStyle>
    <a:defPPr>
      <a:defRPr lang="en-US"/>
    </a:defPPr>
    <a:lvl1pPr algn="l" rtl="0" fontAlgn="base">
      <a:lnSpc>
        <a:spcPct val="95000"/>
      </a:lnSpc>
      <a:spcBef>
        <a:spcPct val="0"/>
      </a:spcBef>
      <a:spcAft>
        <a:spcPct val="35000"/>
      </a:spcAft>
      <a:buClr>
        <a:schemeClr val="accent1"/>
      </a:buClr>
      <a:buChar char="•"/>
      <a:defRPr sz="2000" kern="1200">
        <a:solidFill>
          <a:schemeClr val="tx1"/>
        </a:solidFill>
        <a:latin typeface="Arial" pitchFamily="34" charset="0"/>
        <a:ea typeface="Arial Unicode MS" pitchFamily="34" charset="-128"/>
        <a:cs typeface="Arial Unicode MS" pitchFamily="34" charset="-128"/>
      </a:defRPr>
    </a:lvl1pPr>
    <a:lvl2pPr marL="457200" algn="l" rtl="0" fontAlgn="base">
      <a:lnSpc>
        <a:spcPct val="95000"/>
      </a:lnSpc>
      <a:spcBef>
        <a:spcPct val="0"/>
      </a:spcBef>
      <a:spcAft>
        <a:spcPct val="35000"/>
      </a:spcAft>
      <a:buClr>
        <a:schemeClr val="accent1"/>
      </a:buClr>
      <a:buChar char="•"/>
      <a:defRPr sz="2000" kern="1200">
        <a:solidFill>
          <a:schemeClr val="tx1"/>
        </a:solidFill>
        <a:latin typeface="Arial" pitchFamily="34" charset="0"/>
        <a:ea typeface="Arial Unicode MS" pitchFamily="34" charset="-128"/>
        <a:cs typeface="Arial Unicode MS" pitchFamily="34" charset="-128"/>
      </a:defRPr>
    </a:lvl2pPr>
    <a:lvl3pPr marL="914400" algn="l" rtl="0" fontAlgn="base">
      <a:lnSpc>
        <a:spcPct val="95000"/>
      </a:lnSpc>
      <a:spcBef>
        <a:spcPct val="0"/>
      </a:spcBef>
      <a:spcAft>
        <a:spcPct val="35000"/>
      </a:spcAft>
      <a:buClr>
        <a:schemeClr val="accent1"/>
      </a:buClr>
      <a:buChar char="•"/>
      <a:defRPr sz="2000" kern="1200">
        <a:solidFill>
          <a:schemeClr val="tx1"/>
        </a:solidFill>
        <a:latin typeface="Arial" pitchFamily="34" charset="0"/>
        <a:ea typeface="Arial Unicode MS" pitchFamily="34" charset="-128"/>
        <a:cs typeface="Arial Unicode MS" pitchFamily="34" charset="-128"/>
      </a:defRPr>
    </a:lvl3pPr>
    <a:lvl4pPr marL="1371600" algn="l" rtl="0" fontAlgn="base">
      <a:lnSpc>
        <a:spcPct val="95000"/>
      </a:lnSpc>
      <a:spcBef>
        <a:spcPct val="0"/>
      </a:spcBef>
      <a:spcAft>
        <a:spcPct val="35000"/>
      </a:spcAft>
      <a:buClr>
        <a:schemeClr val="accent1"/>
      </a:buClr>
      <a:buChar char="•"/>
      <a:defRPr sz="2000" kern="1200">
        <a:solidFill>
          <a:schemeClr val="tx1"/>
        </a:solidFill>
        <a:latin typeface="Arial" pitchFamily="34" charset="0"/>
        <a:ea typeface="Arial Unicode MS" pitchFamily="34" charset="-128"/>
        <a:cs typeface="Arial Unicode MS" pitchFamily="34" charset="-128"/>
      </a:defRPr>
    </a:lvl4pPr>
    <a:lvl5pPr marL="1828800" algn="l" rtl="0" fontAlgn="base">
      <a:lnSpc>
        <a:spcPct val="95000"/>
      </a:lnSpc>
      <a:spcBef>
        <a:spcPct val="0"/>
      </a:spcBef>
      <a:spcAft>
        <a:spcPct val="35000"/>
      </a:spcAft>
      <a:buClr>
        <a:schemeClr val="accent1"/>
      </a:buClr>
      <a:buChar char="•"/>
      <a:defRPr sz="2000"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sz="2000"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sz="2000"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sz="2000"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sz="2000" kern="1200">
        <a:solidFill>
          <a:schemeClr val="tx1"/>
        </a:solidFill>
        <a:latin typeface="Arial" pitchFamily="34"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604">
          <p15:clr>
            <a:srgbClr val="A4A3A4"/>
          </p15:clr>
        </p15:guide>
        <p15:guide id="2" orient="horz" pos="3888">
          <p15:clr>
            <a:srgbClr val="A4A3A4"/>
          </p15:clr>
        </p15:guide>
        <p15:guide id="3" orient="horz" pos="2396">
          <p15:clr>
            <a:srgbClr val="A4A3A4"/>
          </p15:clr>
        </p15:guide>
        <p15:guide id="4" pos="288">
          <p15:clr>
            <a:srgbClr val="A4A3A4"/>
          </p15:clr>
        </p15:guide>
        <p15:guide id="5" pos="5471">
          <p15:clr>
            <a:srgbClr val="A4A3A4"/>
          </p15:clr>
        </p15:guide>
        <p15:guide id="6" pos="327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00"/>
    <a:srgbClr val="A5A933"/>
    <a:srgbClr val="FFCD00"/>
    <a:srgbClr val="A4A82F"/>
    <a:srgbClr val="C4D600"/>
    <a:srgbClr val="888B8D"/>
    <a:srgbClr val="B1B3B3"/>
    <a:srgbClr val="E87722"/>
    <a:srgbClr val="6BBBAE"/>
    <a:srgbClr val="B52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80" autoAdjust="0"/>
    <p:restoredTop sz="96625" autoAdjust="0"/>
  </p:normalViewPr>
  <p:slideViewPr>
    <p:cSldViewPr snapToGrid="0" showGuides="1">
      <p:cViewPr varScale="1">
        <p:scale>
          <a:sx n="91" d="100"/>
          <a:sy n="91" d="100"/>
        </p:scale>
        <p:origin x="1638" y="84"/>
      </p:cViewPr>
      <p:guideLst>
        <p:guide orient="horz" pos="604"/>
        <p:guide orient="horz" pos="3888"/>
        <p:guide orient="horz" pos="2396"/>
        <p:guide pos="288"/>
        <p:guide pos="5471"/>
        <p:guide pos="3271"/>
      </p:guideLst>
    </p:cSldViewPr>
  </p:slideViewPr>
  <p:outlineViewPr>
    <p:cViewPr>
      <p:scale>
        <a:sx n="33" d="100"/>
        <a:sy n="33" d="100"/>
      </p:scale>
      <p:origin x="0" y="27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8" d="100"/>
          <a:sy n="98" d="100"/>
        </p:scale>
        <p:origin x="-249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eaLnBrk="0" hangingPunct="0">
              <a:lnSpc>
                <a:spcPct val="100000"/>
              </a:lnSpc>
              <a:spcAft>
                <a:spcPct val="0"/>
              </a:spcAft>
              <a:buClrTx/>
              <a:buFontTx/>
              <a:buNone/>
              <a:defRPr sz="1200">
                <a:latin typeface="Arial" pitchFamily="34" charset="0"/>
              </a:defRPr>
            </a:lvl1pPr>
          </a:lstStyle>
          <a:p>
            <a:pPr>
              <a:defRPr/>
            </a:pPr>
            <a:endParaRPr lang="en-US" dirty="0"/>
          </a:p>
        </p:txBody>
      </p:sp>
      <p:sp>
        <p:nvSpPr>
          <p:cNvPr id="24579" name="Rectangle 3"/>
          <p:cNvSpPr>
            <a:spLocks noGrp="1" noChangeArrowheads="1"/>
          </p:cNvSpPr>
          <p:nvPr>
            <p:ph type="dt" sz="quarter" idx="1"/>
          </p:nvPr>
        </p:nvSpPr>
        <p:spPr>
          <a:xfrm>
            <a:off x="397256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eaLnBrk="0" hangingPunct="0">
              <a:lnSpc>
                <a:spcPct val="100000"/>
              </a:lnSpc>
              <a:spcAft>
                <a:spcPct val="0"/>
              </a:spcAft>
              <a:buClrTx/>
              <a:buFontTx/>
              <a:buNone/>
              <a:defRPr sz="1200">
                <a:latin typeface="Arial" pitchFamily="34" charset="0"/>
              </a:defRPr>
            </a:lvl1pPr>
          </a:lstStyle>
          <a:p>
            <a:pPr>
              <a:defRPr/>
            </a:pPr>
            <a:endParaRPr lang="en-US" dirty="0"/>
          </a:p>
        </p:txBody>
      </p:sp>
      <p:sp>
        <p:nvSpPr>
          <p:cNvPr id="24580" name="Rectangle 4"/>
          <p:cNvSpPr>
            <a:spLocks noGrp="1" noChangeArrowheads="1"/>
          </p:cNvSpPr>
          <p:nvPr>
            <p:ph type="ftr" sz="quarter" idx="2"/>
          </p:nvPr>
        </p:nvSpPr>
        <p:spPr>
          <a:xfrm>
            <a:off x="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eaLnBrk="0" hangingPunct="0">
              <a:lnSpc>
                <a:spcPct val="100000"/>
              </a:lnSpc>
              <a:spcAft>
                <a:spcPct val="0"/>
              </a:spcAft>
              <a:buClrTx/>
              <a:buFontTx/>
              <a:buNone/>
              <a:defRPr sz="1200">
                <a:latin typeface="Arial" pitchFamily="34" charset="0"/>
              </a:defRPr>
            </a:lvl1pPr>
          </a:lstStyle>
          <a:p>
            <a:pPr>
              <a:defRPr/>
            </a:pPr>
            <a:endParaRPr lang="en-US" dirty="0"/>
          </a:p>
        </p:txBody>
      </p:sp>
      <p:sp>
        <p:nvSpPr>
          <p:cNvPr id="24581" name="Rectangle 5"/>
          <p:cNvSpPr>
            <a:spLocks noGrp="1" noChangeArrowheads="1"/>
          </p:cNvSpPr>
          <p:nvPr>
            <p:ph type="sldNum" sz="quarter" idx="3"/>
          </p:nvPr>
        </p:nvSpPr>
        <p:spPr>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eaLnBrk="0" hangingPunct="0">
              <a:lnSpc>
                <a:spcPct val="100000"/>
              </a:lnSpc>
              <a:spcAft>
                <a:spcPct val="0"/>
              </a:spcAft>
              <a:buClrTx/>
              <a:buFontTx/>
              <a:buNone/>
              <a:defRPr sz="1200">
                <a:latin typeface="Arial" pitchFamily="34" charset="0"/>
              </a:defRPr>
            </a:lvl1pPr>
          </a:lstStyle>
          <a:p>
            <a:pPr>
              <a:defRPr/>
            </a:pPr>
            <a:fld id="{7E9E4CAB-588A-4F37-B97C-21FA8ADC38D5}" type="slidenum">
              <a:rPr lang="en-US"/>
              <a:t>‹#›</a:t>
            </a:fld>
            <a:endParaRPr lang="en-US" dirty="0"/>
          </a:p>
        </p:txBody>
      </p:sp>
    </p:spTree>
    <p:extLst>
      <p:ext uri="{BB962C8B-B14F-4D97-AF65-F5344CB8AC3E}">
        <p14:creationId xmlns:p14="http://schemas.microsoft.com/office/powerpoint/2010/main" val="3847131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a:xfrm>
            <a:off x="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eaLnBrk="0" hangingPunct="0">
              <a:lnSpc>
                <a:spcPct val="100000"/>
              </a:lnSpc>
              <a:spcAft>
                <a:spcPct val="0"/>
              </a:spcAft>
              <a:buClrTx/>
              <a:buFontTx/>
              <a:buNone/>
              <a:defRPr sz="1200">
                <a:latin typeface="Arial" pitchFamily="34" charset="0"/>
              </a:defRPr>
            </a:lvl1pPr>
          </a:lstStyle>
          <a:p>
            <a:pPr>
              <a:defRPr/>
            </a:pPr>
            <a:endParaRPr lang="en-US" dirty="0"/>
          </a:p>
        </p:txBody>
      </p:sp>
      <p:sp>
        <p:nvSpPr>
          <p:cNvPr id="3075" name="Rectangle 3"/>
          <p:cNvSpPr>
            <a:spLocks noGrp="1" noChangeArrowheads="1"/>
          </p:cNvSpPr>
          <p:nvPr>
            <p:ph type="dt" idx="1"/>
          </p:nvPr>
        </p:nvSpPr>
        <p:spPr>
          <a:xfrm>
            <a:off x="397256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eaLnBrk="0" hangingPunct="0">
              <a:lnSpc>
                <a:spcPct val="100000"/>
              </a:lnSpc>
              <a:spcAft>
                <a:spcPct val="0"/>
              </a:spcAft>
              <a:buClrTx/>
              <a:buFontTx/>
              <a:buNone/>
              <a:defRPr sz="1200">
                <a:latin typeface="Arial" pitchFamily="34" charset="0"/>
              </a:defRPr>
            </a:lvl1pPr>
          </a:lstStyle>
          <a:p>
            <a:pPr>
              <a:defRPr/>
            </a:pPr>
            <a:endParaRPr lang="en-US" dirty="0"/>
          </a:p>
        </p:txBody>
      </p:sp>
      <p:sp>
        <p:nvSpPr>
          <p:cNvPr id="6148" name="Rectangle 4"/>
          <p:cNvSpPr>
            <a:spLocks noGrp="1" noRot="1" noChangeAspect="1" noChangeArrowheads="1" noTextEdit="1"/>
          </p:cNvSpPr>
          <p:nvPr>
            <p:ph type="sldImg" idx="2"/>
          </p:nvPr>
        </p:nvSpPr>
        <p:spPr>
          <a:xfrm>
            <a:off x="1181100" y="696913"/>
            <a:ext cx="4648200" cy="348615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a:xfrm>
            <a:off x="934720" y="4415790"/>
            <a:ext cx="5140960"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a:xfrm>
            <a:off x="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eaLnBrk="0" hangingPunct="0">
              <a:lnSpc>
                <a:spcPct val="100000"/>
              </a:lnSpc>
              <a:spcAft>
                <a:spcPct val="0"/>
              </a:spcAft>
              <a:buClrTx/>
              <a:buFontTx/>
              <a:buNone/>
              <a:defRPr sz="1200">
                <a:latin typeface="Arial" pitchFamily="34" charset="0"/>
              </a:defRPr>
            </a:lvl1pPr>
          </a:lstStyle>
          <a:p>
            <a:pPr>
              <a:defRPr/>
            </a:pPr>
            <a:endParaRPr lang="en-US" dirty="0"/>
          </a:p>
        </p:txBody>
      </p:sp>
      <p:sp>
        <p:nvSpPr>
          <p:cNvPr id="3079" name="Rectangle 7"/>
          <p:cNvSpPr>
            <a:spLocks noGrp="1" noChangeArrowheads="1"/>
          </p:cNvSpPr>
          <p:nvPr>
            <p:ph type="sldNum" sz="quarter" idx="5"/>
          </p:nvPr>
        </p:nvSpPr>
        <p:spPr>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eaLnBrk="0" hangingPunct="0">
              <a:lnSpc>
                <a:spcPct val="100000"/>
              </a:lnSpc>
              <a:spcAft>
                <a:spcPct val="0"/>
              </a:spcAft>
              <a:buClrTx/>
              <a:buFontTx/>
              <a:buNone/>
              <a:defRPr sz="1200">
                <a:latin typeface="Arial" pitchFamily="34" charset="0"/>
              </a:defRPr>
            </a:lvl1pPr>
          </a:lstStyle>
          <a:p>
            <a:pPr>
              <a:defRPr/>
            </a:pPr>
            <a:fld id="{72957AC2-B6D2-41BB-85E2-7603F98C3C33}" type="slidenum">
              <a:rPr lang="en-US"/>
              <a:t>‹#›</a:t>
            </a:fld>
            <a:endParaRPr lang="en-US" dirty="0"/>
          </a:p>
        </p:txBody>
      </p:sp>
    </p:spTree>
    <p:extLst>
      <p:ext uri="{BB962C8B-B14F-4D97-AF65-F5344CB8AC3E}">
        <p14:creationId xmlns:p14="http://schemas.microsoft.com/office/powerpoint/2010/main" val="436400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1pPr>
    <a:lvl2pPr marL="457200"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4035" name="Notes Placeholder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latin typeface="Arial" pitchFamily="34" charset="0"/>
                <a:ea typeface="ＭＳ Ｐゴシック" pitchFamily="34" charset="-128"/>
                <a:cs typeface="Arial Unicode MS" pitchFamily="34" charset="-128"/>
              </a:rPr>
              <a:t>[Presenter</a:t>
            </a:r>
            <a:r>
              <a:rPr lang="ja-JP" altLang="en-US" b="1" dirty="0">
                <a:latin typeface="Arial" pitchFamily="34" charset="0"/>
                <a:ea typeface="ＭＳ Ｐゴシック" pitchFamily="34" charset="-128"/>
                <a:cs typeface="Arial Unicode MS" pitchFamily="34" charset="-128"/>
              </a:rPr>
              <a:t>’</a:t>
            </a:r>
            <a:r>
              <a:rPr lang="en-US" altLang="ja-JP" b="1" dirty="0">
                <a:latin typeface="Arial" pitchFamily="34" charset="0"/>
                <a:ea typeface="ＭＳ Ｐゴシック" pitchFamily="34" charset="-128"/>
                <a:cs typeface="Arial Unicode MS" pitchFamily="34" charset="-128"/>
              </a:rPr>
              <a:t>s Note:  Please review this document and update particular sections.  In addition, you may find it</a:t>
            </a:r>
            <a:r>
              <a:rPr lang="ja-JP" altLang="en-US" b="1" dirty="0">
                <a:latin typeface="Arial" pitchFamily="34" charset="0"/>
                <a:ea typeface="ＭＳ Ｐゴシック" pitchFamily="34" charset="-128"/>
                <a:cs typeface="Arial Unicode MS" pitchFamily="34" charset="-128"/>
              </a:rPr>
              <a:t>’</a:t>
            </a:r>
            <a:r>
              <a:rPr lang="en-US" altLang="ja-JP" b="1" dirty="0">
                <a:latin typeface="Arial" pitchFamily="34" charset="0"/>
                <a:ea typeface="ＭＳ Ｐゴシック" pitchFamily="34" charset="-128"/>
                <a:cs typeface="Arial Unicode MS" pitchFamily="34" charset="-128"/>
              </a:rPr>
              <a:t>s easier to read the notes if you go to File/Send To/Microsoft Word, and choose </a:t>
            </a:r>
            <a:r>
              <a:rPr lang="ja-JP" altLang="en-US" b="1" dirty="0">
                <a:latin typeface="Arial" pitchFamily="34" charset="0"/>
                <a:ea typeface="ＭＳ Ｐゴシック" pitchFamily="34" charset="-128"/>
                <a:cs typeface="Arial Unicode MS" pitchFamily="34" charset="-128"/>
              </a:rPr>
              <a:t>“</a:t>
            </a:r>
            <a:r>
              <a:rPr lang="en-US" altLang="ja-JP" b="1" dirty="0">
                <a:latin typeface="Arial" pitchFamily="34" charset="0"/>
                <a:ea typeface="ＭＳ Ｐゴシック" pitchFamily="34" charset="-128"/>
                <a:cs typeface="Arial Unicode MS" pitchFamily="34" charset="-128"/>
              </a:rPr>
              <a:t>Notes on the bottom.</a:t>
            </a:r>
            <a:r>
              <a:rPr lang="ja-JP" altLang="en-US" b="1" dirty="0">
                <a:latin typeface="Arial" pitchFamily="34" charset="0"/>
                <a:ea typeface="ＭＳ Ｐゴシック" pitchFamily="34" charset="-128"/>
                <a:cs typeface="Arial Unicode MS" pitchFamily="34" charset="-128"/>
              </a:rPr>
              <a:t>”</a:t>
            </a:r>
            <a:endParaRPr lang="en-US" b="1" dirty="0">
              <a:latin typeface="Arial" pitchFamily="34" charset="0"/>
              <a:ea typeface="ＭＳ Ｐゴシック" pitchFamily="34" charset="-128"/>
              <a:cs typeface="Arial Unicode MS" pitchFamily="34" charset="-128"/>
            </a:endParaRPr>
          </a:p>
          <a:p>
            <a:pPr eaLnBrk="1" hangingPunct="1"/>
            <a:endParaRPr lang="en-US" b="1" dirty="0">
              <a:latin typeface="Arial" pitchFamily="34" charset="0"/>
              <a:ea typeface="ＭＳ Ｐゴシック" pitchFamily="34" charset="-128"/>
              <a:cs typeface="Arial Unicode MS" pitchFamily="34" charset="-128"/>
            </a:endParaRPr>
          </a:p>
          <a:p>
            <a:pPr eaLnBrk="1" hangingPunct="1"/>
            <a:r>
              <a:rPr lang="en-US" b="1" dirty="0">
                <a:latin typeface="Arial" pitchFamily="34" charset="0"/>
                <a:ea typeface="ＭＳ Ｐゴシック" pitchFamily="34" charset="-128"/>
                <a:cs typeface="Arial Unicode MS" pitchFamily="34" charset="-128"/>
              </a:rPr>
              <a:t>Welcome. </a:t>
            </a:r>
          </a:p>
          <a:p>
            <a:pPr eaLnBrk="1" hangingPunct="1"/>
            <a:endParaRPr lang="en-US" b="1" dirty="0">
              <a:latin typeface="Arial" pitchFamily="34" charset="0"/>
              <a:ea typeface="ＭＳ Ｐゴシック" pitchFamily="34" charset="-128"/>
              <a:cs typeface="Arial Unicode MS" pitchFamily="34" charset="-128"/>
            </a:endParaRPr>
          </a:p>
          <a:p>
            <a:pPr eaLnBrk="1" hangingPunct="1"/>
            <a:r>
              <a:rPr lang="en-US" dirty="0">
                <a:latin typeface="Arial" pitchFamily="34" charset="0"/>
                <a:ea typeface="ＭＳ Ｐゴシック" pitchFamily="34" charset="-128"/>
                <a:cs typeface="Arial Unicode MS" pitchFamily="34" charset="-128"/>
              </a:rPr>
              <a:t>Thank you for taking time out of your day to review how you can use your health savings account, or HSA, to help pay for your current qualified health care expenses and save for future health care expenses while saving on taxes.</a:t>
            </a:r>
          </a:p>
          <a:p>
            <a:pPr eaLnBrk="1" hangingPunct="1"/>
            <a:r>
              <a:rPr lang="en-US" dirty="0">
                <a:latin typeface="Arial" pitchFamily="34" charset="0"/>
                <a:ea typeface="ＭＳ Ｐゴシック" pitchFamily="34" charset="-128"/>
                <a:cs typeface="Arial Unicode MS" pitchFamily="34" charset="-128"/>
              </a:rPr>
              <a:t> </a:t>
            </a:r>
          </a:p>
          <a:p>
            <a:pPr eaLnBrk="1" hangingPunct="1"/>
            <a:r>
              <a:rPr lang="en-US" dirty="0">
                <a:latin typeface="Arial" pitchFamily="34" charset="0"/>
                <a:ea typeface="ＭＳ Ｐゴシック" pitchFamily="34" charset="-128"/>
                <a:cs typeface="Arial Unicode MS" pitchFamily="34" charset="-128"/>
              </a:rPr>
              <a:t>My name is </a:t>
            </a:r>
            <a:r>
              <a:rPr lang="en-US" dirty="0">
                <a:solidFill>
                  <a:srgbClr val="FF0000"/>
                </a:solidFill>
                <a:latin typeface="Arial" pitchFamily="34" charset="0"/>
                <a:ea typeface="ＭＳ Ｐゴシック" pitchFamily="34" charset="-128"/>
                <a:cs typeface="Arial Unicode MS" pitchFamily="34" charset="-128"/>
              </a:rPr>
              <a:t>[XXXXXXXXXXX]</a:t>
            </a:r>
            <a:r>
              <a:rPr lang="en-US" dirty="0">
                <a:latin typeface="Arial" pitchFamily="34" charset="0"/>
                <a:ea typeface="ＭＳ Ｐゴシック" pitchFamily="34" charset="-128"/>
                <a:cs typeface="Arial Unicode MS" pitchFamily="34" charset="-128"/>
              </a:rPr>
              <a:t> and I represent Optum Financial Services. We are</a:t>
            </a:r>
            <a:r>
              <a:rPr lang="en-US" baseline="0" dirty="0">
                <a:latin typeface="Arial" pitchFamily="34" charset="0"/>
                <a:ea typeface="ＭＳ Ｐゴシック" pitchFamily="34" charset="-128"/>
                <a:cs typeface="Arial Unicode MS" pitchFamily="34" charset="-128"/>
              </a:rPr>
              <a:t> </a:t>
            </a:r>
            <a:r>
              <a:rPr lang="en-US" dirty="0">
                <a:latin typeface="Arial" pitchFamily="34" charset="0"/>
                <a:ea typeface="ＭＳ Ｐゴシック" pitchFamily="34" charset="-128"/>
                <a:cs typeface="Arial Unicode MS" pitchFamily="34" charset="-128"/>
              </a:rPr>
              <a:t>a financial services company dedicated exclusively to health care.  We</a:t>
            </a:r>
            <a:r>
              <a:rPr lang="ja-JP" altLang="en-US" dirty="0">
                <a:latin typeface="Arial" pitchFamily="34" charset="0"/>
                <a:ea typeface="ＭＳ Ｐゴシック" pitchFamily="34" charset="-128"/>
                <a:cs typeface="Arial Unicode MS" pitchFamily="34" charset="-128"/>
              </a:rPr>
              <a:t>’</a:t>
            </a:r>
            <a:r>
              <a:rPr lang="en-US" altLang="ja-JP" dirty="0">
                <a:latin typeface="Arial" pitchFamily="34" charset="0"/>
                <a:ea typeface="ＭＳ Ｐゴシック" pitchFamily="34" charset="-128"/>
                <a:cs typeface="Arial Unicode MS" pitchFamily="34" charset="-128"/>
              </a:rPr>
              <a:t>re part of Optum, one of the nation</a:t>
            </a:r>
            <a:r>
              <a:rPr lang="ja-JP" altLang="en-US" dirty="0">
                <a:latin typeface="Arial" pitchFamily="34" charset="0"/>
                <a:ea typeface="ＭＳ Ｐゴシック" pitchFamily="34" charset="-128"/>
                <a:cs typeface="Arial Unicode MS" pitchFamily="34" charset="-128"/>
              </a:rPr>
              <a:t>’</a:t>
            </a:r>
            <a:r>
              <a:rPr lang="en-US" altLang="ja-JP" dirty="0">
                <a:latin typeface="Arial" pitchFamily="34" charset="0"/>
                <a:ea typeface="ＭＳ Ｐゴシック" pitchFamily="34" charset="-128"/>
                <a:cs typeface="Arial Unicode MS" pitchFamily="34" charset="-128"/>
              </a:rPr>
              <a:t>s largest health and wellness companies that serves 60 million individuals. </a:t>
            </a:r>
            <a:r>
              <a:rPr lang="en-US" altLang="ja-JP" dirty="0" err="1">
                <a:latin typeface="Arial" pitchFamily="34" charset="0"/>
                <a:ea typeface="ＭＳ Ｐゴシック" pitchFamily="34" charset="-128"/>
                <a:cs typeface="Arial" pitchFamily="34" charset="0"/>
              </a:rPr>
              <a:t>Optum</a:t>
            </a:r>
            <a:r>
              <a:rPr lang="en-US" altLang="ja-JP" dirty="0">
                <a:latin typeface="Arial" pitchFamily="34" charset="0"/>
                <a:ea typeface="ＭＳ Ｐゴシック" pitchFamily="34" charset="-128"/>
                <a:cs typeface="Arial" pitchFamily="34" charset="0"/>
              </a:rPr>
              <a:t> Financial Services also administers flexible spending accounts, or FSAs, health reimbursement accounts, transportation accounts and COBRA services.  Our subsidiary, </a:t>
            </a:r>
            <a:r>
              <a:rPr lang="en-US" altLang="ja-JP" dirty="0" err="1">
                <a:latin typeface="Arial" pitchFamily="34" charset="0"/>
                <a:ea typeface="ＭＳ Ｐゴシック" pitchFamily="34" charset="-128"/>
                <a:cs typeface="Arial" pitchFamily="34" charset="0"/>
              </a:rPr>
              <a:t>Optum</a:t>
            </a:r>
            <a:r>
              <a:rPr lang="en-US" altLang="ja-JP" dirty="0">
                <a:latin typeface="Arial" pitchFamily="34" charset="0"/>
                <a:ea typeface="ＭＳ Ｐゴシック" pitchFamily="34" charset="-128"/>
                <a:cs typeface="Arial" pitchFamily="34" charset="0"/>
              </a:rPr>
              <a:t> Bank, offers the Health Savings Accounts.</a:t>
            </a:r>
          </a:p>
          <a:p>
            <a:pPr eaLnBrk="1" hangingPunct="1"/>
            <a:endParaRPr lang="en-US" dirty="0">
              <a:latin typeface="Arial" pitchFamily="34" charset="0"/>
              <a:ea typeface="ＭＳ Ｐゴシック" pitchFamily="34" charset="-128"/>
              <a:cs typeface="Arial" pitchFamily="34" charset="0"/>
            </a:endParaRPr>
          </a:p>
        </p:txBody>
      </p:sp>
      <p:sp>
        <p:nvSpPr>
          <p:cNvPr id="44036" name="Slide Number Placeholder 3"/>
          <p:cNvSpPr>
            <a:spLocks noGrp="1"/>
          </p:cNvSpPr>
          <p:nvPr>
            <p:ph type="sldNum" sz="quarter" idx="5"/>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4651" indent="-286404" eaLnBrk="0" hangingPunct="0">
              <a:defRPr sz="2000">
                <a:solidFill>
                  <a:schemeClr val="tx1"/>
                </a:solidFill>
                <a:latin typeface="Arial" pitchFamily="34" charset="0"/>
                <a:ea typeface="ＭＳ Ｐゴシック" pitchFamily="34" charset="-128"/>
              </a:defRPr>
            </a:lvl2pPr>
            <a:lvl3pPr marL="1145616" indent="-229123" eaLnBrk="0" hangingPunct="0">
              <a:defRPr sz="2000">
                <a:solidFill>
                  <a:schemeClr val="tx1"/>
                </a:solidFill>
                <a:latin typeface="Arial" pitchFamily="34" charset="0"/>
                <a:ea typeface="ＭＳ Ｐゴシック" pitchFamily="34" charset="-128"/>
              </a:defRPr>
            </a:lvl3pPr>
            <a:lvl4pPr marL="1603862" indent="-229123" eaLnBrk="0" hangingPunct="0">
              <a:defRPr sz="2000">
                <a:solidFill>
                  <a:schemeClr val="tx1"/>
                </a:solidFill>
                <a:latin typeface="Arial" pitchFamily="34" charset="0"/>
                <a:ea typeface="ＭＳ Ｐゴシック" pitchFamily="34" charset="-128"/>
              </a:defRPr>
            </a:lvl4pPr>
            <a:lvl5pPr marL="2062109" indent="-229123" eaLnBrk="0" hangingPunct="0">
              <a:defRPr sz="2000">
                <a:solidFill>
                  <a:schemeClr val="tx1"/>
                </a:solidFill>
                <a:latin typeface="Arial" pitchFamily="34" charset="0"/>
                <a:ea typeface="ＭＳ Ｐゴシック" pitchFamily="34" charset="-128"/>
              </a:defRPr>
            </a:lvl5pPr>
            <a:lvl6pPr marL="2520355"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8600"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36847"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95093"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F86E41D1-1555-4AD5-AE77-250DD8138682}" type="slidenum">
              <a:rPr lang="en-US" sz="1200"/>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3491" name="Notes Placeholder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ea typeface="ＭＳ Ｐゴシック" pitchFamily="34" charset="-128"/>
                <a:cs typeface="Arial Unicode MS" pitchFamily="34" charset="-128"/>
              </a:rPr>
              <a:t>Optum Bank has created an easy-to-use web site for health savings account holders. You’ll </a:t>
            </a:r>
            <a:r>
              <a:rPr lang="en-US" altLang="ja-JP" dirty="0">
                <a:latin typeface="Arial" pitchFamily="34" charset="0"/>
                <a:ea typeface="ＭＳ Ｐゴシック" pitchFamily="34" charset="-128"/>
                <a:cs typeface="Arial Unicode MS" pitchFamily="34" charset="-128"/>
              </a:rPr>
              <a:t>find resources to help you learn about HSAs, as well as access HSA calculators to help you determine your annual contribution and potential tax</a:t>
            </a:r>
            <a:r>
              <a:rPr lang="en-US" altLang="ja-JP" baseline="0" dirty="0">
                <a:latin typeface="Arial" pitchFamily="34" charset="0"/>
                <a:ea typeface="ＭＳ Ｐゴシック" pitchFamily="34" charset="-128"/>
                <a:cs typeface="Arial Unicode MS" pitchFamily="34" charset="-128"/>
              </a:rPr>
              <a:t> savings</a:t>
            </a:r>
            <a:r>
              <a:rPr lang="en-US" altLang="ja-JP" dirty="0">
                <a:latin typeface="Arial" pitchFamily="34" charset="0"/>
                <a:ea typeface="ＭＳ Ｐゴシック" pitchFamily="34" charset="-128"/>
                <a:cs typeface="Arial Unicode MS" pitchFamily="34" charset="-128"/>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pitchFamily="34" charset="0"/>
              <a:ea typeface="ＭＳ Ｐゴシック" pitchFamily="34" charset="-128"/>
              <a:cs typeface="Arial Unicode MS"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ea typeface="ＭＳ Ｐゴシック" pitchFamily="34" charset="-128"/>
                <a:cs typeface="Arial Unicode MS" pitchFamily="34" charset="-128"/>
              </a:rPr>
              <a:t>There</a:t>
            </a:r>
            <a:r>
              <a:rPr lang="en-US" baseline="0" dirty="0">
                <a:latin typeface="Arial" pitchFamily="34" charset="0"/>
                <a:ea typeface="ＭＳ Ｐゴシック" pitchFamily="34" charset="-128"/>
                <a:cs typeface="Arial Unicode MS" pitchFamily="34" charset="-128"/>
              </a:rPr>
              <a:t> are many things that you can do from our website.  Y</a:t>
            </a:r>
            <a:r>
              <a:rPr lang="en-US" dirty="0">
                <a:latin typeface="Arial" pitchFamily="34" charset="0"/>
                <a:ea typeface="ＭＳ Ｐゴシック" pitchFamily="34" charset="-128"/>
                <a:cs typeface="Arial Unicode MS" pitchFamily="34" charset="-128"/>
              </a:rPr>
              <a:t>ou can make a contribution to your HSA at any</a:t>
            </a:r>
            <a:r>
              <a:rPr lang="en-US" baseline="0" dirty="0">
                <a:latin typeface="Arial" pitchFamily="34" charset="0"/>
                <a:ea typeface="ＭＳ Ｐゴシック" pitchFamily="34" charset="-128"/>
                <a:cs typeface="Arial Unicode MS" pitchFamily="34" charset="-128"/>
              </a:rPr>
              <a:t> time </a:t>
            </a:r>
            <a:r>
              <a:rPr lang="en-US" dirty="0">
                <a:latin typeface="Arial" pitchFamily="34" charset="0"/>
                <a:ea typeface="ＭＳ Ｐゴシック" pitchFamily="34" charset="-128"/>
                <a:cs typeface="Arial Unicode MS" pitchFamily="34" charset="-128"/>
              </a:rPr>
              <a:t>by arranging</a:t>
            </a:r>
            <a:r>
              <a:rPr lang="en-US" baseline="0" dirty="0">
                <a:latin typeface="Arial" pitchFamily="34" charset="0"/>
                <a:ea typeface="ＭＳ Ｐゴシック" pitchFamily="34" charset="-128"/>
                <a:cs typeface="Arial Unicode MS" pitchFamily="34" charset="-128"/>
              </a:rPr>
              <a:t> a one time or recurring</a:t>
            </a:r>
            <a:r>
              <a:rPr lang="en-US" dirty="0">
                <a:latin typeface="Arial" pitchFamily="34" charset="0"/>
                <a:ea typeface="ＭＳ Ｐゴシック" pitchFamily="34" charset="-128"/>
                <a:cs typeface="Arial Unicode MS" pitchFamily="34" charset="-128"/>
              </a:rPr>
              <a:t> deposit from another banking account.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pitchFamily="34" charset="0"/>
              <a:ea typeface="ＭＳ Ｐゴシック" pitchFamily="34" charset="-128"/>
              <a:cs typeface="Arial Unicode MS" pitchFamily="34" charset="-128"/>
            </a:endParaRPr>
          </a:p>
          <a:p>
            <a:pPr eaLnBrk="1" hangingPunct="1"/>
            <a:r>
              <a:rPr lang="en-US" dirty="0">
                <a:latin typeface="Arial" pitchFamily="34" charset="0"/>
                <a:ea typeface="ＭＳ Ｐゴシック" pitchFamily="34" charset="-128"/>
                <a:cs typeface="Arial Unicode MS" pitchFamily="34" charset="-128"/>
              </a:rPr>
              <a:t>If</a:t>
            </a:r>
            <a:r>
              <a:rPr lang="en-US" baseline="0" dirty="0">
                <a:latin typeface="Arial" pitchFamily="34" charset="0"/>
                <a:ea typeface="ＭＳ Ｐゴシック" pitchFamily="34" charset="-128"/>
                <a:cs typeface="Arial Unicode MS" pitchFamily="34" charset="-128"/>
              </a:rPr>
              <a:t> </a:t>
            </a:r>
            <a:r>
              <a:rPr lang="en-US" dirty="0">
                <a:latin typeface="Arial" pitchFamily="34" charset="0"/>
                <a:ea typeface="ＭＳ Ｐゴシック" pitchFamily="34" charset="-128"/>
                <a:cs typeface="Arial Unicode MS" pitchFamily="34" charset="-128"/>
              </a:rPr>
              <a:t>your provider does not accept MasterCard, you can pay health care providers through our online bill pay feature.  Or,</a:t>
            </a:r>
            <a:r>
              <a:rPr lang="en-US" baseline="0" dirty="0">
                <a:latin typeface="Arial" pitchFamily="34" charset="0"/>
                <a:ea typeface="ＭＳ Ｐゴシック" pitchFamily="34" charset="-128"/>
                <a:cs typeface="Arial Unicode MS" pitchFamily="34" charset="-128"/>
              </a:rPr>
              <a:t> if you have paid for a qualified medical expense out-of-pocket, it is easy to reimburse yourself online. </a:t>
            </a:r>
            <a:r>
              <a:rPr lang="en-US" i="1" baseline="0" dirty="0">
                <a:latin typeface="Arial" pitchFamily="34" charset="0"/>
                <a:ea typeface="ＭＳ Ｐゴシック" pitchFamily="34" charset="-128"/>
                <a:cs typeface="Arial Unicode MS" pitchFamily="34" charset="-128"/>
              </a:rPr>
              <a:t>And </a:t>
            </a:r>
            <a:r>
              <a:rPr lang="en-US" baseline="0" dirty="0">
                <a:latin typeface="Arial" pitchFamily="34" charset="0"/>
                <a:ea typeface="ＭＳ Ｐゴシック" pitchFamily="34" charset="-128"/>
                <a:cs typeface="Arial Unicode MS" pitchFamily="34" charset="-128"/>
              </a:rPr>
              <a:t> it is easy to keep track of your receipts online by using our convenient receipt vault.</a:t>
            </a:r>
          </a:p>
          <a:p>
            <a:pPr eaLnBrk="1" hangingPunct="1"/>
            <a:endParaRPr lang="en-US" baseline="0" dirty="0">
              <a:latin typeface="Arial" pitchFamily="34" charset="0"/>
              <a:ea typeface="ＭＳ Ｐゴシック" pitchFamily="34" charset="-128"/>
              <a:cs typeface="Arial Unicode MS"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ea typeface="ＭＳ Ｐゴシック" pitchFamily="34" charset="-128"/>
                <a:cs typeface="Arial Unicode MS" pitchFamily="34" charset="-128"/>
              </a:rPr>
              <a:t>You will also have access to our</a:t>
            </a:r>
            <a:r>
              <a:rPr lang="en-US" baseline="0" dirty="0">
                <a:latin typeface="Arial" pitchFamily="34" charset="0"/>
                <a:ea typeface="ＭＳ Ｐゴシック" pitchFamily="34" charset="-128"/>
                <a:cs typeface="Arial Unicode MS" pitchFamily="34" charset="-128"/>
              </a:rPr>
              <a:t> </a:t>
            </a:r>
            <a:r>
              <a:rPr lang="en-US" dirty="0">
                <a:latin typeface="Arial" pitchFamily="34" charset="0"/>
                <a:ea typeface="ＭＳ Ｐゴシック" pitchFamily="34" charset="-128"/>
                <a:cs typeface="Arial Unicode MS" pitchFamily="34" charset="-128"/>
              </a:rPr>
              <a:t>contribution tracker, which</a:t>
            </a:r>
            <a:r>
              <a:rPr lang="en-US" baseline="0" dirty="0">
                <a:latin typeface="Arial" pitchFamily="34" charset="0"/>
                <a:ea typeface="ＭＳ Ｐゴシック" pitchFamily="34" charset="-128"/>
                <a:cs typeface="Arial Unicode MS" pitchFamily="34" charset="-128"/>
              </a:rPr>
              <a:t> shows you how much you have contributed to your HSA year to date and shows you how much you are eligible to contribute based on your plan type (individual or family).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latin typeface="Arial" pitchFamily="34" charset="0"/>
              <a:ea typeface="ＭＳ Ｐゴシック" pitchFamily="34" charset="-128"/>
              <a:cs typeface="Arial Unicode MS" pitchFamily="34" charset="-128"/>
            </a:endParaRPr>
          </a:p>
          <a:p>
            <a:pPr marL="229123" marR="0" indent="-229123"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ea typeface="ＭＳ Ｐゴシック" pitchFamily="34" charset="-128"/>
                <a:cs typeface="Arial Unicode MS" pitchFamily="34" charset="-128"/>
              </a:rPr>
              <a:t>Another great feature of the Optum Bank HSA is the ability to invest a portion of your HSA dollars into mutual funds, once your account reaches a</a:t>
            </a:r>
            <a:r>
              <a:rPr lang="en-US" baseline="0" dirty="0">
                <a:latin typeface="Arial" pitchFamily="34" charset="0"/>
                <a:ea typeface="ＭＳ Ｐゴシック" pitchFamily="34" charset="-128"/>
                <a:cs typeface="Arial Unicode MS" pitchFamily="34" charset="-128"/>
              </a:rPr>
              <a:t> designated threshold (typically $2,000). </a:t>
            </a:r>
            <a:r>
              <a:rPr lang="en-US" dirty="0">
                <a:latin typeface="Arial" pitchFamily="34" charset="0"/>
                <a:ea typeface="ＭＳ Ｐゴシック" pitchFamily="34" charset="-128"/>
                <a:cs typeface="Arial Unicode MS" pitchFamily="34" charset="-128"/>
              </a:rPr>
              <a:t> Keep in mind, though, that while deposits are insured by the FDIC up to $250,000, investments are not FDIC insured, are not guaranteed by Optum Bank, and may lose value.</a:t>
            </a:r>
          </a:p>
          <a:p>
            <a:pPr marL="229123" indent="-229123" eaLnBrk="1" hangingPunct="1"/>
            <a:endParaRPr lang="en-US" dirty="0">
              <a:latin typeface="Arial" pitchFamily="34" charset="0"/>
              <a:ea typeface="ＭＳ Ｐゴシック" pitchFamily="34" charset="-128"/>
              <a:cs typeface="Arial Unicode MS"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ea typeface="ＭＳ Ｐゴシック" pitchFamily="34" charset="-128"/>
                <a:cs typeface="Arial Unicode MS" pitchFamily="34" charset="-128"/>
              </a:rPr>
              <a:t>However</a:t>
            </a:r>
            <a:r>
              <a:rPr lang="en-US" baseline="0" dirty="0">
                <a:latin typeface="Arial" pitchFamily="34" charset="0"/>
                <a:ea typeface="ＭＳ Ｐゴシック" pitchFamily="34" charset="-128"/>
                <a:cs typeface="Arial Unicode MS" pitchFamily="34" charset="-128"/>
              </a:rPr>
              <a:t> you choose to manage your account, it is easy to do online from </a:t>
            </a:r>
            <a:r>
              <a:rPr lang="en-US" dirty="0">
                <a:latin typeface="Arial" pitchFamily="34" charset="0"/>
                <a:ea typeface="ＭＳ Ｐゴシック" pitchFamily="34" charset="-128"/>
                <a:cs typeface="Arial Unicode MS" pitchFamily="34" charset="-128"/>
              </a:rPr>
              <a:t>your smart phone,</a:t>
            </a:r>
            <a:r>
              <a:rPr lang="en-US" baseline="0" dirty="0">
                <a:latin typeface="Arial" pitchFamily="34" charset="0"/>
                <a:ea typeface="ＭＳ Ｐゴシック" pitchFamily="34" charset="-128"/>
                <a:cs typeface="Arial Unicode MS" pitchFamily="34" charset="-128"/>
              </a:rPr>
              <a:t> tablet or desktop</a:t>
            </a:r>
            <a:r>
              <a:rPr lang="en-US" dirty="0">
                <a:latin typeface="Arial" pitchFamily="34" charset="0"/>
                <a:ea typeface="ＭＳ Ｐゴシック" pitchFamily="34" charset="-128"/>
                <a:cs typeface="Arial Unicode MS" pitchFamily="34" charset="-128"/>
              </a:rPr>
              <a:t>. </a:t>
            </a:r>
          </a:p>
          <a:p>
            <a:pPr eaLnBrk="1" hangingPunct="1"/>
            <a:endParaRPr lang="en-US" dirty="0">
              <a:latin typeface="Arial" pitchFamily="34" charset="0"/>
              <a:ea typeface="ＭＳ Ｐゴシック" pitchFamily="34" charset="-128"/>
              <a:cs typeface="Arial Unicode MS" pitchFamily="34" charset="-128"/>
            </a:endParaRPr>
          </a:p>
          <a:p>
            <a:pPr eaLnBrk="1" hangingPunct="1">
              <a:buFontTx/>
              <a:buNone/>
            </a:pPr>
            <a:endParaRPr lang="en-US" dirty="0">
              <a:latin typeface="Arial" pitchFamily="34" charset="0"/>
              <a:ea typeface="ＭＳ Ｐゴシック" pitchFamily="34" charset="-128"/>
              <a:cs typeface="Arial Unicode MS" pitchFamily="34" charset="-128"/>
            </a:endParaRPr>
          </a:p>
        </p:txBody>
      </p:sp>
      <p:sp>
        <p:nvSpPr>
          <p:cNvPr id="63492" name="Slide Number Placeholder 3"/>
          <p:cNvSpPr>
            <a:spLocks noGrp="1"/>
          </p:cNvSpPr>
          <p:nvPr>
            <p:ph type="sldNum" sz="quarter" idx="5"/>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4651" indent="-286404" eaLnBrk="0" hangingPunct="0">
              <a:defRPr sz="2000">
                <a:solidFill>
                  <a:schemeClr val="tx1"/>
                </a:solidFill>
                <a:latin typeface="Arial" pitchFamily="34" charset="0"/>
                <a:ea typeface="ＭＳ Ｐゴシック" pitchFamily="34" charset="-128"/>
              </a:defRPr>
            </a:lvl2pPr>
            <a:lvl3pPr marL="1145616" indent="-229123" eaLnBrk="0" hangingPunct="0">
              <a:defRPr sz="2000">
                <a:solidFill>
                  <a:schemeClr val="tx1"/>
                </a:solidFill>
                <a:latin typeface="Arial" pitchFamily="34" charset="0"/>
                <a:ea typeface="ＭＳ Ｐゴシック" pitchFamily="34" charset="-128"/>
              </a:defRPr>
            </a:lvl3pPr>
            <a:lvl4pPr marL="1603862" indent="-229123" eaLnBrk="0" hangingPunct="0">
              <a:defRPr sz="2000">
                <a:solidFill>
                  <a:schemeClr val="tx1"/>
                </a:solidFill>
                <a:latin typeface="Arial" pitchFamily="34" charset="0"/>
                <a:ea typeface="ＭＳ Ｐゴシック" pitchFamily="34" charset="-128"/>
              </a:defRPr>
            </a:lvl4pPr>
            <a:lvl5pPr marL="2062109" indent="-229123" eaLnBrk="0" hangingPunct="0">
              <a:defRPr sz="2000">
                <a:solidFill>
                  <a:schemeClr val="tx1"/>
                </a:solidFill>
                <a:latin typeface="Arial" pitchFamily="34" charset="0"/>
                <a:ea typeface="ＭＳ Ｐゴシック" pitchFamily="34" charset="-128"/>
              </a:defRPr>
            </a:lvl5pPr>
            <a:lvl6pPr marL="2520355"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8600"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36847"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95093"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269248E3-6CDF-4FE5-96FD-849334512ED8}" type="slidenum">
              <a:rPr lang="en-US" sz="1200"/>
              <a:t>10</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2707" name="Notes Placeholder 2"/>
          <p:cNvSpPr>
            <a:spLocks noGrp="1"/>
          </p:cNvSpPr>
          <p:nvPr>
            <p:ph type="body" idx="1"/>
          </p:nvPr>
        </p:nvSpPr>
        <p:spPr>
          <a:noFill/>
        </p:spPr>
        <p:txBody>
          <a:bodyPr/>
          <a:lstStyle/>
          <a:p>
            <a:pPr eaLnBrk="1" hangingPunct="1"/>
            <a:r>
              <a:rPr lang="en-US" dirty="0">
                <a:latin typeface="Arial" pitchFamily="34" charset="0"/>
                <a:ea typeface="ＭＳ Ｐゴシック" pitchFamily="34" charset="-128"/>
                <a:cs typeface="Arial Unicode MS" pitchFamily="34" charset="-128"/>
              </a:rPr>
              <a:t>If you have questions about your HSA, you can call the toll-free customer service number listed on the back of your debit card.  You can also visit optumbank.com. The web site contains lots of easy-to-use information, frequently-asked questions and tools to help you better understand your HSA. Or, you can talk to your employer.</a:t>
            </a:r>
          </a:p>
          <a:p>
            <a:pPr eaLnBrk="1" hangingPunct="1"/>
            <a:endParaRPr lang="en-US" dirty="0">
              <a:latin typeface="Arial" pitchFamily="34" charset="0"/>
              <a:ea typeface="ＭＳ Ｐゴシック" pitchFamily="34" charset="-128"/>
              <a:cs typeface="Arial Unicode MS" pitchFamily="34" charset="-128"/>
            </a:endParaRPr>
          </a:p>
          <a:p>
            <a:pPr eaLnBrk="1" hangingPunct="1"/>
            <a:endParaRPr lang="en-US" dirty="0">
              <a:latin typeface="Arial" pitchFamily="34" charset="0"/>
              <a:ea typeface="ＭＳ Ｐゴシック" pitchFamily="34" charset="-128"/>
              <a:cs typeface="Arial Unicode MS" pitchFamily="34" charset="-128"/>
            </a:endParaRPr>
          </a:p>
        </p:txBody>
      </p:sp>
      <p:sp>
        <p:nvSpPr>
          <p:cNvPr id="72708" name="Slide Number Placeholder 3"/>
          <p:cNvSpPr>
            <a:spLocks noGrp="1"/>
          </p:cNvSpPr>
          <p:nvPr>
            <p:ph type="sldNum" sz="quarter" idx="5"/>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4651" indent="-286404" eaLnBrk="0" hangingPunct="0">
              <a:defRPr sz="2000">
                <a:solidFill>
                  <a:schemeClr val="tx1"/>
                </a:solidFill>
                <a:latin typeface="Arial" pitchFamily="34" charset="0"/>
                <a:ea typeface="ＭＳ Ｐゴシック" pitchFamily="34" charset="-128"/>
              </a:defRPr>
            </a:lvl2pPr>
            <a:lvl3pPr marL="1145616" indent="-229123" eaLnBrk="0" hangingPunct="0">
              <a:defRPr sz="2000">
                <a:solidFill>
                  <a:schemeClr val="tx1"/>
                </a:solidFill>
                <a:latin typeface="Arial" pitchFamily="34" charset="0"/>
                <a:ea typeface="ＭＳ Ｐゴシック" pitchFamily="34" charset="-128"/>
              </a:defRPr>
            </a:lvl3pPr>
            <a:lvl4pPr marL="1603862" indent="-229123" eaLnBrk="0" hangingPunct="0">
              <a:defRPr sz="2000">
                <a:solidFill>
                  <a:schemeClr val="tx1"/>
                </a:solidFill>
                <a:latin typeface="Arial" pitchFamily="34" charset="0"/>
                <a:ea typeface="ＭＳ Ｐゴシック" pitchFamily="34" charset="-128"/>
              </a:defRPr>
            </a:lvl4pPr>
            <a:lvl5pPr marL="2062109" indent="-229123" eaLnBrk="0" hangingPunct="0">
              <a:defRPr sz="2000">
                <a:solidFill>
                  <a:schemeClr val="tx1"/>
                </a:solidFill>
                <a:latin typeface="Arial" pitchFamily="34" charset="0"/>
                <a:ea typeface="ＭＳ Ｐゴシック" pitchFamily="34" charset="-128"/>
              </a:defRPr>
            </a:lvl5pPr>
            <a:lvl6pPr marL="2520355"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8600"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36847"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95093"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pPr>
              <a:buClr>
                <a:srgbClr val="4F81BD"/>
              </a:buClr>
            </a:pPr>
            <a:fld id="{0242F980-5FA2-43EC-9606-633F0DA4E1F1}" type="slidenum">
              <a:rPr lang="en-US" sz="1200">
                <a:solidFill>
                  <a:prstClr val="black"/>
                </a:solidFill>
              </a:rPr>
              <a:pPr>
                <a:buClr>
                  <a:srgbClr val="4F81BD"/>
                </a:buClr>
              </a:pPr>
              <a:t>11</a:t>
            </a:fld>
            <a:endParaRPr lang="en-US" sz="1200"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b="1" dirty="0">
                <a:cs typeface="Arial" charset="0"/>
              </a:rPr>
              <a:t>You are eligible to open an contribute to an HSA if you meet these criteria:</a:t>
            </a:r>
          </a:p>
          <a:p>
            <a:pPr eaLnBrk="1" hangingPunct="1">
              <a:spcBef>
                <a:spcPct val="50000"/>
              </a:spcBef>
            </a:pPr>
            <a:endParaRPr lang="en-US" b="1" dirty="0">
              <a:cs typeface="Arial" charset="0"/>
            </a:endParaRPr>
          </a:p>
          <a:p>
            <a:pPr eaLnBrk="1" hangingPunct="1">
              <a:spcBef>
                <a:spcPct val="50000"/>
              </a:spcBef>
            </a:pPr>
            <a:r>
              <a:rPr lang="en-US" dirty="0">
                <a:cs typeface="Arial" charset="0"/>
              </a:rPr>
              <a:t>First, you must be enrolled in an HSA qualifying high deductible health plan. </a:t>
            </a:r>
          </a:p>
          <a:p>
            <a:pPr eaLnBrk="1" hangingPunct="1">
              <a:spcBef>
                <a:spcPct val="50000"/>
              </a:spcBef>
            </a:pPr>
            <a:endParaRPr lang="en-US" dirty="0">
              <a:cs typeface="Arial" charset="0"/>
            </a:endParaRPr>
          </a:p>
          <a:p>
            <a:pPr eaLnBrk="1" hangingPunct="1">
              <a:spcBef>
                <a:spcPct val="50000"/>
              </a:spcBef>
            </a:pPr>
            <a:r>
              <a:rPr lang="en-US" dirty="0">
                <a:cs typeface="Arial" charset="0"/>
              </a:rPr>
              <a:t>Second, you cannot be covered by any other health plan.  For example, you cannot be covered by your spouse</a:t>
            </a:r>
            <a:r>
              <a:rPr lang="ja-JP" altLang="en-US" dirty="0">
                <a:cs typeface="Arial" charset="0"/>
              </a:rPr>
              <a:t>’</a:t>
            </a:r>
            <a:r>
              <a:rPr lang="en-US" dirty="0">
                <a:cs typeface="Arial" charset="0"/>
              </a:rPr>
              <a:t>s health care plan as well as this one.</a:t>
            </a:r>
          </a:p>
          <a:p>
            <a:pPr eaLnBrk="1" hangingPunct="1">
              <a:spcBef>
                <a:spcPct val="50000"/>
              </a:spcBef>
            </a:pPr>
            <a:endParaRPr lang="en-US" dirty="0">
              <a:cs typeface="Arial" charset="0"/>
            </a:endParaRPr>
          </a:p>
          <a:p>
            <a:pPr eaLnBrk="1" hangingPunct="1">
              <a:spcBef>
                <a:spcPct val="50000"/>
              </a:spcBef>
            </a:pPr>
            <a:r>
              <a:rPr lang="en-US" dirty="0">
                <a:cs typeface="Arial" charset="0"/>
              </a:rPr>
              <a:t>Third, you cannot be enrolled in Medicare, TRICARE or TRICARE for Life.</a:t>
            </a:r>
          </a:p>
          <a:p>
            <a:pPr eaLnBrk="1" hangingPunct="1">
              <a:spcBef>
                <a:spcPct val="50000"/>
              </a:spcBef>
            </a:pPr>
            <a:endParaRPr lang="en-US" dirty="0">
              <a:cs typeface="Arial" charset="0"/>
            </a:endParaRPr>
          </a:p>
          <a:p>
            <a:pPr eaLnBrk="1" hangingPunct="1">
              <a:spcBef>
                <a:spcPct val="50000"/>
              </a:spcBef>
            </a:pPr>
            <a:r>
              <a:rPr lang="en-US" dirty="0">
                <a:cs typeface="Arial" charset="0"/>
              </a:rPr>
              <a:t>Fourth, you cannot be claimed as a dependent on someone else</a:t>
            </a:r>
            <a:r>
              <a:rPr lang="ja-JP" altLang="en-US" dirty="0">
                <a:cs typeface="Arial" charset="0"/>
              </a:rPr>
              <a:t>’</a:t>
            </a:r>
            <a:r>
              <a:rPr lang="en-US" dirty="0">
                <a:cs typeface="Arial" charset="0"/>
              </a:rPr>
              <a:t>s tax return.</a:t>
            </a:r>
          </a:p>
          <a:p>
            <a:pPr eaLnBrk="1" hangingPunct="1">
              <a:spcBef>
                <a:spcPct val="50000"/>
              </a:spcBef>
            </a:pPr>
            <a:endParaRPr lang="en-US" dirty="0">
              <a:cs typeface="Arial" charset="0"/>
            </a:endParaRPr>
          </a:p>
          <a:p>
            <a:pPr eaLnBrk="1" hangingPunct="1">
              <a:spcBef>
                <a:spcPct val="50000"/>
              </a:spcBef>
            </a:pPr>
            <a:r>
              <a:rPr lang="en-US" dirty="0">
                <a:cs typeface="Arial" charset="0"/>
              </a:rPr>
              <a:t>Fifth, you cannot be currently covered by a health care FSA</a:t>
            </a:r>
            <a:r>
              <a:rPr lang="en-US" dirty="0"/>
              <a:t>. This is an important point.</a:t>
            </a:r>
            <a:r>
              <a:rPr lang="en-US" baseline="0" dirty="0"/>
              <a:t>  </a:t>
            </a:r>
            <a:r>
              <a:rPr lang="en-US" dirty="0"/>
              <a:t>If you currently have a health care FSA and are enrolling in an HSA, you</a:t>
            </a:r>
            <a:r>
              <a:rPr lang="ja-JP" altLang="en-US" dirty="0"/>
              <a:t>’</a:t>
            </a:r>
            <a:r>
              <a:rPr lang="en-US" dirty="0"/>
              <a:t>ll want to spend down your FSA before the start of the HSA-eligible plan year to ensure you make the most of your FSA and transition smoothly to your new HSA.</a:t>
            </a:r>
          </a:p>
          <a:p>
            <a:pPr eaLnBrk="1" hangingPunct="1">
              <a:spcBef>
                <a:spcPct val="50000"/>
              </a:spcBef>
            </a:pPr>
            <a:endParaRPr lang="en-US" dirty="0"/>
          </a:p>
          <a:p>
            <a:pPr marL="177800" indent="-177800" eaLnBrk="1" hangingPunct="1">
              <a:spcBef>
                <a:spcPts val="1200"/>
              </a:spcBef>
              <a:spcAft>
                <a:spcPct val="0"/>
              </a:spcAft>
              <a:defRPr/>
            </a:pPr>
            <a:r>
              <a:rPr lang="en-US" dirty="0"/>
              <a:t>And finally, </a:t>
            </a:r>
            <a:r>
              <a:rPr lang="en-US" sz="1200" dirty="0"/>
              <a:t>you cannot have received Veterans Administration (VA) benefits within the past three months, except for</a:t>
            </a:r>
            <a:r>
              <a:rPr lang="en-US" sz="1200" baseline="0" dirty="0"/>
              <a:t> </a:t>
            </a:r>
            <a:r>
              <a:rPr lang="en-US" sz="1200" dirty="0"/>
              <a:t>preventive care. If you are a veteran with a disability rating from the VA, this exclusion does not apply.</a:t>
            </a:r>
          </a:p>
        </p:txBody>
      </p:sp>
      <p:sp>
        <p:nvSpPr>
          <p:cNvPr id="4" name="Slide Number Placeholder 3"/>
          <p:cNvSpPr>
            <a:spLocks noGrp="1"/>
          </p:cNvSpPr>
          <p:nvPr>
            <p:ph type="sldNum" sz="quarter" idx="10"/>
          </p:nvPr>
        </p:nvSpPr>
        <p:spPr/>
        <p:txBody>
          <a:bodyPr/>
          <a:lstStyle/>
          <a:p>
            <a:pPr>
              <a:defRPr/>
            </a:pPr>
            <a:fld id="{D3523CC3-F79E-4305-A91D-73EC1EC102E2}" type="slidenum">
              <a:rPr lang="en-US" smtClean="0"/>
              <a:t>2</a:t>
            </a:fld>
            <a:endParaRPr lang="en-US" dirty="0"/>
          </a:p>
        </p:txBody>
      </p:sp>
    </p:spTree>
    <p:extLst>
      <p:ext uri="{BB962C8B-B14F-4D97-AF65-F5344CB8AC3E}">
        <p14:creationId xmlns:p14="http://schemas.microsoft.com/office/powerpoint/2010/main" val="112499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52" indent="4852">
              <a:lnSpc>
                <a:spcPct val="90000"/>
              </a:lnSpc>
            </a:pPr>
            <a:r>
              <a:rPr lang="en-US" b="1" dirty="0"/>
              <a:t>First, you must be enrolled in an HSA qualifying high deductible health plan or HDHP before you can open, fund and use an HSA. </a:t>
            </a:r>
            <a:r>
              <a:rPr lang="en-US" dirty="0"/>
              <a:t>Most HDHPs cover preventive visits at 100%, saving you even more.  You can use your HSA contributions to help you pay for expenses that the HDHP </a:t>
            </a:r>
            <a:r>
              <a:rPr lang="en-US" dirty="0" err="1"/>
              <a:t>doesn</a:t>
            </a:r>
            <a:r>
              <a:rPr lang="ja-JP" altLang="en-US" dirty="0"/>
              <a:t>’</a:t>
            </a:r>
            <a:r>
              <a:rPr lang="en-US" dirty="0"/>
              <a:t>t cover. The balance in your HSA is yours to keep, however, and can be used to pay for health care expenses or saved for future use. If you change medical plans and are no longer covered by an HDHP, you can no longer contribute to your HSA. </a:t>
            </a:r>
          </a:p>
          <a:p>
            <a:pPr marL="4852" indent="4852">
              <a:lnSpc>
                <a:spcPct val="90000"/>
              </a:lnSpc>
            </a:pPr>
            <a:endParaRPr lang="en-US" dirty="0">
              <a:solidFill>
                <a:srgbClr val="333333"/>
              </a:solidFill>
            </a:endParaRPr>
          </a:p>
          <a:p>
            <a:pPr marL="4852" indent="4852">
              <a:lnSpc>
                <a:spcPct val="90000"/>
              </a:lnSpc>
            </a:pPr>
            <a:r>
              <a:rPr lang="en-US" b="1" dirty="0"/>
              <a:t>Second, HSA funds can be used immediately but only to pay for qualified medical expenses. </a:t>
            </a:r>
            <a:r>
              <a:rPr lang="en-US" dirty="0"/>
              <a:t>The IRS determines which expenses can be paid for with HSA funds. If you use the funds for non-qualified expenses, you will be required to pay taxes on the funds, as well as pay a penalty. We will discuss qualified and non-qualified expenses shortly.</a:t>
            </a:r>
          </a:p>
          <a:p>
            <a:pPr marL="4852" indent="4852">
              <a:lnSpc>
                <a:spcPct val="90000"/>
              </a:lnSpc>
            </a:pPr>
            <a:endParaRPr lang="en-US" dirty="0"/>
          </a:p>
          <a:p>
            <a:pPr marL="4852" indent="4852">
              <a:lnSpc>
                <a:spcPct val="90000"/>
              </a:lnSpc>
            </a:pPr>
            <a:r>
              <a:rPr lang="en-US" b="1" dirty="0"/>
              <a:t>Third, HSAs can be funded by many sources. </a:t>
            </a:r>
            <a:r>
              <a:rPr lang="en-US" dirty="0"/>
              <a:t>You can contribute after-tax income or, if your employer allows, you can contribute through payroll deduction.</a:t>
            </a:r>
            <a:r>
              <a:rPr lang="en-US" baseline="0" dirty="0"/>
              <a:t> </a:t>
            </a:r>
            <a:r>
              <a:rPr lang="en-US" dirty="0"/>
              <a:t>Plus, an employer and others, like family members, can make contributions.</a:t>
            </a:r>
            <a:r>
              <a:rPr lang="en-US" b="1" dirty="0"/>
              <a:t> </a:t>
            </a:r>
            <a:r>
              <a:rPr lang="en-US" b="0" dirty="0"/>
              <a:t>Contributions</a:t>
            </a:r>
            <a:r>
              <a:rPr lang="en-US" b="0" baseline="0" dirty="0"/>
              <a:t> made by any</a:t>
            </a:r>
            <a:r>
              <a:rPr lang="en-US" b="0" dirty="0"/>
              <a:t> of these sources will count toward</a:t>
            </a:r>
            <a:r>
              <a:rPr lang="en-US" b="0" baseline="0" dirty="0"/>
              <a:t> the maximum IRS contribution limit.</a:t>
            </a:r>
            <a:endParaRPr lang="en-US" b="0" dirty="0"/>
          </a:p>
          <a:p>
            <a:pPr marL="4852" indent="4852">
              <a:lnSpc>
                <a:spcPct val="90000"/>
              </a:lnSpc>
            </a:pPr>
            <a:endParaRPr lang="en-US" b="1" dirty="0"/>
          </a:p>
          <a:p>
            <a:pPr marL="4852" indent="4852">
              <a:lnSpc>
                <a:spcPct val="90000"/>
              </a:lnSpc>
            </a:pPr>
            <a:r>
              <a:rPr lang="en-US" b="1" dirty="0"/>
              <a:t>Next, all funds in the account belong to you as soon as they are deposited, regardless of who contributed them. </a:t>
            </a:r>
            <a:r>
              <a:rPr lang="en-US" dirty="0"/>
              <a:t>This means that the funds go with you if you leave your employer. You make all decisions about how and when you use your HSA funds.</a:t>
            </a:r>
          </a:p>
          <a:p>
            <a:pPr marL="4852" indent="4852">
              <a:lnSpc>
                <a:spcPct val="90000"/>
              </a:lnSpc>
            </a:pPr>
            <a:endParaRPr lang="en-US" b="1" dirty="0"/>
          </a:p>
          <a:p>
            <a:pPr marL="4852" indent="4852">
              <a:lnSpc>
                <a:spcPct val="90000"/>
              </a:lnSpc>
            </a:pPr>
            <a:r>
              <a:rPr lang="en-US" b="1" dirty="0"/>
              <a:t>Finally, your HSA funds can grow over time. </a:t>
            </a:r>
            <a:r>
              <a:rPr lang="en-US" dirty="0"/>
              <a:t>HSAs are not covered by IRS</a:t>
            </a:r>
            <a:r>
              <a:rPr lang="en-US" b="1" dirty="0"/>
              <a:t> </a:t>
            </a:r>
            <a:r>
              <a:rPr lang="ja-JP" altLang="en-US" dirty="0"/>
              <a:t>“</a:t>
            </a:r>
            <a:r>
              <a:rPr lang="en-US" dirty="0"/>
              <a:t>use it or lose it</a:t>
            </a:r>
            <a:r>
              <a:rPr lang="ja-JP" altLang="en-US" dirty="0"/>
              <a:t>”</a:t>
            </a:r>
            <a:r>
              <a:rPr lang="en-US" dirty="0"/>
              <a:t> rules. This means that unused funds remain in your account from year to year. Depending on the type of account you choose, your HSA balance can grow through new contributions, interest earnings or investment income. </a:t>
            </a:r>
          </a:p>
          <a:p>
            <a:pPr marL="4852" indent="4852">
              <a:lnSpc>
                <a:spcPct val="90000"/>
              </a:lnSpc>
            </a:pPr>
            <a:endParaRPr lang="en-US" dirty="0"/>
          </a:p>
          <a:p>
            <a:pPr marL="4852" indent="4852">
              <a:lnSpc>
                <a:spcPct val="90000"/>
              </a:lnSpc>
            </a:pPr>
            <a:r>
              <a:rPr lang="en-US" dirty="0"/>
              <a:t>There are a few other things that you need to keep in mind.</a:t>
            </a:r>
          </a:p>
        </p:txBody>
      </p:sp>
      <p:sp>
        <p:nvSpPr>
          <p:cNvPr id="4" name="Slide Number Placeholder 3"/>
          <p:cNvSpPr>
            <a:spLocks noGrp="1"/>
          </p:cNvSpPr>
          <p:nvPr>
            <p:ph type="sldNum" sz="quarter" idx="10"/>
          </p:nvPr>
        </p:nvSpPr>
        <p:spPr/>
        <p:txBody>
          <a:bodyPr/>
          <a:lstStyle/>
          <a:p>
            <a:pPr>
              <a:defRPr/>
            </a:pPr>
            <a:fld id="{CB3B7958-25A6-4F5E-8540-4189C40F3308}" type="slidenum">
              <a:rPr lang="en-US" smtClean="0"/>
              <a:t>3</a:t>
            </a:fld>
            <a:endParaRPr lang="en-US"/>
          </a:p>
        </p:txBody>
      </p:sp>
    </p:spTree>
    <p:extLst>
      <p:ext uri="{BB962C8B-B14F-4D97-AF65-F5344CB8AC3E}">
        <p14:creationId xmlns:p14="http://schemas.microsoft.com/office/powerpoint/2010/main" val="298996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7107" name="Notes Placeholder 2"/>
          <p:cNvSpPr>
            <a:spLocks noGrp="1"/>
          </p:cNvSpPr>
          <p:nvPr>
            <p:ph type="body" idx="1"/>
          </p:nvPr>
        </p:nvSpPr>
        <p:spPr>
          <a:noFill/>
        </p:spPr>
        <p:txBody>
          <a:bodyPr/>
          <a:lstStyle/>
          <a:p>
            <a:pPr eaLnBrk="1" hangingPunct="1"/>
            <a:r>
              <a:rPr lang="en-US" dirty="0">
                <a:latin typeface="Arial" pitchFamily="34" charset="0"/>
                <a:ea typeface="ＭＳ Ｐゴシック" pitchFamily="34" charset="-128"/>
                <a:cs typeface="Arial Unicode MS" pitchFamily="34" charset="-128"/>
              </a:rPr>
              <a:t>As I mentioned earlier, the IRS determines the maximum amount you can contribute to an HSA every year.  </a:t>
            </a:r>
          </a:p>
          <a:p>
            <a:pPr eaLnBrk="1" hangingPunct="1"/>
            <a:endParaRPr lang="en-US" dirty="0">
              <a:latin typeface="Arial" pitchFamily="34" charset="0"/>
              <a:ea typeface="ＭＳ Ｐゴシック" pitchFamily="34" charset="-128"/>
              <a:cs typeface="Arial Unicode MS"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rPr>
              <a:t>In 2016, you can contribute up to $3,350 if you sign up for the health care plan as an individual. If you sign up as a family or individual +1, the contribution limit goes up to $6,750.   In 2017, you can contribute up to $3,400 for individual coverage and $6,750 for family coverage.  The IRS allows people nearing retirement age to make additional “catch-up” contributions to help build balances to be used to help pay for health care costs during retirement.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endParaRPr>
          </a:p>
          <a:p>
            <a:pPr eaLnBrk="1" hangingPunct="1">
              <a:buFontTx/>
              <a:buChar char="•"/>
            </a:pPr>
            <a:r>
              <a:rPr lang="en-US" dirty="0">
                <a:latin typeface="Arial" pitchFamily="34" charset="0"/>
                <a:ea typeface="ＭＳ Ｐゴシック" pitchFamily="34" charset="-128"/>
                <a:cs typeface="Arial Unicode MS" pitchFamily="34" charset="-128"/>
              </a:rPr>
              <a:t>You can contribute an additional $1,000 a year if you are 55 years or older.</a:t>
            </a:r>
          </a:p>
          <a:p>
            <a:pPr eaLnBrk="1" hangingPunct="1">
              <a:buFontTx/>
              <a:buChar char="•"/>
            </a:pPr>
            <a:r>
              <a:rPr lang="en-US" dirty="0">
                <a:latin typeface="Arial" pitchFamily="34" charset="0"/>
                <a:ea typeface="ＭＳ Ｐゴシック" pitchFamily="34" charset="-128"/>
                <a:cs typeface="Arial Unicode MS" pitchFamily="34" charset="-128"/>
              </a:rPr>
              <a:t>If both you and your spouse are 55 or older, you can </a:t>
            </a:r>
            <a:r>
              <a:rPr lang="en-US" b="1" dirty="0">
                <a:latin typeface="Arial" pitchFamily="34" charset="0"/>
                <a:ea typeface="ＭＳ Ｐゴシック" pitchFamily="34" charset="-128"/>
                <a:cs typeface="Arial Unicode MS" pitchFamily="34" charset="-128"/>
              </a:rPr>
              <a:t>both</a:t>
            </a:r>
            <a:r>
              <a:rPr lang="en-US" dirty="0">
                <a:latin typeface="Arial" pitchFamily="34" charset="0"/>
                <a:ea typeface="ＭＳ Ｐゴシック" pitchFamily="34" charset="-128"/>
                <a:cs typeface="Arial Unicode MS" pitchFamily="34" charset="-128"/>
              </a:rPr>
              <a:t> contribute an additional $1,000. Your spouse will need to open his/her own HSA to make his/her own HSA catch-up contribution. </a:t>
            </a:r>
          </a:p>
          <a:p>
            <a:pPr eaLnBrk="1" hangingPunct="1">
              <a:buFontTx/>
              <a:buChar char="•"/>
            </a:pPr>
            <a:r>
              <a:rPr lang="en-US" dirty="0">
                <a:latin typeface="Arial" pitchFamily="34" charset="0"/>
                <a:ea typeface="ＭＳ Ｐゴシック" pitchFamily="34" charset="-128"/>
                <a:cs typeface="Arial Unicode MS" pitchFamily="34" charset="-128"/>
              </a:rPr>
              <a:t>You are not eligible to make </a:t>
            </a:r>
            <a:r>
              <a:rPr lang="ja-JP" altLang="en-US" dirty="0">
                <a:latin typeface="Arial" pitchFamily="34" charset="0"/>
                <a:ea typeface="ＭＳ Ｐゴシック" pitchFamily="34" charset="-128"/>
                <a:cs typeface="Arial Unicode MS" pitchFamily="34" charset="-128"/>
              </a:rPr>
              <a:t>“</a:t>
            </a:r>
            <a:r>
              <a:rPr lang="en-US" altLang="ja-JP" dirty="0">
                <a:latin typeface="Arial" pitchFamily="34" charset="0"/>
                <a:ea typeface="ＭＳ Ｐゴシック" pitchFamily="34" charset="-128"/>
                <a:cs typeface="Arial Unicode MS" pitchFamily="34" charset="-128"/>
              </a:rPr>
              <a:t>catch-up</a:t>
            </a:r>
            <a:r>
              <a:rPr lang="ja-JP" altLang="en-US" dirty="0">
                <a:latin typeface="Arial" pitchFamily="34" charset="0"/>
                <a:ea typeface="ＭＳ Ｐゴシック" pitchFamily="34" charset="-128"/>
                <a:cs typeface="Arial Unicode MS" pitchFamily="34" charset="-128"/>
              </a:rPr>
              <a:t>”</a:t>
            </a:r>
            <a:r>
              <a:rPr lang="en-US" altLang="ja-JP" dirty="0">
                <a:latin typeface="Arial" pitchFamily="34" charset="0"/>
                <a:ea typeface="ＭＳ Ｐゴシック" pitchFamily="34" charset="-128"/>
                <a:cs typeface="Arial Unicode MS" pitchFamily="34" charset="-128"/>
              </a:rPr>
              <a:t> contributions if you are receiving Medicare benefits.</a:t>
            </a:r>
          </a:p>
          <a:p>
            <a:pPr eaLnBrk="1" hangingPunct="1"/>
            <a:endParaRPr lang="en-US" dirty="0">
              <a:latin typeface="Arial" pitchFamily="34" charset="0"/>
              <a:ea typeface="ＭＳ Ｐゴシック" pitchFamily="34" charset="-128"/>
              <a:cs typeface="Arial Unicode MS" pitchFamily="34" charset="-128"/>
            </a:endParaRPr>
          </a:p>
          <a:p>
            <a:pPr eaLnBrk="1" hangingPunct="1"/>
            <a:r>
              <a:rPr lang="en-US" dirty="0">
                <a:latin typeface="Arial" pitchFamily="34" charset="0"/>
                <a:ea typeface="ＭＳ Ｐゴシック" pitchFamily="34" charset="-128"/>
                <a:cs typeface="Arial Unicode MS" pitchFamily="34" charset="-128"/>
              </a:rPr>
              <a:t>You can learn more about contribution limits and making catch-up contributions by going to irs.gov.  </a:t>
            </a:r>
          </a:p>
          <a:p>
            <a:pPr eaLnBrk="1" hangingPunct="1"/>
            <a:endParaRPr lang="en-US" dirty="0">
              <a:latin typeface="Arial" pitchFamily="34" charset="0"/>
              <a:ea typeface="ＭＳ Ｐゴシック" pitchFamily="34" charset="-128"/>
              <a:cs typeface="Arial Unicode MS" pitchFamily="34" charset="-128"/>
            </a:endParaRPr>
          </a:p>
          <a:p>
            <a:pPr eaLnBrk="1" hangingPunct="1"/>
            <a:r>
              <a:rPr lang="en-US" dirty="0">
                <a:latin typeface="Arial" pitchFamily="34" charset="0"/>
                <a:ea typeface="ＭＳ Ｐゴシック" pitchFamily="34" charset="-128"/>
                <a:cs typeface="Arial Unicode MS" pitchFamily="34" charset="-128"/>
              </a:rPr>
              <a:t>Now let</a:t>
            </a:r>
            <a:r>
              <a:rPr lang="ja-JP" altLang="en-US" dirty="0">
                <a:latin typeface="Arial" pitchFamily="34" charset="0"/>
                <a:ea typeface="ＭＳ Ｐゴシック" pitchFamily="34" charset="-128"/>
                <a:cs typeface="Arial Unicode MS" pitchFamily="34" charset="-128"/>
              </a:rPr>
              <a:t>’</a:t>
            </a:r>
            <a:r>
              <a:rPr lang="en-US" altLang="ja-JP" dirty="0">
                <a:latin typeface="Arial" pitchFamily="34" charset="0"/>
                <a:ea typeface="ＭＳ Ｐゴシック" pitchFamily="34" charset="-128"/>
                <a:cs typeface="Arial Unicode MS" pitchFamily="34" charset="-128"/>
              </a:rPr>
              <a:t>s learn how an individual might use an HSA to pay for health care costs and save on taxes. </a:t>
            </a:r>
          </a:p>
          <a:p>
            <a:pPr eaLnBrk="1" hangingPunct="1"/>
            <a:endParaRPr lang="en-US" dirty="0">
              <a:latin typeface="Arial" pitchFamily="34" charset="0"/>
              <a:ea typeface="ＭＳ Ｐゴシック" pitchFamily="34" charset="-128"/>
              <a:cs typeface="Arial Unicode MS" pitchFamily="34" charset="-128"/>
            </a:endParaRPr>
          </a:p>
        </p:txBody>
      </p:sp>
      <p:sp>
        <p:nvSpPr>
          <p:cNvPr id="47108" name="Slide Number Placeholder 3"/>
          <p:cNvSpPr>
            <a:spLocks noGrp="1"/>
          </p:cNvSpPr>
          <p:nvPr>
            <p:ph type="sldNum" sz="quarter" idx="5"/>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4651" indent="-286404" eaLnBrk="0" hangingPunct="0">
              <a:defRPr sz="2000">
                <a:solidFill>
                  <a:schemeClr val="tx1"/>
                </a:solidFill>
                <a:latin typeface="Arial" pitchFamily="34" charset="0"/>
                <a:ea typeface="ＭＳ Ｐゴシック" pitchFamily="34" charset="-128"/>
              </a:defRPr>
            </a:lvl2pPr>
            <a:lvl3pPr marL="1145616" indent="-229123" eaLnBrk="0" hangingPunct="0">
              <a:defRPr sz="2000">
                <a:solidFill>
                  <a:schemeClr val="tx1"/>
                </a:solidFill>
                <a:latin typeface="Arial" pitchFamily="34" charset="0"/>
                <a:ea typeface="ＭＳ Ｐゴシック" pitchFamily="34" charset="-128"/>
              </a:defRPr>
            </a:lvl3pPr>
            <a:lvl4pPr marL="1603862" indent="-229123" eaLnBrk="0" hangingPunct="0">
              <a:defRPr sz="2000">
                <a:solidFill>
                  <a:schemeClr val="tx1"/>
                </a:solidFill>
                <a:latin typeface="Arial" pitchFamily="34" charset="0"/>
                <a:ea typeface="ＭＳ Ｐゴシック" pitchFamily="34" charset="-128"/>
              </a:defRPr>
            </a:lvl4pPr>
            <a:lvl5pPr marL="2062109" indent="-229123" eaLnBrk="0" hangingPunct="0">
              <a:defRPr sz="2000">
                <a:solidFill>
                  <a:schemeClr val="tx1"/>
                </a:solidFill>
                <a:latin typeface="Arial" pitchFamily="34" charset="0"/>
                <a:ea typeface="ＭＳ Ｐゴシック" pitchFamily="34" charset="-128"/>
              </a:defRPr>
            </a:lvl5pPr>
            <a:lvl6pPr marL="2520355"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8600"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36847"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95093"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49614E8B-088A-487F-9DF4-9063D4CF7779}" type="slidenum">
              <a:rPr lang="en-US" sz="1200"/>
              <a:t>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1203" name="Notes Placeholder 2"/>
          <p:cNvSpPr>
            <a:spLocks noGrp="1"/>
          </p:cNvSpPr>
          <p:nvPr>
            <p:ph type="body" idx="1"/>
          </p:nvPr>
        </p:nvSpPr>
        <p:spPr>
          <a:noFill/>
        </p:spPr>
        <p:txBody>
          <a:bodyPr/>
          <a:lstStyle/>
          <a:p>
            <a:pPr marL="1592" indent="-1592" eaLnBrk="1" hangingPunct="1"/>
            <a:r>
              <a:rPr lang="en-US" dirty="0">
                <a:latin typeface="Arial" pitchFamily="34" charset="0"/>
                <a:ea typeface="ＭＳ Ｐゴシック" pitchFamily="34" charset="-128"/>
                <a:cs typeface="Arial Unicode MS" pitchFamily="34" charset="-128"/>
              </a:rPr>
              <a:t>So, where can you use your HSA funds?  You can use the money in your HSA to pay for </a:t>
            </a:r>
            <a:r>
              <a:rPr lang="ja-JP" altLang="en-US" dirty="0">
                <a:latin typeface="Arial" pitchFamily="34" charset="0"/>
                <a:ea typeface="ＭＳ Ｐゴシック" pitchFamily="34" charset="-128"/>
                <a:cs typeface="Arial Unicode MS" pitchFamily="34" charset="-128"/>
              </a:rPr>
              <a:t>“</a:t>
            </a:r>
            <a:r>
              <a:rPr lang="en-US" altLang="ja-JP" dirty="0">
                <a:latin typeface="Arial" pitchFamily="34" charset="0"/>
                <a:ea typeface="ＭＳ Ｐゴシック" pitchFamily="34" charset="-128"/>
                <a:cs typeface="Arial Unicode MS" pitchFamily="34" charset="-128"/>
              </a:rPr>
              <a:t>qualified medical expenses</a:t>
            </a:r>
            <a:r>
              <a:rPr lang="ja-JP" altLang="en-US" dirty="0">
                <a:latin typeface="Arial" pitchFamily="34" charset="0"/>
                <a:ea typeface="ＭＳ Ｐゴシック" pitchFamily="34" charset="-128"/>
                <a:cs typeface="Arial Unicode MS" pitchFamily="34" charset="-128"/>
              </a:rPr>
              <a:t>”</a:t>
            </a:r>
            <a:r>
              <a:rPr lang="en-US" altLang="ja-JP" dirty="0">
                <a:latin typeface="Arial" pitchFamily="34" charset="0"/>
                <a:ea typeface="ＭＳ Ｐゴシック" pitchFamily="34" charset="-128"/>
                <a:cs typeface="Arial Unicode MS" pitchFamily="34" charset="-128"/>
              </a:rPr>
              <a:t> identified by the IRS.</a:t>
            </a:r>
          </a:p>
          <a:p>
            <a:pPr marL="1592" indent="-1592" eaLnBrk="1" hangingPunct="1"/>
            <a:r>
              <a:rPr lang="en-US" dirty="0">
                <a:latin typeface="Arial" pitchFamily="34" charset="0"/>
                <a:ea typeface="ＭＳ Ｐゴシック" pitchFamily="34" charset="-128"/>
                <a:cs typeface="Arial Unicode MS" pitchFamily="34" charset="-128"/>
              </a:rPr>
              <a:t> </a:t>
            </a:r>
          </a:p>
          <a:p>
            <a:pPr marL="1592" indent="-1592" eaLnBrk="1" hangingPunct="1"/>
            <a:r>
              <a:rPr lang="en-US" dirty="0">
                <a:latin typeface="Arial" pitchFamily="34" charset="0"/>
                <a:ea typeface="ＭＳ Ｐゴシック" pitchFamily="34" charset="-128"/>
                <a:cs typeface="Arial Unicode MS" pitchFamily="34" charset="-128"/>
              </a:rPr>
              <a:t>Qualified medical expenses include:</a:t>
            </a:r>
          </a:p>
          <a:p>
            <a:pPr marL="1592" indent="-1592" eaLnBrk="1" hangingPunct="1">
              <a:buFontTx/>
              <a:buChar char="•"/>
            </a:pPr>
            <a:r>
              <a:rPr lang="en-US" dirty="0">
                <a:latin typeface="Arial" pitchFamily="34" charset="0"/>
                <a:ea typeface="ＭＳ Ｐゴシック" pitchFamily="34" charset="-128"/>
                <a:cs typeface="Arial Unicode MS" pitchFamily="34" charset="-128"/>
              </a:rPr>
              <a:t>Medical</a:t>
            </a:r>
            <a:r>
              <a:rPr lang="en-US" baseline="0" dirty="0">
                <a:latin typeface="Arial" pitchFamily="34" charset="0"/>
                <a:ea typeface="ＭＳ Ｐゴシック" pitchFamily="34" charset="-128"/>
                <a:cs typeface="Arial Unicode MS" pitchFamily="34" charset="-128"/>
              </a:rPr>
              <a:t> plan deductibles and coinsurance</a:t>
            </a:r>
            <a:r>
              <a:rPr lang="en-US" dirty="0">
                <a:latin typeface="Arial" pitchFamily="34" charset="0"/>
                <a:ea typeface="ＭＳ Ｐゴシック" pitchFamily="34" charset="-128"/>
                <a:cs typeface="Arial Unicode MS" pitchFamily="34" charset="-128"/>
              </a:rPr>
              <a:t>.</a:t>
            </a:r>
          </a:p>
          <a:p>
            <a:pPr marL="1592" indent="-1592" eaLnBrk="1" hangingPunct="1">
              <a:buFontTx/>
              <a:buChar char="•"/>
            </a:pPr>
            <a:r>
              <a:rPr lang="en-US" dirty="0">
                <a:latin typeface="Arial" pitchFamily="34" charset="0"/>
                <a:ea typeface="ＭＳ Ｐゴシック" pitchFamily="34" charset="-128"/>
                <a:cs typeface="Arial Unicode MS" pitchFamily="34" charset="-128"/>
              </a:rPr>
              <a:t>Medical, dental and vision services and products, such as glasses.</a:t>
            </a:r>
          </a:p>
          <a:p>
            <a:pPr marL="1592" indent="-1592" eaLnBrk="1" hangingPunct="1">
              <a:buFontTx/>
              <a:buChar char="•"/>
            </a:pPr>
            <a:r>
              <a:rPr lang="en-US" dirty="0">
                <a:latin typeface="Arial" pitchFamily="34" charset="0"/>
                <a:ea typeface="ＭＳ Ｐゴシック" pitchFamily="34" charset="-128"/>
                <a:cs typeface="Arial Unicode MS" pitchFamily="34" charset="-128"/>
              </a:rPr>
              <a:t>Medical plan expenses, such as prescription drugs</a:t>
            </a:r>
            <a:r>
              <a:rPr lang="en-US" baseline="0" dirty="0">
                <a:latin typeface="Arial" pitchFamily="34" charset="0"/>
                <a:ea typeface="ＭＳ Ｐゴシック" pitchFamily="34" charset="-128"/>
                <a:cs typeface="Arial Unicode MS" pitchFamily="34" charset="-128"/>
              </a:rPr>
              <a:t> and doctor visits</a:t>
            </a:r>
          </a:p>
          <a:p>
            <a:pPr marL="0" indent="0" eaLnBrk="1" hangingPunct="1">
              <a:buFontTx/>
              <a:buNone/>
            </a:pPr>
            <a:endParaRPr lang="en-US" dirty="0">
              <a:latin typeface="Arial" pitchFamily="34" charset="0"/>
              <a:ea typeface="ＭＳ Ｐゴシック" pitchFamily="34" charset="-128"/>
              <a:cs typeface="Arial Unicode MS" pitchFamily="34" charset="-128"/>
            </a:endParaRPr>
          </a:p>
          <a:p>
            <a:pPr marL="1592" indent="-1592" eaLnBrk="1" hangingPunct="1"/>
            <a:r>
              <a:rPr lang="en-US" dirty="0">
                <a:latin typeface="Arial" pitchFamily="34" charset="0"/>
                <a:ea typeface="ＭＳ Ｐゴシック" pitchFamily="34" charset="-128"/>
                <a:cs typeface="Arial Unicode MS" pitchFamily="34" charset="-128"/>
              </a:rPr>
              <a:t>You can use your HSA to pay for qualified expenses incurred by you, your spouse and your dependents even if they're not covered by your health care plan.  Remember, any money you take out of your HSA for qualified medical expenses is income</a:t>
            </a:r>
            <a:r>
              <a:rPr lang="en-US" baseline="0" dirty="0">
                <a:latin typeface="Arial" pitchFamily="34" charset="0"/>
                <a:ea typeface="ＭＳ Ｐゴシック" pitchFamily="34" charset="-128"/>
                <a:cs typeface="Arial Unicode MS" pitchFamily="34" charset="-128"/>
              </a:rPr>
              <a:t> </a:t>
            </a:r>
            <a:r>
              <a:rPr lang="en-US" dirty="0">
                <a:latin typeface="Arial" pitchFamily="34" charset="0"/>
                <a:ea typeface="ＭＳ Ｐゴシック" pitchFamily="34" charset="-128"/>
                <a:cs typeface="Arial Unicode MS" pitchFamily="34" charset="-128"/>
              </a:rPr>
              <a:t>tax-free.</a:t>
            </a:r>
          </a:p>
          <a:p>
            <a:pPr marL="1592" indent="-1592" eaLnBrk="1" hangingPunct="1"/>
            <a:r>
              <a:rPr lang="en-US" dirty="0">
                <a:latin typeface="Arial" pitchFamily="34" charset="0"/>
                <a:ea typeface="ＭＳ Ｐゴシック" pitchFamily="34" charset="-128"/>
                <a:cs typeface="Arial Unicode MS" pitchFamily="34" charset="-128"/>
              </a:rPr>
              <a:t> </a:t>
            </a:r>
          </a:p>
          <a:p>
            <a:pPr marL="1592" indent="-1592" eaLnBrk="1" hangingPunct="1"/>
            <a:r>
              <a:rPr lang="en-US" dirty="0">
                <a:latin typeface="Arial" pitchFamily="34" charset="0"/>
                <a:ea typeface="ＭＳ Ｐゴシック" pitchFamily="34" charset="-128"/>
                <a:cs typeface="Arial Unicode MS" pitchFamily="34" charset="-128"/>
              </a:rPr>
              <a:t>You can find a detailed list of qualified and non-qualified medical expenses by going to optumbank.com</a:t>
            </a:r>
            <a:r>
              <a:rPr lang="en-US" baseline="0" dirty="0">
                <a:latin typeface="Arial" pitchFamily="34" charset="0"/>
                <a:ea typeface="ＭＳ Ｐゴシック" pitchFamily="34" charset="-128"/>
                <a:cs typeface="Arial Unicode MS" pitchFamily="34" charset="-128"/>
              </a:rPr>
              <a:t> or </a:t>
            </a:r>
            <a:r>
              <a:rPr lang="en-US" dirty="0">
                <a:latin typeface="Arial" pitchFamily="34" charset="0"/>
                <a:ea typeface="ＭＳ Ｐゴシック" pitchFamily="34" charset="-128"/>
                <a:cs typeface="Arial Unicode MS" pitchFamily="34" charset="-128"/>
              </a:rPr>
              <a:t>irs.gov.</a:t>
            </a:r>
          </a:p>
          <a:p>
            <a:pPr marL="1592" indent="-1592" eaLnBrk="1" hangingPunct="1"/>
            <a:endParaRPr lang="en-US" dirty="0">
              <a:latin typeface="Arial" pitchFamily="34" charset="0"/>
              <a:ea typeface="ＭＳ Ｐゴシック" pitchFamily="34" charset="-128"/>
              <a:cs typeface="Arial Unicode MS" pitchFamily="34" charset="-128"/>
            </a:endParaRPr>
          </a:p>
          <a:p>
            <a:pPr marL="1592" indent="-1592" eaLnBrk="1" hangingPunct="1"/>
            <a:r>
              <a:rPr lang="en-US" dirty="0">
                <a:latin typeface="Arial" pitchFamily="34" charset="0"/>
                <a:ea typeface="ＭＳ Ｐゴシック" pitchFamily="34" charset="-128"/>
                <a:cs typeface="Arial Unicode MS" pitchFamily="34" charset="-128"/>
              </a:rPr>
              <a:t>Generally, you cannot use HSA funds to pay for medical insurance premiums, but there are some exceptions. Let</a:t>
            </a:r>
            <a:r>
              <a:rPr lang="ja-JP" altLang="en-US" dirty="0">
                <a:latin typeface="Arial" pitchFamily="34" charset="0"/>
                <a:ea typeface="ＭＳ Ｐゴシック" pitchFamily="34" charset="-128"/>
                <a:cs typeface="Arial Unicode MS" pitchFamily="34" charset="-128"/>
              </a:rPr>
              <a:t>’</a:t>
            </a:r>
            <a:r>
              <a:rPr lang="en-US" altLang="ja-JP" dirty="0">
                <a:latin typeface="Arial" pitchFamily="34" charset="0"/>
                <a:ea typeface="ＭＳ Ｐゴシック" pitchFamily="34" charset="-128"/>
                <a:cs typeface="Arial Unicode MS" pitchFamily="34" charset="-128"/>
              </a:rPr>
              <a:t>s look at those.</a:t>
            </a:r>
          </a:p>
          <a:p>
            <a:pPr marL="1592" indent="-1592" eaLnBrk="1" hangingPunct="1"/>
            <a:r>
              <a:rPr lang="en-US" dirty="0">
                <a:latin typeface="Arial" pitchFamily="34" charset="0"/>
                <a:ea typeface="ＭＳ Ｐゴシック" pitchFamily="34" charset="-128"/>
                <a:cs typeface="Arial Unicode MS" pitchFamily="34" charset="-128"/>
              </a:rPr>
              <a:t> </a:t>
            </a:r>
          </a:p>
          <a:p>
            <a:pPr marL="1592" indent="-1592" eaLnBrk="1" hangingPunct="1"/>
            <a:r>
              <a:rPr lang="en-US" dirty="0">
                <a:latin typeface="Arial" pitchFamily="34" charset="0"/>
                <a:ea typeface="ＭＳ Ｐゴシック" pitchFamily="34" charset="-128"/>
                <a:cs typeface="Arial Unicode MS" pitchFamily="34" charset="-128"/>
              </a:rPr>
              <a:t> </a:t>
            </a:r>
          </a:p>
        </p:txBody>
      </p:sp>
      <p:sp>
        <p:nvSpPr>
          <p:cNvPr id="51204" name="Slide Number Placeholder 3"/>
          <p:cNvSpPr>
            <a:spLocks noGrp="1"/>
          </p:cNvSpPr>
          <p:nvPr>
            <p:ph type="sldNum" sz="quarter" idx="5"/>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4651" indent="-286404" eaLnBrk="0" hangingPunct="0">
              <a:defRPr sz="2000">
                <a:solidFill>
                  <a:schemeClr val="tx1"/>
                </a:solidFill>
                <a:latin typeface="Arial" pitchFamily="34" charset="0"/>
                <a:ea typeface="ＭＳ Ｐゴシック" pitchFamily="34" charset="-128"/>
              </a:defRPr>
            </a:lvl2pPr>
            <a:lvl3pPr marL="1145616" indent="-229123" eaLnBrk="0" hangingPunct="0">
              <a:defRPr sz="2000">
                <a:solidFill>
                  <a:schemeClr val="tx1"/>
                </a:solidFill>
                <a:latin typeface="Arial" pitchFamily="34" charset="0"/>
                <a:ea typeface="ＭＳ Ｐゴシック" pitchFamily="34" charset="-128"/>
              </a:defRPr>
            </a:lvl3pPr>
            <a:lvl4pPr marL="1603862" indent="-229123" eaLnBrk="0" hangingPunct="0">
              <a:defRPr sz="2000">
                <a:solidFill>
                  <a:schemeClr val="tx1"/>
                </a:solidFill>
                <a:latin typeface="Arial" pitchFamily="34" charset="0"/>
                <a:ea typeface="ＭＳ Ｐゴシック" pitchFamily="34" charset="-128"/>
              </a:defRPr>
            </a:lvl4pPr>
            <a:lvl5pPr marL="2062109" indent="-229123" eaLnBrk="0" hangingPunct="0">
              <a:defRPr sz="2000">
                <a:solidFill>
                  <a:schemeClr val="tx1"/>
                </a:solidFill>
                <a:latin typeface="Arial" pitchFamily="34" charset="0"/>
                <a:ea typeface="ＭＳ Ｐゴシック" pitchFamily="34" charset="-128"/>
              </a:defRPr>
            </a:lvl5pPr>
            <a:lvl6pPr marL="2520355"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8600"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36847"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95093"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793B1ACE-2469-4E50-B671-571B6E9A936D}" type="slidenum">
              <a:rPr lang="en-US" sz="1200"/>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8371" name="Notes Placeholder 2"/>
          <p:cNvSpPr>
            <a:spLocks noGrp="1"/>
          </p:cNvSpPr>
          <p:nvPr>
            <p:ph type="body" idx="1"/>
          </p:nvPr>
        </p:nvSpPr>
        <p:spPr>
          <a:noFill/>
        </p:spPr>
        <p:txBody>
          <a:bodyPr/>
          <a:lstStyle/>
          <a:p>
            <a:pPr eaLnBrk="1" hangingPunct="1"/>
            <a:r>
              <a:rPr lang="en-US" dirty="0">
                <a:latin typeface="Arial" pitchFamily="34" charset="0"/>
                <a:ea typeface="ＭＳ Ｐゴシック" pitchFamily="34" charset="-128"/>
                <a:cs typeface="Arial Unicode MS" pitchFamily="34" charset="-128"/>
              </a:rPr>
              <a:t>You can make deposits to your HSA at any time during the year. There are several contribution methods you may want to consider.</a:t>
            </a:r>
          </a:p>
          <a:p>
            <a:pPr eaLnBrk="1" hangingPunct="1"/>
            <a:endParaRPr lang="en-US" dirty="0">
              <a:latin typeface="Arial" pitchFamily="34" charset="0"/>
              <a:ea typeface="ＭＳ Ｐゴシック" pitchFamily="34" charset="-128"/>
              <a:cs typeface="Arial Unicode MS" pitchFamily="34" charset="-128"/>
            </a:endParaRPr>
          </a:p>
          <a:p>
            <a:pPr eaLnBrk="1" hangingPunct="1"/>
            <a:r>
              <a:rPr lang="en-US" dirty="0">
                <a:latin typeface="Arial" pitchFamily="34" charset="0"/>
                <a:ea typeface="ＭＳ Ｐゴシック" pitchFamily="34" charset="-128"/>
                <a:cs typeface="Arial Unicode MS" pitchFamily="34" charset="-128"/>
              </a:rPr>
              <a:t>First, if your employer offers payroll deduction contribution, you can chose to deduct a set amount from each paycheck to help build your balance automatically.  Payroll deduction also offers increased tax savings of 7.65% from FICA taxes.  </a:t>
            </a:r>
          </a:p>
          <a:p>
            <a:pPr eaLnBrk="1" hangingPunct="1"/>
            <a:endParaRPr lang="en-US" dirty="0">
              <a:latin typeface="Arial" pitchFamily="34" charset="0"/>
              <a:ea typeface="ＭＳ Ｐゴシック" pitchFamily="34" charset="-128"/>
              <a:cs typeface="Arial Unicode MS"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ea typeface="ＭＳ Ｐゴシック" pitchFamily="34" charset="-128"/>
                <a:cs typeface="Arial Unicode MS" pitchFamily="34" charset="-128"/>
              </a:rPr>
              <a:t>Second, you are free to add more to your HSA using after-tax income. You can set</a:t>
            </a:r>
            <a:r>
              <a:rPr lang="en-US" baseline="0" dirty="0">
                <a:latin typeface="Arial" pitchFamily="34" charset="0"/>
                <a:ea typeface="ＭＳ Ｐゴシック" pitchFamily="34" charset="-128"/>
                <a:cs typeface="Arial Unicode MS" pitchFamily="34" charset="-128"/>
              </a:rPr>
              <a:t> up a one time or recurring deposit to your account online.  Or, you can always mail in a check. </a:t>
            </a:r>
            <a:r>
              <a:rPr lang="en-US" dirty="0">
                <a:latin typeface="Arial" pitchFamily="34" charset="0"/>
                <a:ea typeface="ＭＳ Ｐゴシック" pitchFamily="34" charset="-128"/>
                <a:cs typeface="Arial Unicode MS" pitchFamily="34" charset="-128"/>
              </a:rPr>
              <a:t>Any after-tax deposits</a:t>
            </a:r>
            <a:r>
              <a:rPr lang="en-US" baseline="0" dirty="0">
                <a:latin typeface="Arial" pitchFamily="34" charset="0"/>
                <a:ea typeface="ＭＳ Ｐゴシック" pitchFamily="34" charset="-128"/>
                <a:cs typeface="Arial Unicode MS" pitchFamily="34" charset="-128"/>
              </a:rPr>
              <a:t> will be listed on your tax return as a below the line tax deduction</a:t>
            </a:r>
            <a:r>
              <a:rPr lang="en-US" dirty="0">
                <a:latin typeface="Arial" pitchFamily="34" charset="0"/>
                <a:ea typeface="ＭＳ Ｐゴシック" pitchFamily="34" charset="-128"/>
                <a:cs typeface="Arial Unicode MS" pitchFamily="34" charset="-128"/>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latin typeface="Arial" pitchFamily="34" charset="0"/>
              <a:ea typeface="ＭＳ Ｐゴシック" pitchFamily="34" charset="-128"/>
              <a:cs typeface="Arial Unicode MS"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Arial" pitchFamily="34" charset="0"/>
                <a:ea typeface="ＭＳ Ｐゴシック" pitchFamily="34" charset="-128"/>
                <a:cs typeface="Arial Unicode MS" pitchFamily="34" charset="-128"/>
              </a:rPr>
              <a:t>You will also want to keep in mind that you can make a contribution </a:t>
            </a:r>
            <a:r>
              <a:rPr lang="en-US" dirty="0">
                <a:latin typeface="Arial" pitchFamily="34" charset="0"/>
                <a:ea typeface="ＭＳ Ｐゴシック" pitchFamily="34" charset="-128"/>
                <a:cs typeface="Arial Unicode MS" pitchFamily="34" charset="-128"/>
              </a:rPr>
              <a:t>for the preceding tax year until April 15 to reap the tax benefits for the prior year. This is another way in which an HSA is similar to an IRA.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pitchFamily="34" charset="0"/>
              <a:ea typeface="ＭＳ Ｐゴシック" pitchFamily="34" charset="-128"/>
              <a:cs typeface="Arial Unicode MS"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ea typeface="ＭＳ Ｐゴシック" pitchFamily="34" charset="-128"/>
                <a:cs typeface="Arial Unicode MS" pitchFamily="34" charset="-128"/>
              </a:rPr>
              <a:t>  </a:t>
            </a:r>
          </a:p>
        </p:txBody>
      </p:sp>
      <p:sp>
        <p:nvSpPr>
          <p:cNvPr id="58372" name="Slide Number Placeholder 3"/>
          <p:cNvSpPr>
            <a:spLocks noGrp="1"/>
          </p:cNvSpPr>
          <p:nvPr>
            <p:ph type="sldNum" sz="quarter" idx="5"/>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4651" indent="-286404" eaLnBrk="0" hangingPunct="0">
              <a:defRPr sz="2000">
                <a:solidFill>
                  <a:schemeClr val="tx1"/>
                </a:solidFill>
                <a:latin typeface="Arial" pitchFamily="34" charset="0"/>
                <a:ea typeface="ＭＳ Ｐゴシック" pitchFamily="34" charset="-128"/>
              </a:defRPr>
            </a:lvl2pPr>
            <a:lvl3pPr marL="1145616" indent="-229123" eaLnBrk="0" hangingPunct="0">
              <a:defRPr sz="2000">
                <a:solidFill>
                  <a:schemeClr val="tx1"/>
                </a:solidFill>
                <a:latin typeface="Arial" pitchFamily="34" charset="0"/>
                <a:ea typeface="ＭＳ Ｐゴシック" pitchFamily="34" charset="-128"/>
              </a:defRPr>
            </a:lvl3pPr>
            <a:lvl4pPr marL="1603862" indent="-229123" eaLnBrk="0" hangingPunct="0">
              <a:defRPr sz="2000">
                <a:solidFill>
                  <a:schemeClr val="tx1"/>
                </a:solidFill>
                <a:latin typeface="Arial" pitchFamily="34" charset="0"/>
                <a:ea typeface="ＭＳ Ｐゴシック" pitchFamily="34" charset="-128"/>
              </a:defRPr>
            </a:lvl4pPr>
            <a:lvl5pPr marL="2062109" indent="-229123" eaLnBrk="0" hangingPunct="0">
              <a:defRPr sz="2000">
                <a:solidFill>
                  <a:schemeClr val="tx1"/>
                </a:solidFill>
                <a:latin typeface="Arial" pitchFamily="34" charset="0"/>
                <a:ea typeface="ＭＳ Ｐゴシック" pitchFamily="34" charset="-128"/>
              </a:defRPr>
            </a:lvl5pPr>
            <a:lvl6pPr marL="2520355"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8600"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36847"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95093"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203DCAC6-6629-406F-8973-82F1C1833D3D}" type="slidenum">
              <a:rPr lang="en-US" sz="1200"/>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3251" name="Notes Placeholder 2"/>
          <p:cNvSpPr>
            <a:spLocks noGrp="1"/>
          </p:cNvSpPr>
          <p:nvPr>
            <p:ph type="body" idx="1"/>
          </p:nvPr>
        </p:nvSpPr>
        <p:spPr>
          <a:noFill/>
        </p:spPr>
        <p:txBody>
          <a:bodyPr/>
          <a:lstStyle/>
          <a:p>
            <a:pPr eaLnBrk="1" hangingPunct="1"/>
            <a:r>
              <a:rPr lang="en-US" dirty="0">
                <a:latin typeface="Arial" pitchFamily="34" charset="0"/>
                <a:ea typeface="ＭＳ Ｐゴシック" pitchFamily="34" charset="-128"/>
                <a:cs typeface="Arial Unicode MS" pitchFamily="34" charset="-128"/>
              </a:rPr>
              <a:t>While most of our account holders feel that the debit card is the easiest way to pay for health care expenses, there are a number of other ways you can use the funds.  First, you can access your account to pay bills by signing up for automatic bill pay and online banking. This allows you to pay your bills online. You can also store the names and addresses of providers to make future payments more efficient, or you can even automate regular payments, such as to an orthodontist.</a:t>
            </a:r>
          </a:p>
          <a:p>
            <a:pPr eaLnBrk="1" hangingPunct="1"/>
            <a:endParaRPr lang="en-US" dirty="0">
              <a:latin typeface="Arial" pitchFamily="34" charset="0"/>
              <a:ea typeface="ＭＳ Ｐゴシック" pitchFamily="34" charset="-128"/>
              <a:cs typeface="Arial Unicode MS" pitchFamily="34" charset="-128"/>
            </a:endParaRPr>
          </a:p>
          <a:p>
            <a:pPr eaLnBrk="1" hangingPunct="1"/>
            <a:r>
              <a:rPr lang="en-US" dirty="0">
                <a:latin typeface="Arial" pitchFamily="34" charset="0"/>
                <a:ea typeface="ＭＳ Ｐゴシック" pitchFamily="34" charset="-128"/>
                <a:cs typeface="Arial Unicode MS" pitchFamily="34" charset="-128"/>
              </a:rPr>
              <a:t>Another way to access your HSA is to order and use checks for your account.  You can use these checks to pay medical bills. You can order HSA checks for $10 per book of 25 checks; you can also order checks from other establishments for your account.</a:t>
            </a:r>
          </a:p>
          <a:p>
            <a:pPr eaLnBrk="1" hangingPunct="1"/>
            <a:endParaRPr lang="en-US" dirty="0">
              <a:latin typeface="Arial" pitchFamily="34" charset="0"/>
              <a:ea typeface="ＭＳ Ｐゴシック" pitchFamily="34" charset="-128"/>
              <a:cs typeface="Arial Unicode MS" pitchFamily="34" charset="-128"/>
            </a:endParaRPr>
          </a:p>
          <a:p>
            <a:pPr eaLnBrk="1" hangingPunct="1"/>
            <a:r>
              <a:rPr lang="en-US" dirty="0">
                <a:latin typeface="Arial" pitchFamily="34" charset="0"/>
                <a:ea typeface="ＭＳ Ｐゴシック" pitchFamily="34" charset="-128"/>
                <a:cs typeface="Arial Unicode MS" pitchFamily="34" charset="-128"/>
              </a:rPr>
              <a:t>If you</a:t>
            </a:r>
            <a:r>
              <a:rPr lang="ja-JP" altLang="en-US" dirty="0">
                <a:latin typeface="Arial" pitchFamily="34" charset="0"/>
                <a:ea typeface="ＭＳ Ｐゴシック" pitchFamily="34" charset="-128"/>
                <a:cs typeface="Arial Unicode MS" pitchFamily="34" charset="-128"/>
              </a:rPr>
              <a:t>’</a:t>
            </a:r>
            <a:r>
              <a:rPr lang="en-US" altLang="ja-JP" dirty="0">
                <a:latin typeface="Arial" pitchFamily="34" charset="0"/>
                <a:ea typeface="ＭＳ Ｐゴシック" pitchFamily="34" charset="-128"/>
                <a:cs typeface="Arial Unicode MS" pitchFamily="34" charset="-128"/>
              </a:rPr>
              <a:t>re looking to save for retirement, a great method is to pay for the expenses out of pocket.  If you need the funds in the future, you can reimburse yourself for these later in the year, two years later, or even in retirement.  Simply pay the bill with your regular credit card or check.  When you need to be reimbursed, simply go online to use the reimbursement feature.  Be</a:t>
            </a:r>
            <a:r>
              <a:rPr lang="en-US" altLang="ja-JP" baseline="0" dirty="0">
                <a:latin typeface="Arial" pitchFamily="34" charset="0"/>
                <a:ea typeface="ＭＳ Ｐゴシック" pitchFamily="34" charset="-128"/>
                <a:cs typeface="Arial Unicode MS" pitchFamily="34" charset="-128"/>
              </a:rPr>
              <a:t> </a:t>
            </a:r>
            <a:r>
              <a:rPr lang="en-US" altLang="ja-JP" dirty="0">
                <a:latin typeface="Arial" pitchFamily="34" charset="0"/>
                <a:ea typeface="ＭＳ Ｐゴシック" pitchFamily="34" charset="-128"/>
                <a:cs typeface="Arial Unicode MS" pitchFamily="34" charset="-128"/>
              </a:rPr>
              <a:t>sure to keep</a:t>
            </a:r>
            <a:r>
              <a:rPr lang="en-US" altLang="ja-JP" baseline="0" dirty="0">
                <a:latin typeface="Arial" pitchFamily="34" charset="0"/>
                <a:ea typeface="ＭＳ Ｐゴシック" pitchFamily="34" charset="-128"/>
                <a:cs typeface="Arial Unicode MS" pitchFamily="34" charset="-128"/>
              </a:rPr>
              <a:t> your receipts </a:t>
            </a:r>
            <a:r>
              <a:rPr lang="en-US" altLang="ja-JP" dirty="0">
                <a:latin typeface="Arial" pitchFamily="34" charset="0"/>
                <a:ea typeface="ＭＳ Ｐゴシック" pitchFamily="34" charset="-128"/>
                <a:cs typeface="Arial Unicode MS" pitchFamily="34" charset="-128"/>
              </a:rPr>
              <a:t>in case you are audited and the IRS requests documentation. </a:t>
            </a:r>
          </a:p>
          <a:p>
            <a:pPr eaLnBrk="1" hangingPunct="1"/>
            <a:endParaRPr lang="en-US" dirty="0">
              <a:latin typeface="Arial" pitchFamily="34" charset="0"/>
              <a:ea typeface="ＭＳ Ｐゴシック" pitchFamily="34" charset="-128"/>
              <a:cs typeface="Arial Unicode MS" pitchFamily="34" charset="-128"/>
            </a:endParaRPr>
          </a:p>
        </p:txBody>
      </p:sp>
      <p:sp>
        <p:nvSpPr>
          <p:cNvPr id="53252" name="Slide Number Placeholder 3"/>
          <p:cNvSpPr>
            <a:spLocks noGrp="1"/>
          </p:cNvSpPr>
          <p:nvPr>
            <p:ph type="sldNum" sz="quarter" idx="5"/>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4651" indent="-286404" eaLnBrk="0" hangingPunct="0">
              <a:defRPr sz="2000">
                <a:solidFill>
                  <a:schemeClr val="tx1"/>
                </a:solidFill>
                <a:latin typeface="Arial" pitchFamily="34" charset="0"/>
                <a:ea typeface="ＭＳ Ｐゴシック" pitchFamily="34" charset="-128"/>
              </a:defRPr>
            </a:lvl2pPr>
            <a:lvl3pPr marL="1145616" indent="-229123" eaLnBrk="0" hangingPunct="0">
              <a:defRPr sz="2000">
                <a:solidFill>
                  <a:schemeClr val="tx1"/>
                </a:solidFill>
                <a:latin typeface="Arial" pitchFamily="34" charset="0"/>
                <a:ea typeface="ＭＳ Ｐゴシック" pitchFamily="34" charset="-128"/>
              </a:defRPr>
            </a:lvl3pPr>
            <a:lvl4pPr marL="1603862" indent="-229123" eaLnBrk="0" hangingPunct="0">
              <a:defRPr sz="2000">
                <a:solidFill>
                  <a:schemeClr val="tx1"/>
                </a:solidFill>
                <a:latin typeface="Arial" pitchFamily="34" charset="0"/>
                <a:ea typeface="ＭＳ Ｐゴシック" pitchFamily="34" charset="-128"/>
              </a:defRPr>
            </a:lvl4pPr>
            <a:lvl5pPr marL="2062109" indent="-229123" eaLnBrk="0" hangingPunct="0">
              <a:defRPr sz="2000">
                <a:solidFill>
                  <a:schemeClr val="tx1"/>
                </a:solidFill>
                <a:latin typeface="Arial" pitchFamily="34" charset="0"/>
                <a:ea typeface="ＭＳ Ｐゴシック" pitchFamily="34" charset="-128"/>
              </a:defRPr>
            </a:lvl5pPr>
            <a:lvl6pPr marL="2520355"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8600"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36847"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95093"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7DE102AE-7FED-4959-9206-745D4261B683}" type="slidenum">
              <a:rPr lang="en-US" sz="1200"/>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7347" name="Notes Placeholder 2"/>
          <p:cNvSpPr>
            <a:spLocks noGrp="1"/>
          </p:cNvSpPr>
          <p:nvPr>
            <p:ph type="body" idx="1"/>
          </p:nvPr>
        </p:nvSpPr>
        <p:spPr>
          <a:noFill/>
        </p:spPr>
        <p:txBody>
          <a:bodyPr/>
          <a:lstStyle/>
          <a:p>
            <a:pPr marL="112971" indent="-112971" eaLnBrk="1" hangingPunct="1"/>
            <a:r>
              <a:rPr lang="en-US" dirty="0">
                <a:latin typeface="Arial" pitchFamily="34" charset="0"/>
                <a:ea typeface="ＭＳ Ｐゴシック" pitchFamily="34" charset="-128"/>
                <a:cs typeface="Arial Unicode MS" pitchFamily="34" charset="-128"/>
              </a:rPr>
              <a:t>Here are a few tips that can help save you a lot of time and headaches later on!  Always save your receipts for all qualified medical expenses, note</a:t>
            </a:r>
            <a:r>
              <a:rPr lang="en-US" baseline="0" dirty="0">
                <a:latin typeface="Arial" pitchFamily="34" charset="0"/>
                <a:ea typeface="ＭＳ Ｐゴシック" pitchFamily="34" charset="-128"/>
                <a:cs typeface="Arial Unicode MS" pitchFamily="34" charset="-128"/>
              </a:rPr>
              <a:t> </a:t>
            </a:r>
            <a:r>
              <a:rPr lang="en-US" dirty="0">
                <a:latin typeface="Arial" pitchFamily="34" charset="0"/>
                <a:ea typeface="ＭＳ Ｐゴシック" pitchFamily="34" charset="-128"/>
                <a:cs typeface="Arial Unicode MS" pitchFamily="34" charset="-128"/>
              </a:rPr>
              <a:t>whether the qualified expense was paid for out of your HSA, then retain the receipt for future reference.  You can use a file folder, a shoebox, or save them online.</a:t>
            </a:r>
            <a:r>
              <a:rPr lang="en-US" baseline="0" dirty="0">
                <a:latin typeface="Arial" pitchFamily="34" charset="0"/>
                <a:ea typeface="ＭＳ Ｐゴシック" pitchFamily="34" charset="-128"/>
                <a:cs typeface="Arial Unicode MS" pitchFamily="34" charset="-128"/>
              </a:rPr>
              <a:t> W</a:t>
            </a:r>
            <a:r>
              <a:rPr lang="en-US" dirty="0">
                <a:latin typeface="Arial" pitchFamily="34" charset="0"/>
                <a:ea typeface="ＭＳ Ｐゴシック" pitchFamily="34" charset="-128"/>
                <a:cs typeface="Arial Unicode MS" pitchFamily="34" charset="-128"/>
              </a:rPr>
              <a:t>hatever method works for you.</a:t>
            </a:r>
            <a:r>
              <a:rPr lang="en-US" baseline="0" dirty="0">
                <a:latin typeface="Arial" pitchFamily="34" charset="0"/>
                <a:ea typeface="ＭＳ Ｐゴシック" pitchFamily="34" charset="-128"/>
                <a:cs typeface="Arial Unicode MS" pitchFamily="34" charset="-128"/>
              </a:rPr>
              <a:t> Our convenient online receipt vault </a:t>
            </a:r>
            <a:r>
              <a:rPr lang="en-US" sz="1200" kern="1200" dirty="0">
                <a:solidFill>
                  <a:schemeClr val="tx1"/>
                </a:solidFill>
                <a:effectLst/>
                <a:latin typeface="Arial" pitchFamily="34" charset="0"/>
                <a:ea typeface="Arial Unicode MS" pitchFamily="34" charset="-128"/>
                <a:cs typeface="Arial Unicode MS" pitchFamily="34" charset="-128"/>
              </a:rPr>
              <a:t>allows you to upload images of receipts for qualified medical expenses and then store them within your HSA.  You can easily organize and manage your receipts from your smart phone, tablet or desktop.</a:t>
            </a:r>
            <a:endParaRPr lang="en-US" sz="1200" kern="1200" baseline="0" dirty="0">
              <a:solidFill>
                <a:schemeClr val="tx1"/>
              </a:solidFill>
              <a:effectLst/>
              <a:latin typeface="Arial" pitchFamily="34" charset="0"/>
              <a:ea typeface="ＭＳ Ｐゴシック" pitchFamily="34" charset="-128"/>
              <a:cs typeface="Arial Unicode MS" pitchFamily="34" charset="-128"/>
            </a:endParaRPr>
          </a:p>
          <a:p>
            <a:pPr marL="112971" indent="-112971" eaLnBrk="1" hangingPunct="1"/>
            <a:endParaRPr lang="en-US" dirty="0">
              <a:latin typeface="Arial" pitchFamily="34" charset="0"/>
              <a:ea typeface="ＭＳ Ｐゴシック" pitchFamily="34" charset="-128"/>
              <a:cs typeface="Arial Unicode MS" pitchFamily="34" charset="-128"/>
            </a:endParaRPr>
          </a:p>
          <a:p>
            <a:pPr marL="112971" indent="-112971" eaLnBrk="1" hangingPunct="1"/>
            <a:r>
              <a:rPr lang="en-US" dirty="0">
                <a:latin typeface="Arial" pitchFamily="34" charset="0"/>
                <a:ea typeface="ＭＳ Ｐゴシック" pitchFamily="34" charset="-128"/>
                <a:cs typeface="Arial Unicode MS" pitchFamily="34" charset="-128"/>
              </a:rPr>
              <a:t>Remember, Optum Bank does not track or verify your spending. That is your responsibility. You do not need to provide receipts in order to reimburse yourself from the account, however you should always save your receipts for future reference in the case of an IRS audit.</a:t>
            </a:r>
          </a:p>
          <a:p>
            <a:pPr marL="112971" indent="-112971" eaLnBrk="1" hangingPunct="1"/>
            <a:endParaRPr lang="en-US" dirty="0">
              <a:latin typeface="Arial" pitchFamily="34" charset="0"/>
              <a:ea typeface="ＭＳ Ｐゴシック" pitchFamily="34" charset="-128"/>
              <a:cs typeface="Arial Unicode MS" pitchFamily="34" charset="-128"/>
            </a:endParaRPr>
          </a:p>
          <a:p>
            <a:pPr marL="112971" marR="0" indent="-112971" algn="l" defTabSz="914400" rtl="0" eaLnBrk="1" fontAlgn="base" latinLnBrk="0" hangingPunct="1">
              <a:lnSpc>
                <a:spcPct val="100000"/>
              </a:lnSpc>
              <a:spcBef>
                <a:spcPct val="30000"/>
              </a:spcBef>
              <a:spcAft>
                <a:spcPct val="0"/>
              </a:spcAft>
              <a:buClrTx/>
              <a:buSzTx/>
              <a:buFontTx/>
              <a:buNone/>
              <a:defRPr/>
            </a:pPr>
            <a:r>
              <a:rPr lang="en-US" dirty="0">
                <a:latin typeface="Arial" pitchFamily="34" charset="0"/>
                <a:ea typeface="ＭＳ Ｐゴシック" pitchFamily="34" charset="-128"/>
                <a:cs typeface="Arial Unicode MS" pitchFamily="34" charset="-128"/>
              </a:rPr>
              <a:t>Now let</a:t>
            </a:r>
            <a:r>
              <a:rPr lang="ja-JP" altLang="en-US" dirty="0">
                <a:latin typeface="Arial" pitchFamily="34" charset="0"/>
                <a:ea typeface="ＭＳ Ｐゴシック" pitchFamily="34" charset="-128"/>
                <a:cs typeface="Arial Unicode MS" pitchFamily="34" charset="-128"/>
              </a:rPr>
              <a:t>’</a:t>
            </a:r>
            <a:r>
              <a:rPr lang="en-US" altLang="ja-JP" dirty="0">
                <a:latin typeface="Arial" pitchFamily="34" charset="0"/>
                <a:ea typeface="ＭＳ Ｐゴシック" pitchFamily="34" charset="-128"/>
                <a:cs typeface="Arial Unicode MS" pitchFamily="34" charset="-128"/>
              </a:rPr>
              <a:t>s check in with Molly to see how she accesses her HSA. </a:t>
            </a:r>
            <a:endParaRPr lang="en-US" dirty="0">
              <a:latin typeface="Arial" pitchFamily="34" charset="0"/>
              <a:ea typeface="ＭＳ Ｐゴシック" pitchFamily="34" charset="-128"/>
              <a:cs typeface="Arial Unicode MS" pitchFamily="34" charset="-128"/>
            </a:endParaRPr>
          </a:p>
          <a:p>
            <a:pPr marL="112971" indent="-112971" eaLnBrk="1" hangingPunct="1"/>
            <a:endParaRPr lang="en-US" dirty="0">
              <a:latin typeface="Arial" pitchFamily="34" charset="0"/>
              <a:ea typeface="ＭＳ Ｐゴシック" pitchFamily="34" charset="-128"/>
              <a:cs typeface="Arial Unicode MS" pitchFamily="34" charset="-128"/>
            </a:endParaRPr>
          </a:p>
        </p:txBody>
      </p:sp>
      <p:sp>
        <p:nvSpPr>
          <p:cNvPr id="57348" name="Slide Number Placeholder 3"/>
          <p:cNvSpPr>
            <a:spLocks noGrp="1"/>
          </p:cNvSpPr>
          <p:nvPr>
            <p:ph type="sldNum" sz="quarter" idx="5"/>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4651" indent="-286404" eaLnBrk="0" hangingPunct="0">
              <a:defRPr sz="2000">
                <a:solidFill>
                  <a:schemeClr val="tx1"/>
                </a:solidFill>
                <a:latin typeface="Arial" pitchFamily="34" charset="0"/>
                <a:ea typeface="ＭＳ Ｐゴシック" pitchFamily="34" charset="-128"/>
              </a:defRPr>
            </a:lvl2pPr>
            <a:lvl3pPr marL="1145616" indent="-229123" eaLnBrk="0" hangingPunct="0">
              <a:defRPr sz="2000">
                <a:solidFill>
                  <a:schemeClr val="tx1"/>
                </a:solidFill>
                <a:latin typeface="Arial" pitchFamily="34" charset="0"/>
                <a:ea typeface="ＭＳ Ｐゴシック" pitchFamily="34" charset="-128"/>
              </a:defRPr>
            </a:lvl3pPr>
            <a:lvl4pPr marL="1603862" indent="-229123" eaLnBrk="0" hangingPunct="0">
              <a:defRPr sz="2000">
                <a:solidFill>
                  <a:schemeClr val="tx1"/>
                </a:solidFill>
                <a:latin typeface="Arial" pitchFamily="34" charset="0"/>
                <a:ea typeface="ＭＳ Ｐゴシック" pitchFamily="34" charset="-128"/>
              </a:defRPr>
            </a:lvl4pPr>
            <a:lvl5pPr marL="2062109" indent="-229123" eaLnBrk="0" hangingPunct="0">
              <a:defRPr sz="2000">
                <a:solidFill>
                  <a:schemeClr val="tx1"/>
                </a:solidFill>
                <a:latin typeface="Arial" pitchFamily="34" charset="0"/>
                <a:ea typeface="ＭＳ Ｐゴシック" pitchFamily="34" charset="-128"/>
              </a:defRPr>
            </a:lvl5pPr>
            <a:lvl6pPr marL="2520355"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8600"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36847"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95093" indent="-229123"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BE872E66-E75F-43FF-A6C8-52220367F03C}" type="slidenum">
              <a:rPr lang="en-US" sz="1200"/>
              <a:t>8</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Once your HSA reaches $2,000, you may invest a portion of your</a:t>
            </a:r>
            <a:r>
              <a:rPr lang="en-US" baseline="0" dirty="0">
                <a:latin typeface="Arial" panose="020B0604020202020204" pitchFamily="34" charset="0"/>
                <a:cs typeface="Arial" panose="020B0604020202020204" pitchFamily="34" charset="0"/>
              </a:rPr>
              <a:t> HSA </a:t>
            </a:r>
            <a:r>
              <a:rPr lang="en-US" dirty="0">
                <a:latin typeface="Arial" panose="020B0604020202020204" pitchFamily="34" charset="0"/>
                <a:cs typeface="Arial" panose="020B0604020202020204" pitchFamily="34" charset="0"/>
              </a:rPr>
              <a:t>in mutual funds. Remember</a:t>
            </a:r>
            <a:r>
              <a:rPr lang="en-US" baseline="0" dirty="0">
                <a:latin typeface="Arial" panose="020B0604020202020204" pitchFamily="34" charset="0"/>
                <a:cs typeface="Arial" panose="020B0604020202020204" pitchFamily="34" charset="0"/>
              </a:rPr>
              <a:t> that t</a:t>
            </a:r>
            <a:r>
              <a:rPr lang="en-US" dirty="0">
                <a:latin typeface="Arial" panose="020B0604020202020204" pitchFamily="34" charset="0"/>
                <a:cs typeface="Arial" panose="020B0604020202020204" pitchFamily="34" charset="0"/>
              </a:rPr>
              <a:t>he</a:t>
            </a:r>
            <a:r>
              <a:rPr lang="en-US" baseline="0" dirty="0">
                <a:latin typeface="Arial" panose="020B0604020202020204" pitchFamily="34" charset="0"/>
                <a:cs typeface="Arial" panose="020B0604020202020204" pitchFamily="34" charset="0"/>
              </a:rPr>
              <a:t> minimum transfer amount is $100.</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Choose from dozens of funds ranging from conservative to aggressive. You can spread your money across multiple funds by designating the percentage you wish to allocate to each fund (to  equal 100%). </a:t>
            </a:r>
            <a:r>
              <a:rPr lang="en-US" b="1" dirty="0">
                <a:solidFill>
                  <a:srgbClr val="FF0000"/>
                </a:solidFill>
                <a:latin typeface="Arial" panose="020B0604020202020204" pitchFamily="34" charset="0"/>
                <a:cs typeface="Arial" panose="020B0604020202020204" pitchFamily="34" charset="0"/>
              </a:rPr>
              <a:t>Our</a:t>
            </a:r>
            <a:r>
              <a:rPr lang="en-US" b="1" baseline="0" dirty="0">
                <a:solidFill>
                  <a:srgbClr val="FF0000"/>
                </a:solidFill>
                <a:latin typeface="Arial" panose="020B0604020202020204" pitchFamily="34" charset="0"/>
                <a:cs typeface="Arial" panose="020B0604020202020204" pitchFamily="34" charset="0"/>
              </a:rPr>
              <a:t> Asset Allocation Calculator, available after logging in to your account, can help you make your investment allocations …</a:t>
            </a:r>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465845">
              <a:defRPr/>
            </a:pPr>
            <a:r>
              <a:rPr lang="en-US" dirty="0">
                <a:latin typeface="Arial" panose="020B0604020202020204" pitchFamily="34" charset="0"/>
                <a:cs typeface="Arial" panose="020B0604020202020204" pitchFamily="34" charset="0"/>
              </a:rPr>
              <a:t>Any earnings such as interest or dividends are tax-free earnings. </a:t>
            </a:r>
            <a:r>
              <a:rPr lang="en-US" kern="0" dirty="0">
                <a:solidFill>
                  <a:srgbClr val="63666A"/>
                </a:solidFill>
                <a:latin typeface="Arial" charset="0"/>
                <a:ea typeface="ＭＳ Ｐゴシック" charset="0"/>
              </a:rPr>
              <a:t>Any distributions must still be used for qualified medical expenses only.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950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Optum_RGB_PPT"/>
          <p:cNvPicPr>
            <a:picLocks noChangeAspect="1" noChangeArrowheads="1"/>
          </p:cNvPicPr>
          <p:nvPr userDrawn="1"/>
        </p:nvPicPr>
        <p:blipFill>
          <a:blip r:embed="rId2"/>
          <a:srcRect/>
          <a:stretch>
            <a:fillRect/>
          </a:stretch>
        </p:blipFill>
        <p:spPr>
          <a:xfrm>
            <a:off x="381000" y="228600"/>
            <a:ext cx="21574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Optum_ColorBand-02"/>
          <p:cNvPicPr preferRelativeResize="0">
            <a:picLocks noChangeArrowheads="1"/>
          </p:cNvPicPr>
          <p:nvPr userDrawn="1"/>
        </p:nvPicPr>
        <p:blipFill>
          <a:blip r:embed="rId3"/>
          <a:srcRect/>
          <a:stretch>
            <a:fillRect/>
          </a:stretch>
        </p:blipFill>
        <p:spPr>
          <a:xfrm>
            <a:off x="0" y="5008563"/>
            <a:ext cx="91440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ctrTitle"/>
          </p:nvPr>
        </p:nvSpPr>
        <p:spPr>
          <a:xfrm>
            <a:off x="1004888" y="5527675"/>
            <a:ext cx="7680325" cy="342900"/>
          </a:xfrm>
        </p:spPr>
        <p:txBody>
          <a:bodyPr/>
          <a:lstStyle>
            <a:lvl1pPr>
              <a:spcAft>
                <a:spcPct val="20000"/>
              </a:spcAft>
              <a:defRPr sz="2000" b="0"/>
            </a:lvl1pPr>
          </a:lstStyle>
          <a:p>
            <a:pPr lvl="0"/>
            <a:r>
              <a:rPr lang="en-US" noProof="0"/>
              <a:t>Click to edit Master title style</a:t>
            </a:r>
          </a:p>
        </p:txBody>
      </p:sp>
      <p:sp>
        <p:nvSpPr>
          <p:cNvPr id="10243" name="Rectangle 3"/>
          <p:cNvSpPr>
            <a:spLocks noGrp="1" noChangeArrowheads="1"/>
          </p:cNvSpPr>
          <p:nvPr>
            <p:ph type="subTitle" idx="1"/>
          </p:nvPr>
        </p:nvSpPr>
        <p:spPr>
          <a:xfrm>
            <a:off x="1004888" y="5930900"/>
            <a:ext cx="7680325" cy="547688"/>
          </a:xfrm>
        </p:spPr>
        <p:txBody>
          <a:bodyPr/>
          <a:lstStyle>
            <a:lvl1pPr marL="0" indent="0">
              <a:buFontTx/>
              <a:buNone/>
              <a:defRPr sz="1000"/>
            </a:lvl1pPr>
          </a:lstStyle>
          <a:p>
            <a:pPr lvl="0"/>
            <a:r>
              <a:rPr lang="en-US" noProof="0"/>
              <a:t>Click to edit Master subtitle style</a:t>
            </a:r>
          </a:p>
        </p:txBody>
      </p:sp>
    </p:spTree>
    <p:extLst>
      <p:ext uri="{BB962C8B-B14F-4D97-AF65-F5344CB8AC3E}">
        <p14:creationId xmlns:p14="http://schemas.microsoft.com/office/powerpoint/2010/main" val="5835369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lvl1pPr>
          </a:lstStyle>
          <a:p>
            <a:pPr>
              <a:defRPr/>
            </a:pPr>
            <a:fld id="{44316659-B580-4852-AFE5-DB6255018DEB}" type="slidenum">
              <a:rPr lang="en-US"/>
              <a:t>‹#›</a:t>
            </a:fld>
            <a:endParaRPr lang="en-US" dirty="0"/>
          </a:p>
        </p:txBody>
      </p:sp>
    </p:spTree>
    <p:extLst>
      <p:ext uri="{BB962C8B-B14F-4D97-AF65-F5344CB8AC3E}">
        <p14:creationId xmlns:p14="http://schemas.microsoft.com/office/powerpoint/2010/main" val="25220986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52400"/>
            <a:ext cx="2057400" cy="60182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152400"/>
            <a:ext cx="6019800" cy="6018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lvl1pPr>
          </a:lstStyle>
          <a:p>
            <a:pPr>
              <a:defRPr/>
            </a:pPr>
            <a:fld id="{6684DD09-6658-4FC9-A1AA-69241FF92B3C}" type="slidenum">
              <a:rPr lang="en-US"/>
              <a:t>‹#›</a:t>
            </a:fld>
            <a:endParaRPr lang="en-US" dirty="0"/>
          </a:p>
        </p:txBody>
      </p:sp>
    </p:spTree>
    <p:extLst>
      <p:ext uri="{BB962C8B-B14F-4D97-AF65-F5344CB8AC3E}">
        <p14:creationId xmlns:p14="http://schemas.microsoft.com/office/powerpoint/2010/main" val="23093625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lvl1pPr>
          </a:lstStyle>
          <a:p>
            <a:pPr>
              <a:defRPr/>
            </a:pPr>
            <a:fld id="{84A52F2D-6176-4D29-B3C8-29B8F238BFAD}" type="slidenum">
              <a:rPr lang="en-US"/>
              <a:t>‹#›</a:t>
            </a:fld>
            <a:endParaRPr lang="en-US" dirty="0"/>
          </a:p>
        </p:txBody>
      </p:sp>
    </p:spTree>
    <p:extLst>
      <p:ext uri="{BB962C8B-B14F-4D97-AF65-F5344CB8AC3E}">
        <p14:creationId xmlns:p14="http://schemas.microsoft.com/office/powerpoint/2010/main" val="39701067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332F5A5F-447F-4DE3-85CA-F00D2F9247D0}" type="slidenum">
              <a:rPr lang="en-US"/>
              <a:t>‹#›</a:t>
            </a:fld>
            <a:endParaRPr lang="en-US" dirty="0"/>
          </a:p>
        </p:txBody>
      </p:sp>
    </p:spTree>
    <p:extLst>
      <p:ext uri="{BB962C8B-B14F-4D97-AF65-F5344CB8AC3E}">
        <p14:creationId xmlns:p14="http://schemas.microsoft.com/office/powerpoint/2010/main" val="2357602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60438"/>
            <a:ext cx="4037013" cy="5210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960438"/>
            <a:ext cx="4038600" cy="5210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pPr>
              <a:defRPr/>
            </a:pPr>
            <a:fld id="{5D31531B-9D26-4935-945F-9B08771CD95C}" type="slidenum">
              <a:rPr lang="en-US"/>
              <a:t>‹#›</a:t>
            </a:fld>
            <a:endParaRPr lang="en-US" dirty="0"/>
          </a:p>
        </p:txBody>
      </p:sp>
    </p:spTree>
    <p:extLst>
      <p:ext uri="{BB962C8B-B14F-4D97-AF65-F5344CB8AC3E}">
        <p14:creationId xmlns:p14="http://schemas.microsoft.com/office/powerpoint/2010/main" val="40819831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BA4F72EF-89E2-43CB-A23C-B12AEB223C5A}" type="slidenum">
              <a:rPr lang="en-US"/>
              <a:t>‹#›</a:t>
            </a:fld>
            <a:endParaRPr lang="en-US" dirty="0"/>
          </a:p>
        </p:txBody>
      </p:sp>
    </p:spTree>
    <p:extLst>
      <p:ext uri="{BB962C8B-B14F-4D97-AF65-F5344CB8AC3E}">
        <p14:creationId xmlns:p14="http://schemas.microsoft.com/office/powerpoint/2010/main" val="33406700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a:defRPr/>
            </a:lvl1pPr>
          </a:lstStyle>
          <a:p>
            <a:pPr>
              <a:defRPr/>
            </a:pPr>
            <a:fld id="{0DC6F727-8EA8-4818-B58A-F9B9343697BB}" type="slidenum">
              <a:rPr lang="en-US"/>
              <a:t>‹#›</a:t>
            </a:fld>
            <a:endParaRPr lang="en-US" dirty="0"/>
          </a:p>
        </p:txBody>
      </p:sp>
    </p:spTree>
    <p:extLst>
      <p:ext uri="{BB962C8B-B14F-4D97-AF65-F5344CB8AC3E}">
        <p14:creationId xmlns:p14="http://schemas.microsoft.com/office/powerpoint/2010/main" val="36373499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667B9112-EFAF-403A-8116-0CD6ED547FD7}" type="slidenum">
              <a:rPr lang="en-US"/>
              <a:t>‹#›</a:t>
            </a:fld>
            <a:endParaRPr lang="en-US" dirty="0"/>
          </a:p>
        </p:txBody>
      </p:sp>
    </p:spTree>
    <p:extLst>
      <p:ext uri="{BB962C8B-B14F-4D97-AF65-F5344CB8AC3E}">
        <p14:creationId xmlns:p14="http://schemas.microsoft.com/office/powerpoint/2010/main" val="20071556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E300A593-156B-4FE1-BF38-C49E2DBD5668}" type="slidenum">
              <a:rPr lang="en-US"/>
              <a:t>‹#›</a:t>
            </a:fld>
            <a:endParaRPr lang="en-US" dirty="0"/>
          </a:p>
        </p:txBody>
      </p:sp>
    </p:spTree>
    <p:extLst>
      <p:ext uri="{BB962C8B-B14F-4D97-AF65-F5344CB8AC3E}">
        <p14:creationId xmlns:p14="http://schemas.microsoft.com/office/powerpoint/2010/main" val="41518153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F15EC267-544F-433A-AAF2-DC6B1AFB5AB6}" type="slidenum">
              <a:rPr lang="en-US"/>
              <a:t>‹#›</a:t>
            </a:fld>
            <a:endParaRPr lang="en-US" dirty="0"/>
          </a:p>
        </p:txBody>
      </p:sp>
    </p:spTree>
    <p:extLst>
      <p:ext uri="{BB962C8B-B14F-4D97-AF65-F5344CB8AC3E}">
        <p14:creationId xmlns:p14="http://schemas.microsoft.com/office/powerpoint/2010/main" val="121043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455613" y="152400"/>
            <a:ext cx="8226425" cy="61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a:xfrm>
            <a:off x="457200" y="960438"/>
            <a:ext cx="8228013"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8" name="Line 9"/>
          <p:cNvSpPr>
            <a:spLocks noChangeShapeType="1"/>
          </p:cNvSpPr>
          <p:nvPr userDrawn="1"/>
        </p:nvSpPr>
        <p:spPr>
          <a:xfrm>
            <a:off x="457200" y="838200"/>
            <a:ext cx="8229600" cy="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Text Box 14"/>
          <p:cNvSpPr txBox="1">
            <a:spLocks noChangeArrowheads="1"/>
          </p:cNvSpPr>
          <p:nvPr userDrawn="1"/>
        </p:nvSpPr>
        <p:spPr>
          <a:xfrm>
            <a:off x="4198954" y="6580188"/>
            <a:ext cx="4102084" cy="10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sz="2000">
                <a:solidFill>
                  <a:schemeClr val="tx1"/>
                </a:solidFill>
                <a:latin typeface="Arial" charset="0"/>
                <a:ea typeface="Arial Unicode MS" pitchFamily="34" charset="-128"/>
                <a:cs typeface="Arial Unicode MS" pitchFamily="34" charset="-128"/>
              </a:defRPr>
            </a:lvl1pPr>
            <a:lvl2pPr marL="742950" indent="-285750" eaLnBrk="0" hangingPunct="0">
              <a:defRPr sz="2000">
                <a:solidFill>
                  <a:schemeClr val="tx1"/>
                </a:solidFill>
                <a:latin typeface="Arial" charset="0"/>
                <a:ea typeface="Arial Unicode MS" pitchFamily="34" charset="-128"/>
                <a:cs typeface="Arial Unicode MS" pitchFamily="34" charset="-128"/>
              </a:defRPr>
            </a:lvl2pPr>
            <a:lvl3pPr marL="1143000" indent="-228600" eaLnBrk="0" hangingPunct="0">
              <a:defRPr sz="2000">
                <a:solidFill>
                  <a:schemeClr val="tx1"/>
                </a:solidFill>
                <a:latin typeface="Arial" charset="0"/>
                <a:ea typeface="Arial Unicode MS" pitchFamily="34" charset="-128"/>
                <a:cs typeface="Arial Unicode MS" pitchFamily="34" charset="-128"/>
              </a:defRPr>
            </a:lvl3pPr>
            <a:lvl4pPr marL="1600200" indent="-228600" eaLnBrk="0" hangingPunct="0">
              <a:defRPr sz="2000">
                <a:solidFill>
                  <a:schemeClr val="tx1"/>
                </a:solidFill>
                <a:latin typeface="Arial" charset="0"/>
                <a:ea typeface="Arial Unicode MS" pitchFamily="34" charset="-128"/>
                <a:cs typeface="Arial Unicode MS" pitchFamily="34" charset="-128"/>
              </a:defRPr>
            </a:lvl4pPr>
            <a:lvl5pPr marL="2057400" indent="-228600" eaLnBrk="0" hangingPunct="0">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9pPr>
          </a:lstStyle>
          <a:p>
            <a:pPr algn="r">
              <a:lnSpc>
                <a:spcPct val="100000"/>
              </a:lnSpc>
              <a:spcAft>
                <a:spcPct val="0"/>
              </a:spcAft>
              <a:buClrTx/>
              <a:buFontTx/>
              <a:buNone/>
              <a:defRPr/>
            </a:pPr>
            <a:r>
              <a:rPr lang="en-US" sz="700" dirty="0"/>
              <a:t>Confidential property of Optum. Do not distribute or reproduce without express permission from Optum.</a:t>
            </a:r>
          </a:p>
        </p:txBody>
      </p:sp>
      <p:pic>
        <p:nvPicPr>
          <p:cNvPr id="1030" name="Picture 16" descr="Optum_RGB_PPT"/>
          <p:cNvPicPr>
            <a:picLocks noChangeAspect="1" noChangeArrowheads="1"/>
          </p:cNvPicPr>
          <p:nvPr userDrawn="1"/>
        </p:nvPicPr>
        <p:blipFill>
          <a:blip r:embed="rId13"/>
          <a:srcRect/>
          <a:stretch>
            <a:fillRect/>
          </a:stretch>
        </p:blipFill>
        <p:spPr>
          <a:xfrm>
            <a:off x="152400" y="6278563"/>
            <a:ext cx="118903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ptum_ColorBand-02"/>
          <p:cNvPicPr preferRelativeResize="0">
            <a:picLocks noChangeArrowheads="1"/>
          </p:cNvPicPr>
          <p:nvPr userDrawn="1"/>
        </p:nvPicPr>
        <p:blipFill>
          <a:blip r:embed="rId14"/>
          <a:srcRect t="6000"/>
          <a:stretch>
            <a:fillRect/>
          </a:stretch>
        </p:blipFill>
        <p:spPr>
          <a:xfrm>
            <a:off x="1484313" y="6475413"/>
            <a:ext cx="72009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Grp="1" noChangeArrowheads="1"/>
          </p:cNvSpPr>
          <p:nvPr>
            <p:ph type="sldNum" sz="quarter" idx="4"/>
          </p:nvPr>
        </p:nvSpPr>
        <p:spPr>
          <a:xfrm>
            <a:off x="8382000" y="6580188"/>
            <a:ext cx="3048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48EA9785-628B-4E00-AA13-F652B0ED476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806"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fade/>
  </p:transition>
  <p:hf hdr="0" ftr="0" dt="0"/>
  <p:txStyles>
    <p:titleStyle>
      <a:lvl1pPr algn="l" rtl="0" eaLnBrk="0" fontAlgn="base" hangingPunct="0">
        <a:lnSpc>
          <a:spcPct val="90000"/>
        </a:lnSpc>
        <a:spcBef>
          <a:spcPct val="0"/>
        </a:spcBef>
        <a:spcAft>
          <a:spcPct val="0"/>
        </a:spcAft>
        <a:defRPr sz="2200">
          <a:solidFill>
            <a:schemeClr val="tx1"/>
          </a:solidFill>
          <a:latin typeface="+mj-lt"/>
          <a:ea typeface="+mj-ea"/>
          <a:cs typeface="+mj-cs"/>
        </a:defRPr>
      </a:lvl1pPr>
      <a:lvl2pPr algn="l" rtl="0" eaLnBrk="0" fontAlgn="base" hangingPunct="0">
        <a:lnSpc>
          <a:spcPct val="90000"/>
        </a:lnSpc>
        <a:spcBef>
          <a:spcPct val="0"/>
        </a:spcBef>
        <a:spcAft>
          <a:spcPct val="0"/>
        </a:spcAft>
        <a:defRPr sz="2200">
          <a:solidFill>
            <a:schemeClr val="tx1"/>
          </a:solidFill>
          <a:latin typeface="Arial" pitchFamily="34" charset="0"/>
          <a:ea typeface="Arial Unicode MS" pitchFamily="34" charset="-128"/>
          <a:cs typeface="Arial Unicode MS" pitchFamily="34" charset="-128"/>
        </a:defRPr>
      </a:lvl2pPr>
      <a:lvl3pPr algn="l" rtl="0" eaLnBrk="0" fontAlgn="base" hangingPunct="0">
        <a:lnSpc>
          <a:spcPct val="90000"/>
        </a:lnSpc>
        <a:spcBef>
          <a:spcPct val="0"/>
        </a:spcBef>
        <a:spcAft>
          <a:spcPct val="0"/>
        </a:spcAft>
        <a:defRPr sz="2200">
          <a:solidFill>
            <a:schemeClr val="tx1"/>
          </a:solidFill>
          <a:latin typeface="Arial" pitchFamily="34" charset="0"/>
          <a:ea typeface="Arial Unicode MS" pitchFamily="34" charset="-128"/>
          <a:cs typeface="Arial Unicode MS" pitchFamily="34" charset="-128"/>
        </a:defRPr>
      </a:lvl3pPr>
      <a:lvl4pPr algn="l" rtl="0" eaLnBrk="0" fontAlgn="base" hangingPunct="0">
        <a:lnSpc>
          <a:spcPct val="90000"/>
        </a:lnSpc>
        <a:spcBef>
          <a:spcPct val="0"/>
        </a:spcBef>
        <a:spcAft>
          <a:spcPct val="0"/>
        </a:spcAft>
        <a:defRPr sz="2200">
          <a:solidFill>
            <a:schemeClr val="tx1"/>
          </a:solidFill>
          <a:latin typeface="Arial" pitchFamily="34" charset="0"/>
          <a:ea typeface="Arial Unicode MS" pitchFamily="34" charset="-128"/>
          <a:cs typeface="Arial Unicode MS" pitchFamily="34" charset="-128"/>
        </a:defRPr>
      </a:lvl4pPr>
      <a:lvl5pPr algn="l" rtl="0" eaLnBrk="0" fontAlgn="base" hangingPunct="0">
        <a:lnSpc>
          <a:spcPct val="90000"/>
        </a:lnSpc>
        <a:spcBef>
          <a:spcPct val="0"/>
        </a:spcBef>
        <a:spcAft>
          <a:spcPct val="0"/>
        </a:spcAft>
        <a:defRPr sz="2200">
          <a:solidFill>
            <a:schemeClr val="tx1"/>
          </a:solidFill>
          <a:latin typeface="Arial" pitchFamily="34" charset="0"/>
          <a:ea typeface="Arial Unicode MS" pitchFamily="34" charset="-128"/>
          <a:cs typeface="Arial Unicode MS" pitchFamily="34" charset="-128"/>
        </a:defRPr>
      </a:lvl5pPr>
      <a:lvl6pPr marL="457200" algn="l" rtl="0" fontAlgn="base">
        <a:lnSpc>
          <a:spcPct val="90000"/>
        </a:lnSpc>
        <a:spcBef>
          <a:spcPct val="0"/>
        </a:spcBef>
        <a:spcAft>
          <a:spcPct val="0"/>
        </a:spcAft>
        <a:defRPr sz="2200" b="1">
          <a:solidFill>
            <a:schemeClr val="tx1"/>
          </a:solidFill>
          <a:latin typeface="Arial" pitchFamily="34" charset="0"/>
          <a:ea typeface="Arial Unicode MS" pitchFamily="34" charset="-128"/>
          <a:cs typeface="Arial Unicode MS" pitchFamily="34" charset="-128"/>
        </a:defRPr>
      </a:lvl6pPr>
      <a:lvl7pPr marL="914400" algn="l" rtl="0" fontAlgn="base">
        <a:lnSpc>
          <a:spcPct val="90000"/>
        </a:lnSpc>
        <a:spcBef>
          <a:spcPct val="0"/>
        </a:spcBef>
        <a:spcAft>
          <a:spcPct val="0"/>
        </a:spcAft>
        <a:defRPr sz="2200" b="1">
          <a:solidFill>
            <a:schemeClr val="tx1"/>
          </a:solidFill>
          <a:latin typeface="Arial" pitchFamily="34" charset="0"/>
          <a:ea typeface="Arial Unicode MS" pitchFamily="34" charset="-128"/>
          <a:cs typeface="Arial Unicode MS" pitchFamily="34" charset="-128"/>
        </a:defRPr>
      </a:lvl7pPr>
      <a:lvl8pPr marL="1371600" algn="l" rtl="0" fontAlgn="base">
        <a:lnSpc>
          <a:spcPct val="90000"/>
        </a:lnSpc>
        <a:spcBef>
          <a:spcPct val="0"/>
        </a:spcBef>
        <a:spcAft>
          <a:spcPct val="0"/>
        </a:spcAft>
        <a:defRPr sz="2200" b="1">
          <a:solidFill>
            <a:schemeClr val="tx1"/>
          </a:solidFill>
          <a:latin typeface="Arial" pitchFamily="34" charset="0"/>
          <a:ea typeface="Arial Unicode MS" pitchFamily="34" charset="-128"/>
          <a:cs typeface="Arial Unicode MS" pitchFamily="34" charset="-128"/>
        </a:defRPr>
      </a:lvl8pPr>
      <a:lvl9pPr marL="1828800" algn="l" rtl="0" fontAlgn="base">
        <a:lnSpc>
          <a:spcPct val="90000"/>
        </a:lnSpc>
        <a:spcBef>
          <a:spcPct val="0"/>
        </a:spcBef>
        <a:spcAft>
          <a:spcPct val="0"/>
        </a:spcAft>
        <a:defRPr sz="2200" b="1">
          <a:solidFill>
            <a:schemeClr val="tx1"/>
          </a:solidFill>
          <a:latin typeface="Arial" pitchFamily="34" charset="0"/>
          <a:ea typeface="Arial Unicode MS" pitchFamily="34" charset="-128"/>
          <a:cs typeface="Arial Unicode MS" pitchFamily="34" charset="-128"/>
        </a:defRPr>
      </a:lvl9pPr>
    </p:titleStyle>
    <p:bodyStyle>
      <a:lvl1pPr marL="168275" indent="-168275" algn="l" rtl="0" eaLnBrk="0" fontAlgn="base" hangingPunct="0">
        <a:lnSpc>
          <a:spcPct val="95000"/>
        </a:lnSpc>
        <a:spcBef>
          <a:spcPts val="1200"/>
        </a:spcBef>
        <a:spcAft>
          <a:spcPct val="0"/>
        </a:spcAft>
        <a:buClr>
          <a:schemeClr val="accent1"/>
        </a:buClr>
        <a:buChar char="•"/>
        <a:defRPr sz="1600">
          <a:solidFill>
            <a:schemeClr val="tx1"/>
          </a:solidFill>
          <a:latin typeface="+mn-lt"/>
          <a:ea typeface="+mn-ea"/>
          <a:cs typeface="+mn-cs"/>
        </a:defRPr>
      </a:lvl1pPr>
      <a:lvl2pPr marL="509588" indent="-227013" algn="l" rtl="0" eaLnBrk="0" fontAlgn="base" hangingPunct="0">
        <a:lnSpc>
          <a:spcPct val="95000"/>
        </a:lnSpc>
        <a:spcBef>
          <a:spcPts val="600"/>
        </a:spcBef>
        <a:spcAft>
          <a:spcPct val="0"/>
        </a:spcAft>
        <a:buClr>
          <a:schemeClr val="tx1"/>
        </a:buClr>
        <a:buFont typeface="Arial" pitchFamily="34" charset="0"/>
        <a:buChar char="–"/>
        <a:defRPr sz="1400">
          <a:solidFill>
            <a:schemeClr val="tx1"/>
          </a:solidFill>
          <a:latin typeface="+mn-lt"/>
          <a:ea typeface="+mn-ea"/>
          <a:cs typeface="+mn-cs"/>
        </a:defRPr>
      </a:lvl2pPr>
      <a:lvl3pPr marL="795338" indent="-171450" algn="l" rtl="0" eaLnBrk="0" fontAlgn="base" hangingPunct="0">
        <a:lnSpc>
          <a:spcPct val="95000"/>
        </a:lnSpc>
        <a:spcBef>
          <a:spcPts val="600"/>
        </a:spcBef>
        <a:spcAft>
          <a:spcPct val="0"/>
        </a:spcAft>
        <a:buClr>
          <a:schemeClr val="accent1"/>
        </a:buClr>
        <a:buChar char="•"/>
        <a:defRPr sz="1400">
          <a:solidFill>
            <a:schemeClr val="tx1"/>
          </a:solidFill>
          <a:latin typeface="+mn-lt"/>
          <a:ea typeface="+mn-ea"/>
          <a:cs typeface="+mn-cs"/>
        </a:defRPr>
      </a:lvl3pPr>
      <a:lvl4pPr marL="1139825" indent="-230188" algn="l" rtl="0" eaLnBrk="0" fontAlgn="base" hangingPunct="0">
        <a:lnSpc>
          <a:spcPct val="95000"/>
        </a:lnSpc>
        <a:spcBef>
          <a:spcPts val="600"/>
        </a:spcBef>
        <a:spcAft>
          <a:spcPct val="0"/>
        </a:spcAft>
        <a:buClr>
          <a:schemeClr val="tx1"/>
        </a:buClr>
        <a:buFont typeface="Arial" pitchFamily="34" charset="0"/>
        <a:buChar char="–"/>
        <a:defRPr sz="1400">
          <a:solidFill>
            <a:schemeClr val="tx1"/>
          </a:solidFill>
          <a:latin typeface="+mn-lt"/>
          <a:ea typeface="+mn-ea"/>
          <a:cs typeface="+mn-cs"/>
        </a:defRPr>
      </a:lvl4pPr>
      <a:lvl5pPr marL="1420813" indent="-166688" algn="l" rtl="0" eaLnBrk="0" fontAlgn="base" hangingPunct="0">
        <a:lnSpc>
          <a:spcPct val="95000"/>
        </a:lnSpc>
        <a:spcBef>
          <a:spcPts val="600"/>
        </a:spcBef>
        <a:spcAft>
          <a:spcPct val="0"/>
        </a:spcAft>
        <a:buClr>
          <a:schemeClr val="accent1"/>
        </a:buClr>
        <a:buChar char="•"/>
        <a:defRPr sz="1400">
          <a:solidFill>
            <a:schemeClr val="tx1"/>
          </a:solidFill>
          <a:latin typeface="+mn-lt"/>
          <a:ea typeface="+mn-ea"/>
          <a:cs typeface="+mn-cs"/>
        </a:defRPr>
      </a:lvl5pPr>
      <a:lvl6pPr marL="18780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6pPr>
      <a:lvl7pPr marL="23352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7pPr>
      <a:lvl8pPr marL="27924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8pPr>
      <a:lvl9pPr marL="32496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subTitle" idx="1"/>
          </p:nvPr>
        </p:nvSpPr>
        <p:spPr>
          <a:xfrm>
            <a:off x="1004888" y="5501966"/>
            <a:ext cx="7680325" cy="547688"/>
          </a:xfrm>
        </p:spPr>
        <p:txBody>
          <a:bodyPr/>
          <a:lstStyle/>
          <a:p>
            <a:pPr eaLnBrk="1" hangingPunct="1"/>
            <a:r>
              <a:rPr lang="en-US" sz="2000" dirty="0"/>
              <a:t>Overview of Health Savings Accounts </a:t>
            </a:r>
          </a:p>
          <a:p>
            <a:pPr eaLnBrk="1" hangingPunct="1"/>
            <a:endParaRPr lang="en-US" sz="1200" dirty="0"/>
          </a:p>
        </p:txBody>
      </p:sp>
      <p:pic>
        <p:nvPicPr>
          <p:cNvPr id="9220" name="Picture 6" descr="Optum_ColorBand-02"/>
          <p:cNvPicPr preferRelativeResize="0">
            <a:picLocks noChangeArrowheads="1"/>
          </p:cNvPicPr>
          <p:nvPr/>
        </p:nvPicPr>
        <p:blipFill>
          <a:blip r:embed="rId4"/>
          <a:srcRect/>
          <a:stretch>
            <a:fillRect/>
          </a:stretch>
        </p:blipFill>
        <p:spPr>
          <a:xfrm>
            <a:off x="0" y="5008563"/>
            <a:ext cx="91440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ckrame6\Desktop\WIP\couple 2.jpg"/>
          <p:cNvPicPr>
            <a:picLocks noChangeAspect="1" noChangeArrowheads="1"/>
          </p:cNvPicPr>
          <p:nvPr/>
        </p:nvPicPr>
        <p:blipFill>
          <a:blip r:embed="rId5"/>
          <a:srcRect/>
          <a:stretch>
            <a:fillRect/>
          </a:stretch>
        </p:blipFill>
        <p:spPr>
          <a:xfrm>
            <a:off x="0" y="1241426"/>
            <a:ext cx="9144000" cy="37766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txBox="1">
            <a:spLocks noChangeArrowheads="1"/>
          </p:cNvSpPr>
          <p:nvPr/>
        </p:nvSpPr>
        <p:spPr>
          <a:xfrm>
            <a:off x="1004888" y="5930900"/>
            <a:ext cx="7680325"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5000"/>
              </a:lnSpc>
              <a:spcBef>
                <a:spcPts val="1200"/>
              </a:spcBef>
              <a:spcAft>
                <a:spcPct val="0"/>
              </a:spcAft>
              <a:buClr>
                <a:schemeClr val="accent1"/>
              </a:buClr>
              <a:buFontTx/>
              <a:buNone/>
              <a:defRPr sz="1000">
                <a:solidFill>
                  <a:schemeClr val="tx1"/>
                </a:solidFill>
                <a:latin typeface="+mn-lt"/>
                <a:ea typeface="+mn-ea"/>
                <a:cs typeface="+mn-cs"/>
              </a:defRPr>
            </a:lvl1pPr>
            <a:lvl2pPr marL="509588" indent="-227013" algn="l" rtl="0" eaLnBrk="0" fontAlgn="base" hangingPunct="0">
              <a:lnSpc>
                <a:spcPct val="95000"/>
              </a:lnSpc>
              <a:spcBef>
                <a:spcPts val="600"/>
              </a:spcBef>
              <a:spcAft>
                <a:spcPct val="0"/>
              </a:spcAft>
              <a:buClr>
                <a:schemeClr val="tx1"/>
              </a:buClr>
              <a:buFont typeface="Arial" pitchFamily="34" charset="0"/>
              <a:buChar char="–"/>
              <a:defRPr sz="1400">
                <a:solidFill>
                  <a:schemeClr val="tx1"/>
                </a:solidFill>
                <a:latin typeface="+mn-lt"/>
                <a:ea typeface="+mn-ea"/>
                <a:cs typeface="+mn-cs"/>
              </a:defRPr>
            </a:lvl2pPr>
            <a:lvl3pPr marL="795338" indent="-171450" algn="l" rtl="0" eaLnBrk="0" fontAlgn="base" hangingPunct="0">
              <a:lnSpc>
                <a:spcPct val="95000"/>
              </a:lnSpc>
              <a:spcBef>
                <a:spcPts val="600"/>
              </a:spcBef>
              <a:spcAft>
                <a:spcPct val="0"/>
              </a:spcAft>
              <a:buClr>
                <a:schemeClr val="accent1"/>
              </a:buClr>
              <a:buChar char="•"/>
              <a:defRPr sz="1400">
                <a:solidFill>
                  <a:schemeClr val="tx1"/>
                </a:solidFill>
                <a:latin typeface="+mn-lt"/>
                <a:ea typeface="+mn-ea"/>
                <a:cs typeface="+mn-cs"/>
              </a:defRPr>
            </a:lvl3pPr>
            <a:lvl4pPr marL="1139825" indent="-230188" algn="l" rtl="0" eaLnBrk="0" fontAlgn="base" hangingPunct="0">
              <a:lnSpc>
                <a:spcPct val="95000"/>
              </a:lnSpc>
              <a:spcBef>
                <a:spcPts val="600"/>
              </a:spcBef>
              <a:spcAft>
                <a:spcPct val="0"/>
              </a:spcAft>
              <a:buClr>
                <a:schemeClr val="tx1"/>
              </a:buClr>
              <a:buFont typeface="Arial" pitchFamily="34" charset="0"/>
              <a:buChar char="–"/>
              <a:defRPr sz="1400">
                <a:solidFill>
                  <a:schemeClr val="tx1"/>
                </a:solidFill>
                <a:latin typeface="+mn-lt"/>
                <a:ea typeface="+mn-ea"/>
                <a:cs typeface="+mn-cs"/>
              </a:defRPr>
            </a:lvl4pPr>
            <a:lvl5pPr marL="1420813" indent="-166688" algn="l" rtl="0" eaLnBrk="0" fontAlgn="base" hangingPunct="0">
              <a:lnSpc>
                <a:spcPct val="95000"/>
              </a:lnSpc>
              <a:spcBef>
                <a:spcPts val="600"/>
              </a:spcBef>
              <a:spcAft>
                <a:spcPct val="0"/>
              </a:spcAft>
              <a:buClr>
                <a:schemeClr val="accent1"/>
              </a:buClr>
              <a:buChar char="•"/>
              <a:defRPr sz="1400">
                <a:solidFill>
                  <a:schemeClr val="tx1"/>
                </a:solidFill>
                <a:latin typeface="+mn-lt"/>
                <a:ea typeface="+mn-ea"/>
                <a:cs typeface="+mn-cs"/>
              </a:defRPr>
            </a:lvl5pPr>
            <a:lvl6pPr marL="18780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6pPr>
            <a:lvl7pPr marL="23352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7pPr>
            <a:lvl8pPr marL="27924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8pPr>
            <a:lvl9pPr marL="32496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9pPr>
          </a:lstStyle>
          <a:p>
            <a:pPr eaLnBrk="1" hangingPunct="1"/>
            <a:endParaRPr lang="en-US" sz="1200" kern="0" dirty="0"/>
          </a:p>
        </p:txBody>
      </p:sp>
    </p:spTree>
    <p:custDataLst>
      <p:tags r:id="rId1"/>
    </p:custDataLst>
    <p:extLst>
      <p:ext uri="{BB962C8B-B14F-4D97-AF65-F5344CB8AC3E}">
        <p14:creationId xmlns:p14="http://schemas.microsoft.com/office/powerpoint/2010/main" val="608348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Grp="1" noChangeArrowheads="1"/>
          </p:cNvSpPr>
          <p:nvPr>
            <p:ph type="body" idx="1"/>
          </p:nvPr>
        </p:nvSpPr>
        <p:spPr>
          <a:xfrm>
            <a:off x="450850" y="951941"/>
            <a:ext cx="3460065" cy="4795297"/>
          </a:xfrm>
        </p:spPr>
        <p:txBody>
          <a:bodyPr anchor="ctr" anchorCtr="0"/>
          <a:lstStyle/>
          <a:p>
            <a:pPr eaLnBrk="1" hangingPunct="1"/>
            <a:r>
              <a:rPr lang="en-US" dirty="0"/>
              <a:t>Check your balance</a:t>
            </a:r>
          </a:p>
          <a:p>
            <a:pPr eaLnBrk="1" hangingPunct="1"/>
            <a:r>
              <a:rPr lang="en-US" dirty="0"/>
              <a:t>Arrange deposits from another </a:t>
            </a:r>
            <a:br>
              <a:rPr lang="en-US" dirty="0"/>
            </a:br>
            <a:r>
              <a:rPr lang="en-US" dirty="0"/>
              <a:t>banking account</a:t>
            </a:r>
          </a:p>
          <a:p>
            <a:pPr eaLnBrk="1" hangingPunct="1"/>
            <a:r>
              <a:rPr lang="en-US" dirty="0"/>
              <a:t>Pay bills to health care providers</a:t>
            </a:r>
          </a:p>
          <a:p>
            <a:pPr eaLnBrk="1" hangingPunct="1"/>
            <a:r>
              <a:rPr lang="en-US" dirty="0"/>
              <a:t>Reimburse yourself for qualified medical expenses paid out-of-pocket</a:t>
            </a:r>
          </a:p>
          <a:p>
            <a:pPr eaLnBrk="1" hangingPunct="1"/>
            <a:r>
              <a:rPr lang="en-US" dirty="0"/>
              <a:t>Use HSA calculators</a:t>
            </a:r>
          </a:p>
          <a:p>
            <a:pPr eaLnBrk="1" hangingPunct="1"/>
            <a:r>
              <a:rPr lang="en-US" dirty="0"/>
              <a:t>Check the contribution tracker for YTD contribution amounts</a:t>
            </a:r>
          </a:p>
          <a:p>
            <a:pPr eaLnBrk="1" hangingPunct="1"/>
            <a:r>
              <a:rPr lang="en-US" dirty="0"/>
              <a:t>Use the convenient receipt vault</a:t>
            </a:r>
          </a:p>
          <a:p>
            <a:pPr eaLnBrk="1" hangingPunct="1"/>
            <a:r>
              <a:rPr lang="en-US" dirty="0"/>
              <a:t>Manage investment activities </a:t>
            </a:r>
            <a:br>
              <a:rPr lang="en-US" dirty="0"/>
            </a:br>
            <a:r>
              <a:rPr lang="en-US" dirty="0"/>
              <a:t>for your HSA</a:t>
            </a:r>
          </a:p>
        </p:txBody>
      </p:sp>
      <p:sp>
        <p:nvSpPr>
          <p:cNvPr id="29700" name="Slide Number Placeholder 3"/>
          <p:cNvSpPr>
            <a:spLocks noGrp="1"/>
          </p:cNvSpPr>
          <p:nvPr>
            <p:ph type="sldNum" sz="quarter" idx="10"/>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BA6A4F71-6EB0-4233-9BD1-8742AEDA27CE}" type="slidenum">
              <a:rPr lang="en-US" sz="800" smtClean="0"/>
              <a:t>10</a:t>
            </a:fld>
            <a:endParaRPr lang="en-US" sz="800" dirty="0"/>
          </a:p>
        </p:txBody>
      </p:sp>
      <p:sp>
        <p:nvSpPr>
          <p:cNvPr id="29701" name="Rectangle 2"/>
          <p:cNvSpPr>
            <a:spLocks noGrp="1" noChangeArrowheads="1"/>
          </p:cNvSpPr>
          <p:nvPr>
            <p:ph type="title"/>
          </p:nvPr>
        </p:nvSpPr>
        <p:spPr/>
        <p:txBody>
          <a:bodyPr/>
          <a:lstStyle/>
          <a:p>
            <a:pPr eaLnBrk="1" hangingPunct="1"/>
            <a:r>
              <a:rPr lang="en-US" dirty="0"/>
              <a:t>Managing your HSA online</a:t>
            </a:r>
          </a:p>
        </p:txBody>
      </p:sp>
      <p:sp>
        <p:nvSpPr>
          <p:cNvPr id="8" name="Text Box 9"/>
          <p:cNvSpPr txBox="1">
            <a:spLocks noChangeArrowheads="1"/>
          </p:cNvSpPr>
          <p:nvPr/>
        </p:nvSpPr>
        <p:spPr>
          <a:xfrm>
            <a:off x="450850" y="6000750"/>
            <a:ext cx="8234363" cy="342900"/>
          </a:xfrm>
          <a:prstGeom prst="rect">
            <a:avLst/>
          </a:pr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lgn="l"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algn="l"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algn="l"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algn="l"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algn="l"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lgn="ctr" eaLnBrk="1" hangingPunct="1">
              <a:buNone/>
            </a:pPr>
            <a:r>
              <a:rPr lang="en-US" sz="1400" b="0" dirty="0">
                <a:solidFill>
                  <a:schemeClr val="bg1"/>
                </a:solidFill>
                <a:ea typeface="ＭＳ Ｐゴシック" pitchFamily="34" charset="-128"/>
              </a:rPr>
              <a:t>Investments are not FDIC-insured, are not guaranteed by </a:t>
            </a:r>
            <a:r>
              <a:rPr lang="en-US" sz="1400" dirty="0">
                <a:solidFill>
                  <a:schemeClr val="bg1"/>
                </a:solidFill>
              </a:rPr>
              <a:t>Optum Bank</a:t>
            </a:r>
            <a:r>
              <a:rPr lang="en-US" sz="1400" baseline="60000" dirty="0">
                <a:solidFill>
                  <a:schemeClr val="bg1"/>
                </a:solidFill>
                <a:latin typeface="Arial Narrow" pitchFamily="34" charset="0"/>
              </a:rPr>
              <a:t>®</a:t>
            </a:r>
            <a:r>
              <a:rPr lang="en-US" sz="1400" dirty="0">
                <a:solidFill>
                  <a:schemeClr val="bg1"/>
                </a:solidFill>
                <a:ea typeface="ＭＳ Ｐゴシック" pitchFamily="34" charset="-128"/>
              </a:rPr>
              <a:t>, </a:t>
            </a:r>
            <a:r>
              <a:rPr lang="en-US" sz="1400" b="0" dirty="0">
                <a:solidFill>
                  <a:schemeClr val="bg1"/>
                </a:solidFill>
                <a:ea typeface="ＭＳ Ｐゴシック" pitchFamily="34" charset="-128"/>
              </a:rPr>
              <a:t>and may lose value.</a:t>
            </a:r>
          </a:p>
        </p:txBody>
      </p:sp>
      <p:sp>
        <p:nvSpPr>
          <p:cNvPr id="9" name="Rectangle 3"/>
          <p:cNvSpPr txBox="1">
            <a:spLocks noChangeArrowheads="1"/>
          </p:cNvSpPr>
          <p:nvPr/>
        </p:nvSpPr>
        <p:spPr>
          <a:xfrm>
            <a:off x="7037389" y="5725766"/>
            <a:ext cx="1571624" cy="196056"/>
          </a:xfrm>
          <a:prstGeom prst="rect">
            <a:avLst/>
          </a:prstGeom>
          <a:noFill/>
          <a:ln>
            <a:noFill/>
          </a:ln>
        </p:spPr>
        <p:txBody>
          <a:bodyPr vert="horz" wrap="square" lIns="0" tIns="0" rIns="0" bIns="0" numCol="1" anchor="ctr" anchorCtr="0" compatLnSpc="1">
            <a:prstTxWarp prst="textNoShape">
              <a:avLst/>
            </a:prstTxWarp>
          </a:bodyPr>
          <a:lstStyle>
            <a:lvl1pPr marL="168275" indent="-168275" algn="l" rtl="0" eaLnBrk="0" fontAlgn="base" hangingPunct="0">
              <a:lnSpc>
                <a:spcPct val="95000"/>
              </a:lnSpc>
              <a:spcBef>
                <a:spcPts val="1200"/>
              </a:spcBef>
              <a:spcAft>
                <a:spcPct val="0"/>
              </a:spcAft>
              <a:buClr>
                <a:schemeClr val="accent1"/>
              </a:buClr>
              <a:buChar char="•"/>
              <a:defRPr sz="1600">
                <a:solidFill>
                  <a:schemeClr val="tx1"/>
                </a:solidFill>
                <a:latin typeface="+mn-lt"/>
                <a:ea typeface="+mn-ea"/>
                <a:cs typeface="+mn-cs"/>
              </a:defRPr>
            </a:lvl1pPr>
            <a:lvl2pPr marL="509588" indent="-227013" algn="l" rtl="0" eaLnBrk="0" fontAlgn="base" hangingPunct="0">
              <a:lnSpc>
                <a:spcPct val="95000"/>
              </a:lnSpc>
              <a:spcBef>
                <a:spcPts val="600"/>
              </a:spcBef>
              <a:spcAft>
                <a:spcPct val="0"/>
              </a:spcAft>
              <a:buClr>
                <a:schemeClr val="tx1"/>
              </a:buClr>
              <a:buFont typeface="Arial" pitchFamily="34" charset="0"/>
              <a:buChar char="–"/>
              <a:defRPr sz="1400">
                <a:solidFill>
                  <a:schemeClr val="tx1"/>
                </a:solidFill>
                <a:latin typeface="+mn-lt"/>
                <a:ea typeface="+mn-ea"/>
                <a:cs typeface="+mn-cs"/>
              </a:defRPr>
            </a:lvl2pPr>
            <a:lvl3pPr marL="795338" indent="-171450" algn="l" rtl="0" eaLnBrk="0" fontAlgn="base" hangingPunct="0">
              <a:lnSpc>
                <a:spcPct val="95000"/>
              </a:lnSpc>
              <a:spcBef>
                <a:spcPts val="600"/>
              </a:spcBef>
              <a:spcAft>
                <a:spcPct val="0"/>
              </a:spcAft>
              <a:buClr>
                <a:schemeClr val="accent1"/>
              </a:buClr>
              <a:buChar char="•"/>
              <a:defRPr sz="1400">
                <a:solidFill>
                  <a:schemeClr val="tx1"/>
                </a:solidFill>
                <a:latin typeface="+mn-lt"/>
                <a:ea typeface="+mn-ea"/>
                <a:cs typeface="+mn-cs"/>
              </a:defRPr>
            </a:lvl3pPr>
            <a:lvl4pPr marL="1139825" indent="-230188" algn="l" rtl="0" eaLnBrk="0" fontAlgn="base" hangingPunct="0">
              <a:lnSpc>
                <a:spcPct val="95000"/>
              </a:lnSpc>
              <a:spcBef>
                <a:spcPts val="600"/>
              </a:spcBef>
              <a:spcAft>
                <a:spcPct val="0"/>
              </a:spcAft>
              <a:buClr>
                <a:schemeClr val="tx1"/>
              </a:buClr>
              <a:buFont typeface="Arial" pitchFamily="34" charset="0"/>
              <a:buChar char="–"/>
              <a:defRPr sz="1400">
                <a:solidFill>
                  <a:schemeClr val="tx1"/>
                </a:solidFill>
                <a:latin typeface="+mn-lt"/>
                <a:ea typeface="+mn-ea"/>
                <a:cs typeface="+mn-cs"/>
              </a:defRPr>
            </a:lvl4pPr>
            <a:lvl5pPr marL="1420813" indent="-166688" algn="l" rtl="0" eaLnBrk="0" fontAlgn="base" hangingPunct="0">
              <a:lnSpc>
                <a:spcPct val="95000"/>
              </a:lnSpc>
              <a:spcBef>
                <a:spcPts val="600"/>
              </a:spcBef>
              <a:spcAft>
                <a:spcPct val="0"/>
              </a:spcAft>
              <a:buClr>
                <a:schemeClr val="accent1"/>
              </a:buClr>
              <a:buChar char="•"/>
              <a:defRPr sz="1400">
                <a:solidFill>
                  <a:schemeClr val="tx1"/>
                </a:solidFill>
                <a:latin typeface="+mn-lt"/>
                <a:ea typeface="+mn-ea"/>
                <a:cs typeface="+mn-cs"/>
              </a:defRPr>
            </a:lvl5pPr>
            <a:lvl6pPr marL="18780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6pPr>
            <a:lvl7pPr marL="23352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7pPr>
            <a:lvl8pPr marL="27924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8pPr>
            <a:lvl9pPr marL="32496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9pPr>
          </a:lstStyle>
          <a:p>
            <a:pPr marL="0" indent="0" algn="r" eaLnBrk="1" hangingPunct="1">
              <a:buNone/>
            </a:pPr>
            <a:r>
              <a:rPr lang="en-US" sz="1200" b="1" dirty="0"/>
              <a:t>optumbank.com</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942" y="1151336"/>
            <a:ext cx="4530071" cy="4413601"/>
          </a:xfrm>
          <a:prstGeom prst="rect">
            <a:avLst/>
          </a:prstGeom>
          <a:noFill/>
          <a:ln w="12700">
            <a:solidFill>
              <a:schemeClr val="tx2">
                <a:lumMod val="40000"/>
                <a:lumOff val="6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7963898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dirty="0"/>
              <a:t>What if you have more questions?</a:t>
            </a:r>
          </a:p>
        </p:txBody>
      </p:sp>
      <p:sp>
        <p:nvSpPr>
          <p:cNvPr id="38914" name="Slide Number Placeholder 3"/>
          <p:cNvSpPr>
            <a:spLocks noGrp="1"/>
          </p:cNvSpPr>
          <p:nvPr>
            <p:ph type="sldNum" sz="quarter" idx="10"/>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975DA899-F9D5-4018-AC7E-C6ECE6C9C6A5}" type="slidenum">
              <a:rPr lang="en-US" sz="800" smtClean="0">
                <a:solidFill>
                  <a:srgbClr val="63666A"/>
                </a:solidFill>
              </a:rPr>
              <a:pPr/>
              <a:t>11</a:t>
            </a:fld>
            <a:endParaRPr lang="en-US" sz="800" dirty="0">
              <a:solidFill>
                <a:srgbClr val="63666A"/>
              </a:solidFill>
            </a:endParaRPr>
          </a:p>
        </p:txBody>
      </p:sp>
      <p:sp>
        <p:nvSpPr>
          <p:cNvPr id="8" name="Rectangle 13"/>
          <p:cNvSpPr>
            <a:spLocks noChangeArrowheads="1"/>
          </p:cNvSpPr>
          <p:nvPr/>
        </p:nvSpPr>
        <p:spPr>
          <a:xfrm>
            <a:off x="479308" y="2880049"/>
            <a:ext cx="3200400" cy="1371600"/>
          </a:xfrm>
          <a:prstGeom prst="rect">
            <a:avLst/>
          </a:prstGeom>
          <a:solidFill>
            <a:schemeClr val="tx1"/>
          </a:solidFill>
          <a:ln w="12700">
            <a:noFill/>
            <a:miter lim="800000"/>
          </a:ln>
          <a:effectLst>
            <a:outerShdw blurRad="50800" dist="38100" dir="2700000" algn="tl" rotWithShape="0">
              <a:prstClr val="black">
                <a:alpha val="40000"/>
              </a:prstClr>
            </a:outerShdw>
          </a:effectLst>
        </p:spPr>
        <p:txBody>
          <a:bodyPr lIns="0" tIns="0" rIns="0" bIns="0" anchor="ctr"/>
          <a:lstStyle/>
          <a:p>
            <a:pPr algn="ctr">
              <a:buClr>
                <a:srgbClr val="D45D00"/>
              </a:buClr>
              <a:buFontTx/>
              <a:buNone/>
            </a:pPr>
            <a:r>
              <a:rPr lang="en-US" sz="1600" dirty="0">
                <a:solidFill>
                  <a:srgbClr val="FFFFFF"/>
                </a:solidFill>
              </a:rPr>
              <a:t>Visit optumbank.com</a:t>
            </a:r>
          </a:p>
        </p:txBody>
      </p:sp>
      <p:sp>
        <p:nvSpPr>
          <p:cNvPr id="9" name="Rectangle 16"/>
          <p:cNvSpPr>
            <a:spLocks noChangeArrowheads="1"/>
          </p:cNvSpPr>
          <p:nvPr/>
        </p:nvSpPr>
        <p:spPr>
          <a:xfrm>
            <a:off x="479308" y="4434212"/>
            <a:ext cx="3200400" cy="1371600"/>
          </a:xfrm>
          <a:prstGeom prst="rect">
            <a:avLst/>
          </a:prstGeom>
          <a:solidFill>
            <a:schemeClr val="accent1"/>
          </a:solidFill>
          <a:ln w="12700">
            <a:noFill/>
            <a:miter lim="800000"/>
          </a:ln>
          <a:effectLst>
            <a:outerShdw blurRad="50800" dist="38100" dir="2700000" algn="tl" rotWithShape="0">
              <a:prstClr val="black">
                <a:alpha val="40000"/>
              </a:prstClr>
            </a:outerShdw>
          </a:effectLst>
        </p:spPr>
        <p:txBody>
          <a:bodyPr lIns="0" tIns="0" rIns="0" bIns="0" anchor="ctr"/>
          <a:lstStyle/>
          <a:p>
            <a:pPr algn="ctr">
              <a:buClr>
                <a:srgbClr val="D45D00"/>
              </a:buClr>
              <a:buFontTx/>
              <a:buNone/>
            </a:pPr>
            <a:r>
              <a:rPr lang="en-US" sz="1600" dirty="0">
                <a:solidFill>
                  <a:srgbClr val="FFFFFF"/>
                </a:solidFill>
              </a:rPr>
              <a:t>Talk to your employer</a:t>
            </a:r>
          </a:p>
        </p:txBody>
      </p:sp>
      <p:pic>
        <p:nvPicPr>
          <p:cNvPr id="12290" name="Picture 2" descr="C:\Users\ckrame6\Desktop\WIP\on pc.jpg"/>
          <p:cNvPicPr>
            <a:picLocks noChangeAspect="1" noChangeArrowheads="1"/>
          </p:cNvPicPr>
          <p:nvPr/>
        </p:nvPicPr>
        <p:blipFill>
          <a:blip r:embed="rId4"/>
          <a:srcRect/>
          <a:stretch>
            <a:fillRect/>
          </a:stretch>
        </p:blipFill>
        <p:spPr>
          <a:xfrm>
            <a:off x="3748088" y="1325886"/>
            <a:ext cx="4937125" cy="44799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19"/>
          <p:cNvSpPr>
            <a:spLocks noChangeArrowheads="1"/>
          </p:cNvSpPr>
          <p:nvPr/>
        </p:nvSpPr>
        <p:spPr>
          <a:xfrm>
            <a:off x="479308" y="1325886"/>
            <a:ext cx="3178291" cy="1386491"/>
          </a:xfrm>
          <a:prstGeom prst="rect">
            <a:avLst/>
          </a:prstGeom>
          <a:solidFill>
            <a:schemeClr val="accent2"/>
          </a:solidFill>
          <a:ln w="12700">
            <a:noFill/>
            <a:miter lim="800000"/>
          </a:ln>
          <a:effectLst>
            <a:outerShdw blurRad="50800" dist="38100" dir="2700000" algn="tl" rotWithShape="0">
              <a:prstClr val="black">
                <a:alpha val="40000"/>
              </a:prstClr>
            </a:outerShdw>
          </a:effectLst>
        </p:spPr>
        <p:txBody>
          <a:bodyPr lIns="137160" tIns="0" rIns="0" bIns="0" anchor="ctr"/>
          <a:lstStyle/>
          <a:p>
            <a:pPr algn="ctr">
              <a:buClr>
                <a:srgbClr val="D45D00"/>
              </a:buClr>
              <a:buNone/>
            </a:pPr>
            <a:r>
              <a:rPr lang="en-US" sz="1600" dirty="0">
                <a:solidFill>
                  <a:srgbClr val="FFFFFF"/>
                </a:solidFill>
              </a:rPr>
              <a:t>Call Optum Bank customer service (844) 326-7967</a:t>
            </a:r>
          </a:p>
        </p:txBody>
      </p:sp>
    </p:spTree>
    <p:custDataLst>
      <p:tags r:id="rId1"/>
    </p:custDataLst>
    <p:extLst>
      <p:ext uri="{BB962C8B-B14F-4D97-AF65-F5344CB8AC3E}">
        <p14:creationId xmlns:p14="http://schemas.microsoft.com/office/powerpoint/2010/main" val="33662047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a:latin typeface="Arial" charset="0"/>
                <a:ea typeface="ＭＳ Ｐゴシック" charset="0"/>
              </a:rPr>
              <a:t>HSA eligibility</a:t>
            </a:r>
          </a:p>
        </p:txBody>
      </p:sp>
      <p:sp>
        <p:nvSpPr>
          <p:cNvPr id="23553" name="Slide Number Placeholder 3"/>
          <p:cNvSpPr>
            <a:spLocks noGrp="1"/>
          </p:cNvSpPr>
          <p:nvPr>
            <p:ph type="sldNum" sz="quarter" idx="10"/>
          </p:nvPr>
        </p:nvSpPr>
        <p:spPr>
          <a:noFill/>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9pPr>
          </a:lstStyle>
          <a:p>
            <a:fld id="{E948A2BC-38A9-417B-BDF5-1FC2B77B13C9}" type="slidenum">
              <a:rPr lang="en-US" sz="800"/>
              <a:t>2</a:t>
            </a:fld>
            <a:endParaRPr lang="en-US" sz="800" dirty="0"/>
          </a:p>
        </p:txBody>
      </p:sp>
      <p:sp>
        <p:nvSpPr>
          <p:cNvPr id="7" name="Text Box 111"/>
          <p:cNvSpPr txBox="1">
            <a:spLocks noChangeArrowheads="1"/>
          </p:cNvSpPr>
          <p:nvPr/>
        </p:nvSpPr>
        <p:spPr>
          <a:xfrm>
            <a:off x="454032" y="903594"/>
            <a:ext cx="4606920" cy="670422"/>
          </a:xfrm>
          <a:prstGeom prst="rect">
            <a:avLst/>
          </a:prstGeom>
          <a:solidFill>
            <a:schemeClr val="accent1"/>
          </a:solidFill>
          <a:ln>
            <a:noFill/>
          </a:ln>
          <a:effectLst>
            <a:outerShdw blurRad="50800" dist="38100" dir="2700000" algn="tl" rotWithShape="0">
              <a:prstClr val="black">
                <a:alpha val="40000"/>
              </a:prstClr>
            </a:outerShdw>
          </a:effectLst>
        </p:spPr>
        <p:txBody>
          <a:bodyPr lIns="182880" tIns="91440" rIns="91440" bIns="91440" anchor="ctr"/>
          <a:lstStyle>
            <a:lvl1pPr marL="109538" indent="1588" eaLnBrk="0" hangingPunct="0">
              <a:defRPr sz="2000" b="1">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b="1">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b="1">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b="1">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b="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9pPr>
          </a:lstStyle>
          <a:p>
            <a:pPr marL="0" indent="0" eaLnBrk="1" hangingPunct="1">
              <a:buFontTx/>
              <a:buNone/>
              <a:defRPr/>
            </a:pPr>
            <a:r>
              <a:rPr lang="en-US" sz="1800" b="0" dirty="0">
                <a:solidFill>
                  <a:schemeClr val="bg1"/>
                </a:solidFill>
              </a:rPr>
              <a:t>You are eligible to open and contribute </a:t>
            </a:r>
            <a:br>
              <a:rPr lang="en-US" sz="1800" b="0" dirty="0">
                <a:solidFill>
                  <a:schemeClr val="bg1"/>
                </a:solidFill>
              </a:rPr>
            </a:br>
            <a:r>
              <a:rPr lang="en-US" sz="1800" b="0" dirty="0">
                <a:solidFill>
                  <a:schemeClr val="bg1"/>
                </a:solidFill>
              </a:rPr>
              <a:t>to an HSA if:</a:t>
            </a:r>
          </a:p>
        </p:txBody>
      </p:sp>
      <p:sp>
        <p:nvSpPr>
          <p:cNvPr id="8" name="Rectangle 18"/>
          <p:cNvSpPr>
            <a:spLocks noChangeArrowheads="1"/>
          </p:cNvSpPr>
          <p:nvPr/>
        </p:nvSpPr>
        <p:spPr>
          <a:xfrm>
            <a:off x="454035" y="1574016"/>
            <a:ext cx="4606918" cy="4814907"/>
          </a:xfrm>
          <a:prstGeom prst="rect">
            <a:avLst/>
          </a:prstGeom>
          <a:gradFill flip="none" rotWithShape="1">
            <a:gsLst>
              <a:gs pos="0">
                <a:srgbClr val="DBDBDB"/>
              </a:gs>
              <a:gs pos="100000">
                <a:srgbClr val="FFFFFF"/>
              </a:gs>
            </a:gsLst>
            <a:lin ang="5400000" scaled="1"/>
            <a:tileRect/>
          </a:gradFill>
          <a:ln>
            <a:noFill/>
          </a:ln>
        </p:spPr>
        <p:txBody>
          <a:bodyPr lIns="137160" tIns="182880" rIns="137160" bIns="137160" anchor="t" anchorCtr="0"/>
          <a:lstStyle/>
          <a:p>
            <a:pPr marL="177800" indent="-177800" eaLnBrk="1" hangingPunct="1">
              <a:spcBef>
                <a:spcPts val="1200"/>
              </a:spcBef>
              <a:spcAft>
                <a:spcPct val="0"/>
              </a:spcAft>
              <a:defRPr/>
            </a:pPr>
            <a:r>
              <a:rPr lang="en-US" sz="1600" dirty="0"/>
              <a:t>You are covered by an HSA qualifying high deductible health plan (HDHP)</a:t>
            </a:r>
          </a:p>
          <a:p>
            <a:pPr marL="177800" indent="-177800" eaLnBrk="1" hangingPunct="1">
              <a:spcBef>
                <a:spcPts val="1200"/>
              </a:spcBef>
              <a:spcAft>
                <a:spcPct val="0"/>
              </a:spcAft>
              <a:defRPr/>
            </a:pPr>
            <a:r>
              <a:rPr lang="en-US" sz="1600" dirty="0"/>
              <a:t>You are not covered by any other health plan that is not a high deductible plan</a:t>
            </a:r>
          </a:p>
          <a:p>
            <a:pPr marL="177800" indent="-177800" eaLnBrk="1" hangingPunct="1">
              <a:spcBef>
                <a:spcPts val="1200"/>
              </a:spcBef>
              <a:spcAft>
                <a:spcPct val="0"/>
              </a:spcAft>
              <a:defRPr/>
            </a:pPr>
            <a:r>
              <a:rPr lang="en-US" sz="1600" dirty="0"/>
              <a:t>You are not enrolled in Medicare, TRICARE </a:t>
            </a:r>
            <a:br>
              <a:rPr lang="en-US" sz="1600" dirty="0"/>
            </a:br>
            <a:r>
              <a:rPr lang="en-US" sz="1600" dirty="0"/>
              <a:t>or TRICARE for Life</a:t>
            </a:r>
          </a:p>
          <a:p>
            <a:pPr marL="177800" indent="-177800" eaLnBrk="1" hangingPunct="1">
              <a:spcBef>
                <a:spcPts val="1200"/>
              </a:spcBef>
              <a:spcAft>
                <a:spcPct val="0"/>
              </a:spcAft>
              <a:defRPr/>
            </a:pPr>
            <a:r>
              <a:rPr lang="en-US" sz="1600" dirty="0"/>
              <a:t>You are not claimed as a dependent on someone else’s tax return</a:t>
            </a:r>
          </a:p>
          <a:p>
            <a:pPr marL="177800" indent="-177800" eaLnBrk="1" hangingPunct="1">
              <a:spcBef>
                <a:spcPts val="1200"/>
              </a:spcBef>
              <a:spcAft>
                <a:spcPct val="0"/>
              </a:spcAft>
              <a:defRPr/>
            </a:pPr>
            <a:r>
              <a:rPr lang="en-US" sz="1600" dirty="0"/>
              <a:t>You are not covered by a health care flexible spending account (FSA)</a:t>
            </a:r>
          </a:p>
          <a:p>
            <a:pPr marL="177800" indent="-177800" eaLnBrk="1" hangingPunct="1">
              <a:spcBef>
                <a:spcPts val="1200"/>
              </a:spcBef>
              <a:spcAft>
                <a:spcPct val="0"/>
              </a:spcAft>
              <a:defRPr/>
            </a:pPr>
            <a:r>
              <a:rPr lang="en-US" sz="1600" dirty="0"/>
              <a:t>You have not received Veterans Administration (VA) benefits within the past three months, except for preventive care. If you are a veteran with a disability rating from the VA, this exclusion does not apply.</a:t>
            </a:r>
          </a:p>
        </p:txBody>
      </p:sp>
      <p:pic>
        <p:nvPicPr>
          <p:cNvPr id="5123" name="Picture 3" descr="C:\Users\Chrissy\Desktop\gardening.jpg"/>
          <p:cNvPicPr>
            <a:picLocks noChangeAspect="1" noChangeArrowheads="1"/>
          </p:cNvPicPr>
          <p:nvPr/>
        </p:nvPicPr>
        <p:blipFill>
          <a:blip r:embed="rId4"/>
          <a:srcRect/>
          <a:stretch>
            <a:fillRect/>
          </a:stretch>
        </p:blipFill>
        <p:spPr>
          <a:xfrm>
            <a:off x="5210175" y="968373"/>
            <a:ext cx="3475038" cy="52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579601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p:cNvSpPr>
            <a:spLocks noGrp="1"/>
          </p:cNvSpPr>
          <p:nvPr>
            <p:ph type="sldNum" sz="quarter" idx="10"/>
          </p:nvPr>
        </p:nvSpPr>
        <p:spPr>
          <a:noFill/>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9pPr>
          </a:lstStyle>
          <a:p>
            <a:fld id="{B300846A-5D9F-412D-BFD8-E2ED7F6B6606}" type="slidenum">
              <a:rPr lang="en-US" sz="800"/>
              <a:t>3</a:t>
            </a:fld>
            <a:endParaRPr lang="en-US" sz="800"/>
          </a:p>
        </p:txBody>
      </p:sp>
      <p:sp>
        <p:nvSpPr>
          <p:cNvPr id="21506" name="Rectangle 2"/>
          <p:cNvSpPr>
            <a:spLocks noGrp="1" noChangeArrowheads="1"/>
          </p:cNvSpPr>
          <p:nvPr>
            <p:ph type="title"/>
          </p:nvPr>
        </p:nvSpPr>
        <p:spPr/>
        <p:txBody>
          <a:bodyPr/>
          <a:lstStyle/>
          <a:p>
            <a:pPr eaLnBrk="1" hangingPunct="1"/>
            <a:r>
              <a:rPr lang="en-US">
                <a:latin typeface="Arial" charset="0"/>
                <a:ea typeface="ＭＳ Ｐゴシック" charset="0"/>
              </a:rPr>
              <a:t>HSA overview</a:t>
            </a:r>
          </a:p>
        </p:txBody>
      </p:sp>
      <p:sp>
        <p:nvSpPr>
          <p:cNvPr id="16" name="Text Box 6"/>
          <p:cNvSpPr txBox="1">
            <a:spLocks noChangeArrowheads="1"/>
          </p:cNvSpPr>
          <p:nvPr/>
        </p:nvSpPr>
        <p:spPr>
          <a:xfrm>
            <a:off x="1924050" y="1800225"/>
            <a:ext cx="2401887" cy="1587684"/>
          </a:xfrm>
          <a:prstGeom prst="rect">
            <a:avLst/>
          </a:prstGeom>
          <a:solidFill>
            <a:schemeClr val="accent1"/>
          </a:solidFill>
          <a:ln>
            <a:noFill/>
          </a:ln>
          <a:effectLst>
            <a:outerShdw blurRad="50800" dist="38100" dir="2700000" algn="tl" rotWithShape="0">
              <a:prstClr val="black">
                <a:alpha val="40000"/>
              </a:prstClr>
            </a:outerShdw>
          </a:effectLst>
        </p:spPr>
        <p:txBody>
          <a:bodyPr lIns="91440" tIns="0" rIns="91440" bIns="0" anchor="ctr"/>
          <a:lstStyle/>
          <a:p>
            <a:pPr algn="ctr" eaLnBrk="0" hangingPunct="0">
              <a:buClrTx/>
              <a:buFontTx/>
              <a:buNone/>
              <a:defRPr/>
            </a:pPr>
            <a:r>
              <a:rPr lang="en-US" sz="1800" dirty="0">
                <a:solidFill>
                  <a:schemeClr val="bg1"/>
                </a:solidFill>
                <a:cs typeface="Arial Unicode MS" charset="0"/>
              </a:rPr>
              <a:t>Requires a qualifying</a:t>
            </a:r>
            <a:br>
              <a:rPr lang="en-US" sz="1800" dirty="0">
                <a:solidFill>
                  <a:schemeClr val="bg1"/>
                </a:solidFill>
                <a:cs typeface="Arial Unicode MS" charset="0"/>
              </a:rPr>
            </a:br>
            <a:r>
              <a:rPr lang="en-US" sz="1800" dirty="0">
                <a:solidFill>
                  <a:schemeClr val="bg1"/>
                </a:solidFill>
                <a:cs typeface="Arial Unicode MS" charset="0"/>
              </a:rPr>
              <a:t>high-deductible health plan (HDHP)</a:t>
            </a:r>
          </a:p>
        </p:txBody>
      </p:sp>
      <p:sp>
        <p:nvSpPr>
          <p:cNvPr id="18" name="Text Box 8"/>
          <p:cNvSpPr txBox="1">
            <a:spLocks noChangeArrowheads="1"/>
          </p:cNvSpPr>
          <p:nvPr/>
        </p:nvSpPr>
        <p:spPr>
          <a:xfrm>
            <a:off x="4843462" y="3664343"/>
            <a:ext cx="2401887" cy="1587684"/>
          </a:xfrm>
          <a:prstGeom prst="rect">
            <a:avLst/>
          </a:prstGeom>
          <a:solidFill>
            <a:srgbClr val="A4A82F"/>
          </a:solidFill>
          <a:ln>
            <a:noFill/>
          </a:ln>
          <a:effectLst>
            <a:outerShdw blurRad="50800" dist="38100" dir="2700000" algn="tl" rotWithShape="0">
              <a:prstClr val="black">
                <a:alpha val="40000"/>
              </a:prstClr>
            </a:outerShdw>
          </a:effectLst>
        </p:spPr>
        <p:txBody>
          <a:bodyPr lIns="91440" tIns="0" rIns="91440" bIns="0" anchor="ctr"/>
          <a:lstStyle/>
          <a:p>
            <a:pPr algn="ctr" eaLnBrk="0" hangingPunct="0">
              <a:buClrTx/>
              <a:buFontTx/>
              <a:buNone/>
              <a:defRPr/>
            </a:pPr>
            <a:r>
              <a:rPr lang="en-US" sz="1800" dirty="0">
                <a:solidFill>
                  <a:schemeClr val="bg1"/>
                </a:solidFill>
                <a:cs typeface="Arial Unicode MS" charset="0"/>
              </a:rPr>
              <a:t>Grows over </a:t>
            </a:r>
            <a:br>
              <a:rPr lang="en-US" sz="1800" dirty="0">
                <a:solidFill>
                  <a:schemeClr val="bg1"/>
                </a:solidFill>
                <a:cs typeface="Arial Unicode MS" charset="0"/>
              </a:rPr>
            </a:br>
            <a:r>
              <a:rPr lang="en-US" sz="1800" dirty="0">
                <a:solidFill>
                  <a:schemeClr val="bg1"/>
                </a:solidFill>
                <a:cs typeface="Arial Unicode MS" charset="0"/>
              </a:rPr>
              <a:t>time and can </a:t>
            </a:r>
            <a:br>
              <a:rPr lang="en-US" sz="1800" dirty="0">
                <a:solidFill>
                  <a:schemeClr val="bg1"/>
                </a:solidFill>
                <a:cs typeface="Arial Unicode MS" charset="0"/>
              </a:rPr>
            </a:br>
            <a:r>
              <a:rPr lang="en-US" sz="1800" dirty="0">
                <a:solidFill>
                  <a:schemeClr val="bg1"/>
                </a:solidFill>
                <a:cs typeface="Arial Unicode MS" charset="0"/>
              </a:rPr>
              <a:t>be invested</a:t>
            </a:r>
          </a:p>
        </p:txBody>
      </p:sp>
      <p:sp>
        <p:nvSpPr>
          <p:cNvPr id="19" name="Text Box 9"/>
          <p:cNvSpPr txBox="1">
            <a:spLocks noChangeArrowheads="1"/>
          </p:cNvSpPr>
          <p:nvPr/>
        </p:nvSpPr>
        <p:spPr>
          <a:xfrm>
            <a:off x="4843462" y="1800225"/>
            <a:ext cx="2401887" cy="1587684"/>
          </a:xfrm>
          <a:prstGeom prst="rect">
            <a:avLst/>
          </a:prstGeom>
          <a:solidFill>
            <a:schemeClr val="tx1"/>
          </a:solidFill>
          <a:ln>
            <a:noFill/>
          </a:ln>
          <a:effectLst>
            <a:outerShdw blurRad="50800" dist="38100" dir="2700000" algn="tl" rotWithShape="0">
              <a:prstClr val="black">
                <a:alpha val="40000"/>
              </a:prstClr>
            </a:outerShdw>
          </a:effectLst>
        </p:spPr>
        <p:txBody>
          <a:bodyPr lIns="91440" tIns="0" rIns="91440" bIns="0" anchor="ctr"/>
          <a:lstStyle/>
          <a:p>
            <a:pPr algn="ctr" eaLnBrk="0" hangingPunct="0">
              <a:buClrTx/>
              <a:buFontTx/>
              <a:buNone/>
              <a:defRPr/>
            </a:pPr>
            <a:r>
              <a:rPr lang="en-US" sz="1800" dirty="0">
                <a:solidFill>
                  <a:schemeClr val="bg1"/>
                </a:solidFill>
                <a:cs typeface="Arial Unicode MS" charset="0"/>
              </a:rPr>
              <a:t>Used to pay </a:t>
            </a:r>
            <a:br>
              <a:rPr lang="en-US" sz="1800" dirty="0">
                <a:solidFill>
                  <a:schemeClr val="bg1"/>
                </a:solidFill>
                <a:cs typeface="Arial Unicode MS" charset="0"/>
              </a:rPr>
            </a:br>
            <a:r>
              <a:rPr lang="en-US" sz="1800" dirty="0">
                <a:solidFill>
                  <a:schemeClr val="bg1"/>
                </a:solidFill>
                <a:cs typeface="Arial Unicode MS" charset="0"/>
              </a:rPr>
              <a:t>for qualified medical expenses immediately</a:t>
            </a:r>
          </a:p>
        </p:txBody>
      </p:sp>
      <p:sp>
        <p:nvSpPr>
          <p:cNvPr id="23" name="Text Box 7"/>
          <p:cNvSpPr txBox="1">
            <a:spLocks noChangeArrowheads="1"/>
          </p:cNvSpPr>
          <p:nvPr/>
        </p:nvSpPr>
        <p:spPr>
          <a:xfrm>
            <a:off x="1924050" y="3664343"/>
            <a:ext cx="2401887" cy="1587684"/>
          </a:xfrm>
          <a:prstGeom prst="rect">
            <a:avLst/>
          </a:prstGeom>
          <a:solidFill>
            <a:schemeClr val="accent2"/>
          </a:solidFill>
          <a:ln>
            <a:noFill/>
          </a:ln>
          <a:effectLst>
            <a:outerShdw blurRad="50800" dist="38100" dir="2700000" algn="tl" rotWithShape="0">
              <a:prstClr val="black">
                <a:alpha val="40000"/>
              </a:prstClr>
            </a:outerShdw>
          </a:effectLst>
        </p:spPr>
        <p:txBody>
          <a:bodyPr lIns="91440" tIns="0" rIns="91440" bIns="0" anchor="ctr"/>
          <a:lstStyle/>
          <a:p>
            <a:pPr algn="ctr" eaLnBrk="0" hangingPunct="0">
              <a:buClrTx/>
              <a:buFontTx/>
              <a:buNone/>
              <a:defRPr/>
            </a:pPr>
            <a:r>
              <a:rPr lang="en-US" sz="1800">
                <a:solidFill>
                  <a:schemeClr val="bg1"/>
                </a:solidFill>
                <a:cs typeface="Arial Unicode MS" charset="0"/>
              </a:rPr>
              <a:t>Account funds </a:t>
            </a:r>
            <a:br>
              <a:rPr lang="en-US" sz="1800">
                <a:solidFill>
                  <a:schemeClr val="bg1"/>
                </a:solidFill>
                <a:cs typeface="Arial Unicode MS" charset="0"/>
              </a:rPr>
            </a:br>
            <a:r>
              <a:rPr lang="en-US" sz="1800">
                <a:solidFill>
                  <a:schemeClr val="bg1"/>
                </a:solidFill>
                <a:cs typeface="Arial Unicode MS" charset="0"/>
              </a:rPr>
              <a:t>belong to you</a:t>
            </a:r>
          </a:p>
        </p:txBody>
      </p:sp>
      <p:sp>
        <p:nvSpPr>
          <p:cNvPr id="21513" name="Rectangle 3"/>
          <p:cNvSpPr txBox="1">
            <a:spLocks noChangeArrowheads="1"/>
          </p:cNvSpPr>
          <p:nvPr/>
        </p:nvSpPr>
        <p:spPr>
          <a:xfrm>
            <a:off x="446085" y="5780918"/>
            <a:ext cx="8228013" cy="280194"/>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9pPr>
          </a:lstStyle>
          <a:p>
            <a:pPr algn="ctr" eaLnBrk="1" hangingPunct="1">
              <a:buFontTx/>
              <a:buNone/>
            </a:pPr>
            <a:r>
              <a:rPr lang="en-US" sz="1400" b="1" dirty="0"/>
              <a:t>Investments are not FDIC insured, are not guaranteed by Optum Bank</a:t>
            </a:r>
            <a:r>
              <a:rPr lang="en-US" sz="1400" b="1" baseline="30000" dirty="0">
                <a:latin typeface="Lucida Grande" charset="0"/>
                <a:cs typeface="Lucida Grande" charset="0"/>
              </a:rPr>
              <a:t>®</a:t>
            </a:r>
            <a:r>
              <a:rPr lang="en-US" sz="1400" b="1" dirty="0">
                <a:cs typeface="Lucida Grande" charset="0"/>
              </a:rPr>
              <a:t>, </a:t>
            </a:r>
            <a:r>
              <a:rPr lang="en-US" sz="1400" b="1" dirty="0"/>
              <a:t>and may lose value</a:t>
            </a:r>
            <a:r>
              <a:rPr lang="en-US" sz="1400" dirty="0"/>
              <a:t>.</a:t>
            </a:r>
          </a:p>
        </p:txBody>
      </p:sp>
    </p:spTree>
    <p:custDataLst>
      <p:tags r:id="rId1"/>
    </p:custDataLst>
    <p:extLst>
      <p:ext uri="{BB962C8B-B14F-4D97-AF65-F5344CB8AC3E}">
        <p14:creationId xmlns:p14="http://schemas.microsoft.com/office/powerpoint/2010/main" val="4017111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rLs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rLs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rLs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rLst="">
                                      <p:cBhvr>
                                        <p:cTn id="22" dur="500"/>
                                        <p:tgtEl>
                                          <p:spTgt spid="1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1513"/>
                                        </p:tgtEl>
                                        <p:attrNameLst>
                                          <p:attrName>style.visibility</p:attrName>
                                        </p:attrNameLst>
                                      </p:cBhvr>
                                      <p:to>
                                        <p:strVal val="visible"/>
                                      </p:to>
                                    </p:set>
                                    <p:animEffect transition="in" filter="fade" prLst="">
                                      <p:cBhvr>
                                        <p:cTn id="26"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3" grpId="0" animBg="1"/>
      <p:bldP spid="215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dirty="0"/>
              <a:t>Contribution limits</a:t>
            </a:r>
          </a:p>
        </p:txBody>
      </p:sp>
      <p:sp>
        <p:nvSpPr>
          <p:cNvPr id="59395" name="Rectangle 4"/>
          <p:cNvSpPr>
            <a:spLocks noChangeArrowheads="1"/>
          </p:cNvSpPr>
          <p:nvPr/>
        </p:nvSpPr>
        <p:spPr>
          <a:xfrm>
            <a:off x="2143126" y="1722438"/>
            <a:ext cx="6542088" cy="1096962"/>
          </a:xfrm>
          <a:prstGeom prst="rect">
            <a:avLst/>
          </a:prstGeom>
          <a:gradFill rotWithShape="1">
            <a:gsLst>
              <a:gs pos="0">
                <a:srgbClr val="CDCFD1"/>
              </a:gs>
              <a:gs pos="100000">
                <a:srgbClr val="FFFFFF"/>
              </a:gs>
            </a:gsLst>
            <a:lin ang="0" scaled="1"/>
            <a:tileRect/>
          </a:gradFill>
          <a:ln>
            <a:noFill/>
          </a:ln>
          <a:extLst>
            <a:ext uri="{91240B29-F687-4F45-9708-019B960494DF}">
              <a14:hiddenLine xmlns:a14="http://schemas.microsoft.com/office/drawing/2010/main" w="12700">
                <a:solidFill>
                  <a:srgbClr val="000000"/>
                </a:solidFill>
                <a:miter lim="800000"/>
                <a:headEnd/>
                <a:tailEnd/>
              </a14:hiddenLine>
            </a:ext>
          </a:extLst>
        </p:spPr>
        <p:txBody>
          <a:bodyPr lIns="228600" tIns="91440" rIns="0" bIns="91440" anchor="ctr"/>
          <a:lstStyle/>
          <a:p>
            <a:pPr>
              <a:buFontTx/>
              <a:buNone/>
            </a:pPr>
            <a:r>
              <a:rPr lang="en-US" sz="1600" dirty="0"/>
              <a:t>The IRS determines how much you can deposit into your HSA </a:t>
            </a:r>
          </a:p>
          <a:p>
            <a:pPr>
              <a:buFontTx/>
              <a:buNone/>
            </a:pPr>
            <a:r>
              <a:rPr lang="en-US" sz="1600" dirty="0"/>
              <a:t>each year.</a:t>
            </a:r>
          </a:p>
        </p:txBody>
      </p:sp>
      <p:sp>
        <p:nvSpPr>
          <p:cNvPr id="9" name="Rectangle 5"/>
          <p:cNvSpPr>
            <a:spLocks noChangeArrowheads="1"/>
          </p:cNvSpPr>
          <p:nvPr/>
        </p:nvSpPr>
        <p:spPr>
          <a:xfrm>
            <a:off x="455613" y="1722438"/>
            <a:ext cx="1600200" cy="1096962"/>
          </a:xfrm>
          <a:prstGeom prst="rect">
            <a:avLst/>
          </a:prstGeom>
          <a:solidFill>
            <a:schemeClr val="accent1"/>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hangingPunct="0">
              <a:buClrTx/>
              <a:buFontTx/>
              <a:buNone/>
              <a:defRPr/>
            </a:pPr>
            <a:r>
              <a:rPr lang="en-US" sz="1600" dirty="0">
                <a:solidFill>
                  <a:schemeClr val="bg1"/>
                </a:solidFill>
                <a:latin typeface="Arial" charset="0"/>
                <a:ea typeface="ＭＳ Ｐゴシック" charset="0"/>
              </a:rPr>
              <a:t>Amount</a:t>
            </a:r>
            <a:br>
              <a:rPr lang="en-US" sz="1600" dirty="0">
                <a:solidFill>
                  <a:schemeClr val="bg1"/>
                </a:solidFill>
                <a:latin typeface="Arial" charset="0"/>
                <a:ea typeface="ＭＳ Ｐゴシック" charset="0"/>
              </a:rPr>
            </a:br>
            <a:r>
              <a:rPr lang="en-US" sz="1600" dirty="0">
                <a:solidFill>
                  <a:schemeClr val="bg1"/>
                </a:solidFill>
                <a:latin typeface="Arial" charset="0"/>
                <a:ea typeface="ＭＳ Ｐゴシック" charset="0"/>
              </a:rPr>
              <a:t>of contribution</a:t>
            </a:r>
          </a:p>
        </p:txBody>
      </p:sp>
      <p:sp>
        <p:nvSpPr>
          <p:cNvPr id="59397" name="Rectangle 12"/>
          <p:cNvSpPr>
            <a:spLocks noChangeArrowheads="1"/>
          </p:cNvSpPr>
          <p:nvPr/>
        </p:nvSpPr>
        <p:spPr>
          <a:xfrm>
            <a:off x="2143126" y="2986088"/>
            <a:ext cx="6542088" cy="1096962"/>
          </a:xfrm>
          <a:prstGeom prst="rect">
            <a:avLst/>
          </a:prstGeom>
          <a:gradFill rotWithShape="1">
            <a:gsLst>
              <a:gs pos="0">
                <a:srgbClr val="CDCFD1"/>
              </a:gs>
              <a:gs pos="100000">
                <a:srgbClr val="FFFFFF"/>
              </a:gs>
            </a:gsLst>
            <a:lin ang="0" scaled="1"/>
            <a:tileRect/>
          </a:gradFill>
          <a:ln>
            <a:noFill/>
          </a:ln>
          <a:extLst>
            <a:ext uri="{91240B29-F687-4F45-9708-019B960494DF}">
              <a14:hiddenLine xmlns:a14="http://schemas.microsoft.com/office/drawing/2010/main" w="12700">
                <a:solidFill>
                  <a:srgbClr val="000000"/>
                </a:solidFill>
                <a:miter lim="800000"/>
                <a:headEnd/>
                <a:tailEnd/>
              </a14:hiddenLine>
            </a:ext>
          </a:extLst>
        </p:spPr>
        <p:txBody>
          <a:bodyPr lIns="228600" tIns="91440" rIns="0" bIns="91440" anchor="ctr"/>
          <a:lstStyle/>
          <a:p>
            <a:pPr lvl="0">
              <a:lnSpc>
                <a:spcPct val="100000"/>
              </a:lnSpc>
              <a:spcAft>
                <a:spcPct val="0"/>
              </a:spcAft>
              <a:buClrTx/>
              <a:buNone/>
            </a:pPr>
            <a:r>
              <a:rPr lang="en-US" sz="1600" dirty="0">
                <a:solidFill>
                  <a:srgbClr val="63666A"/>
                </a:solidFill>
                <a:latin typeface="Arial" charset="0"/>
                <a:ea typeface="ＭＳ Ｐゴシック" pitchFamily="34" charset="-128"/>
                <a:cs typeface="+mn-cs"/>
              </a:rPr>
              <a:t>In </a:t>
            </a:r>
            <a:r>
              <a:rPr lang="en-US" sz="1600" dirty="0" smtClean="0">
                <a:solidFill>
                  <a:srgbClr val="63666A"/>
                </a:solidFill>
                <a:latin typeface="Arial" charset="0"/>
                <a:ea typeface="ＭＳ Ｐゴシック" pitchFamily="34" charset="-128"/>
                <a:cs typeface="+mn-cs"/>
              </a:rPr>
              <a:t>2024, </a:t>
            </a:r>
            <a:r>
              <a:rPr lang="en-US" sz="1600" dirty="0">
                <a:solidFill>
                  <a:srgbClr val="63666A"/>
                </a:solidFill>
                <a:latin typeface="Arial" charset="0"/>
                <a:ea typeface="ＭＳ Ｐゴシック" pitchFamily="34" charset="-128"/>
                <a:cs typeface="+mn-cs"/>
              </a:rPr>
              <a:t>you can contribute up to </a:t>
            </a:r>
            <a:r>
              <a:rPr lang="en-US" sz="1600" b="1" dirty="0" smtClean="0">
                <a:solidFill>
                  <a:srgbClr val="63666A"/>
                </a:solidFill>
                <a:latin typeface="Arial" charset="0"/>
                <a:ea typeface="ＭＳ Ｐゴシック" pitchFamily="34" charset="-128"/>
                <a:cs typeface="+mn-cs"/>
              </a:rPr>
              <a:t>$4,150 </a:t>
            </a:r>
            <a:r>
              <a:rPr lang="en-US" sz="1600" dirty="0">
                <a:solidFill>
                  <a:srgbClr val="63666A"/>
                </a:solidFill>
                <a:latin typeface="Arial" charset="0"/>
                <a:ea typeface="ＭＳ Ｐゴシック" pitchFamily="34" charset="-128"/>
                <a:cs typeface="+mn-cs"/>
              </a:rPr>
              <a:t>for individual coverage and up to </a:t>
            </a:r>
            <a:r>
              <a:rPr lang="en-US" sz="1600" b="1" dirty="0" smtClean="0">
                <a:solidFill>
                  <a:srgbClr val="63666A"/>
                </a:solidFill>
                <a:latin typeface="Arial" charset="0"/>
                <a:ea typeface="ＭＳ Ｐゴシック" pitchFamily="34" charset="-128"/>
                <a:cs typeface="+mn-cs"/>
              </a:rPr>
              <a:t>$8,300 </a:t>
            </a:r>
            <a:r>
              <a:rPr lang="en-US" sz="1600" dirty="0">
                <a:solidFill>
                  <a:srgbClr val="63666A"/>
                </a:solidFill>
                <a:latin typeface="Arial" charset="0"/>
                <a:ea typeface="ＭＳ Ｐゴシック" pitchFamily="34" charset="-128"/>
                <a:cs typeface="+mn-cs"/>
              </a:rPr>
              <a:t>for family coverage </a:t>
            </a:r>
          </a:p>
        </p:txBody>
      </p:sp>
      <p:sp>
        <p:nvSpPr>
          <p:cNvPr id="11" name="Rectangle 13"/>
          <p:cNvSpPr>
            <a:spLocks noChangeArrowheads="1"/>
          </p:cNvSpPr>
          <p:nvPr/>
        </p:nvSpPr>
        <p:spPr>
          <a:xfrm>
            <a:off x="455613" y="2986088"/>
            <a:ext cx="1600200" cy="1096962"/>
          </a:xfrm>
          <a:prstGeom prst="rect">
            <a:avLst/>
          </a:prstGeom>
          <a:solidFill>
            <a:schemeClr val="tx1"/>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hangingPunct="0">
              <a:buClrTx/>
              <a:buFontTx/>
              <a:buNone/>
              <a:defRPr/>
            </a:pPr>
            <a:r>
              <a:rPr lang="en-US" sz="1600" dirty="0">
                <a:solidFill>
                  <a:schemeClr val="bg1"/>
                </a:solidFill>
                <a:latin typeface="Arial" charset="0"/>
                <a:ea typeface="ＭＳ Ｐゴシック" charset="0"/>
              </a:rPr>
              <a:t>Contribution</a:t>
            </a:r>
            <a:br>
              <a:rPr lang="en-US" sz="1600" dirty="0">
                <a:solidFill>
                  <a:schemeClr val="bg1"/>
                </a:solidFill>
                <a:latin typeface="Arial" charset="0"/>
                <a:ea typeface="ＭＳ Ｐゴシック" charset="0"/>
              </a:rPr>
            </a:br>
            <a:r>
              <a:rPr lang="en-US" sz="1600" dirty="0">
                <a:solidFill>
                  <a:schemeClr val="bg1"/>
                </a:solidFill>
                <a:latin typeface="Arial" charset="0"/>
                <a:ea typeface="ＭＳ Ｐゴシック" charset="0"/>
              </a:rPr>
              <a:t>rules</a:t>
            </a:r>
          </a:p>
        </p:txBody>
      </p:sp>
      <p:sp>
        <p:nvSpPr>
          <p:cNvPr id="59399" name="Rectangle 15"/>
          <p:cNvSpPr>
            <a:spLocks noChangeArrowheads="1"/>
          </p:cNvSpPr>
          <p:nvPr/>
        </p:nvSpPr>
        <p:spPr>
          <a:xfrm>
            <a:off x="2143126" y="4251325"/>
            <a:ext cx="6542088" cy="1096963"/>
          </a:xfrm>
          <a:prstGeom prst="rect">
            <a:avLst/>
          </a:prstGeom>
          <a:gradFill rotWithShape="1">
            <a:gsLst>
              <a:gs pos="0">
                <a:srgbClr val="CDCFD1"/>
              </a:gs>
              <a:gs pos="100000">
                <a:srgbClr val="FFFFFF"/>
              </a:gs>
            </a:gsLst>
            <a:lin ang="0" scaled="1"/>
            <a:tileRect/>
          </a:gradFill>
          <a:ln>
            <a:noFill/>
          </a:ln>
          <a:extLst>
            <a:ext uri="{91240B29-F687-4F45-9708-019B960494DF}">
              <a14:hiddenLine xmlns:a14="http://schemas.microsoft.com/office/drawing/2010/main" w="12700">
                <a:solidFill>
                  <a:srgbClr val="000000"/>
                </a:solidFill>
                <a:miter lim="800000"/>
                <a:headEnd/>
                <a:tailEnd/>
              </a14:hiddenLine>
            </a:ext>
          </a:extLst>
        </p:spPr>
        <p:txBody>
          <a:bodyPr lIns="228600" tIns="91440" rIns="0" bIns="91440" anchor="ctr"/>
          <a:lstStyle/>
          <a:p>
            <a:pPr>
              <a:buFontTx/>
              <a:buNone/>
            </a:pPr>
            <a:r>
              <a:rPr lang="en-US" sz="1600" dirty="0"/>
              <a:t>Those 55 years of age or higher, but not yet enrolled in Medicare, can fund an additional $1,000/year </a:t>
            </a:r>
            <a:r>
              <a:rPr lang="en-US" altLang="en-US" sz="1600" dirty="0"/>
              <a:t>“</a:t>
            </a:r>
            <a:r>
              <a:rPr lang="en-US" sz="1600" dirty="0"/>
              <a:t>catch-up</a:t>
            </a:r>
            <a:r>
              <a:rPr lang="en-US" altLang="en-US" sz="1600" dirty="0"/>
              <a:t>”</a:t>
            </a:r>
            <a:r>
              <a:rPr lang="en-US" sz="1600" dirty="0"/>
              <a:t> contribution.</a:t>
            </a:r>
          </a:p>
        </p:txBody>
      </p:sp>
      <p:sp>
        <p:nvSpPr>
          <p:cNvPr id="13" name="Rectangle 16"/>
          <p:cNvSpPr>
            <a:spLocks noChangeArrowheads="1"/>
          </p:cNvSpPr>
          <p:nvPr/>
        </p:nvSpPr>
        <p:spPr>
          <a:xfrm>
            <a:off x="455613" y="4251325"/>
            <a:ext cx="1600200" cy="1096963"/>
          </a:xfrm>
          <a:prstGeom prst="rect">
            <a:avLst/>
          </a:prstGeom>
          <a:solidFill>
            <a:schemeClr val="bg2"/>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hangingPunct="0">
              <a:buClrTx/>
              <a:buFontTx/>
              <a:buNone/>
              <a:defRPr/>
            </a:pPr>
            <a:r>
              <a:rPr lang="en-US" sz="1600" dirty="0">
                <a:solidFill>
                  <a:schemeClr val="bg1"/>
                </a:solidFill>
                <a:latin typeface="Arial" charset="0"/>
                <a:ea typeface="ＭＳ Ｐゴシック" charset="0"/>
              </a:rPr>
              <a:t>Additional</a:t>
            </a:r>
            <a:br>
              <a:rPr lang="en-US" sz="1600" dirty="0">
                <a:solidFill>
                  <a:schemeClr val="bg1"/>
                </a:solidFill>
                <a:latin typeface="Arial" charset="0"/>
                <a:ea typeface="ＭＳ Ｐゴシック" charset="0"/>
              </a:rPr>
            </a:br>
            <a:r>
              <a:rPr lang="en-US" sz="1600" dirty="0">
                <a:solidFill>
                  <a:schemeClr val="bg1"/>
                </a:solidFill>
                <a:latin typeface="Arial" charset="0"/>
                <a:ea typeface="ＭＳ Ｐゴシック" charset="0"/>
              </a:rPr>
              <a:t>contribution</a:t>
            </a:r>
          </a:p>
        </p:txBody>
      </p:sp>
      <p:sp>
        <p:nvSpPr>
          <p:cNvPr id="12" name="Slide Number Placeholder 3"/>
          <p:cNvSpPr>
            <a:spLocks noGrp="1"/>
          </p:cNvSpPr>
          <p:nvPr>
            <p:ph type="sldNum" sz="quarter" idx="10"/>
          </p:nvPr>
        </p:nvSpPr>
        <p:spPr>
          <a:xfrm>
            <a:off x="8382000" y="6580188"/>
            <a:ext cx="304800" cy="152400"/>
          </a:xfrm>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2F019E76-4091-4B7C-B234-42E5891F1654}" type="slidenum">
              <a:rPr lang="en-US" sz="800" smtClean="0"/>
              <a:t>4</a:t>
            </a:fld>
            <a:endParaRPr lang="en-US" sz="800" dirty="0"/>
          </a:p>
        </p:txBody>
      </p:sp>
    </p:spTree>
    <p:custDataLst>
      <p:tags r:id="rId1"/>
    </p:custDataLst>
    <p:extLst>
      <p:ext uri="{BB962C8B-B14F-4D97-AF65-F5344CB8AC3E}">
        <p14:creationId xmlns:p14="http://schemas.microsoft.com/office/powerpoint/2010/main" val="2031712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rLst="">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395"/>
                                        </p:tgtEl>
                                        <p:attrNameLst>
                                          <p:attrName>style.visibility</p:attrName>
                                        </p:attrNameLst>
                                      </p:cBhvr>
                                      <p:to>
                                        <p:strVal val="visible"/>
                                      </p:to>
                                    </p:set>
                                    <p:animEffect transition="in" filter="fade" prLst="">
                                      <p:cBhvr>
                                        <p:cTn id="10" dur="500"/>
                                        <p:tgtEl>
                                          <p:spTgt spid="5939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rLst="">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397"/>
                                        </p:tgtEl>
                                        <p:attrNameLst>
                                          <p:attrName>style.visibility</p:attrName>
                                        </p:attrNameLst>
                                      </p:cBhvr>
                                      <p:to>
                                        <p:strVal val="visible"/>
                                      </p:to>
                                    </p:set>
                                    <p:animEffect transition="in" filter="fade" prLst="">
                                      <p:cBhvr>
                                        <p:cTn id="18" dur="500"/>
                                        <p:tgtEl>
                                          <p:spTgt spid="593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rLst="">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9399"/>
                                        </p:tgtEl>
                                        <p:attrNameLst>
                                          <p:attrName>style.visibility</p:attrName>
                                        </p:attrNameLst>
                                      </p:cBhvr>
                                      <p:to>
                                        <p:strVal val="visible"/>
                                      </p:to>
                                    </p:set>
                                    <p:animEffect transition="in" filter="fade" prLst="">
                                      <p:cBhvr>
                                        <p:cTn id="26" dur="500"/>
                                        <p:tgtEl>
                                          <p:spTgt spid="5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9" grpId="0" animBg="1"/>
      <p:bldP spid="59397" grpId="0" animBg="1"/>
      <p:bldP spid="11" grpId="0" animBg="1"/>
      <p:bldP spid="59399"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9"/>
          <p:cNvSpPr>
            <a:spLocks noChangeArrowheads="1"/>
          </p:cNvSpPr>
          <p:nvPr/>
        </p:nvSpPr>
        <p:spPr>
          <a:xfrm>
            <a:off x="6221413" y="2447925"/>
            <a:ext cx="2468562" cy="3724275"/>
          </a:xfrm>
          <a:prstGeom prst="rect">
            <a:avLst/>
          </a:prstGeom>
          <a:solidFill>
            <a:schemeClr val="bg2"/>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hangingPunct="0">
              <a:buClrTx/>
              <a:buFontTx/>
              <a:buNone/>
              <a:defRPr/>
            </a:pPr>
            <a:endParaRPr lang="en-US" sz="1800" dirty="0">
              <a:solidFill>
                <a:schemeClr val="bg1"/>
              </a:solidFill>
              <a:latin typeface="Arial" charset="0"/>
              <a:ea typeface="ＭＳ Ｐゴシック" charset="0"/>
            </a:endParaRPr>
          </a:p>
          <a:p>
            <a:pPr algn="ctr" eaLnBrk="0" hangingPunct="0">
              <a:buClrTx/>
              <a:buFontTx/>
              <a:buNone/>
              <a:defRPr/>
            </a:pPr>
            <a:r>
              <a:rPr lang="en-US" sz="1800" dirty="0">
                <a:solidFill>
                  <a:schemeClr val="bg1"/>
                </a:solidFill>
                <a:latin typeface="Arial" charset="0"/>
                <a:ea typeface="ＭＳ Ｐゴシック" charset="0"/>
              </a:rPr>
              <a:t>Use HSA dollars           to pay for qualified medical expenses for                       your spouse </a:t>
            </a:r>
            <a:br>
              <a:rPr lang="en-US" sz="1800" dirty="0">
                <a:solidFill>
                  <a:schemeClr val="bg1"/>
                </a:solidFill>
                <a:latin typeface="Arial" charset="0"/>
                <a:ea typeface="ＭＳ Ｐゴシック" charset="0"/>
              </a:rPr>
            </a:br>
            <a:r>
              <a:rPr lang="en-US" sz="1800" dirty="0">
                <a:solidFill>
                  <a:schemeClr val="bg1"/>
                </a:solidFill>
                <a:latin typeface="Arial" charset="0"/>
                <a:ea typeface="ＭＳ Ｐゴシック" charset="0"/>
              </a:rPr>
              <a:t>or dependents </a:t>
            </a:r>
          </a:p>
        </p:txBody>
      </p:sp>
      <p:sp>
        <p:nvSpPr>
          <p:cNvPr id="17413" name="Rectangle 2"/>
          <p:cNvSpPr>
            <a:spLocks noGrp="1" noChangeArrowheads="1"/>
          </p:cNvSpPr>
          <p:nvPr>
            <p:ph type="title"/>
          </p:nvPr>
        </p:nvSpPr>
        <p:spPr/>
        <p:txBody>
          <a:bodyPr/>
          <a:lstStyle/>
          <a:p>
            <a:r>
              <a:rPr lang="en-US" dirty="0"/>
              <a:t>HSA qualified medical expenses</a:t>
            </a:r>
          </a:p>
        </p:txBody>
      </p:sp>
      <p:sp>
        <p:nvSpPr>
          <p:cNvPr id="17412" name="Slide Number Placeholder 3"/>
          <p:cNvSpPr>
            <a:spLocks noGrp="1"/>
          </p:cNvSpPr>
          <p:nvPr>
            <p:ph type="sldNum" sz="quarter" idx="10"/>
          </p:nvPr>
        </p:nvSpPr>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1C0F80B6-C000-4A1B-9295-A112BEECA96D}" type="slidenum">
              <a:rPr lang="en-US" sz="800" smtClean="0"/>
              <a:t>5</a:t>
            </a:fld>
            <a:endParaRPr lang="en-US" sz="800" dirty="0"/>
          </a:p>
        </p:txBody>
      </p:sp>
      <p:sp>
        <p:nvSpPr>
          <p:cNvPr id="15" name="Rectangle 5"/>
          <p:cNvSpPr>
            <a:spLocks noChangeArrowheads="1"/>
          </p:cNvSpPr>
          <p:nvPr/>
        </p:nvSpPr>
        <p:spPr>
          <a:xfrm>
            <a:off x="450850" y="2443163"/>
            <a:ext cx="2468563" cy="3724275"/>
          </a:xfrm>
          <a:prstGeom prst="rect">
            <a:avLst/>
          </a:prstGeom>
          <a:solidFill>
            <a:schemeClr val="accent1"/>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hangingPunct="0">
              <a:buClrTx/>
              <a:buFontTx/>
              <a:buNone/>
              <a:defRPr/>
            </a:pPr>
            <a:r>
              <a:rPr lang="en-US" sz="1800" dirty="0">
                <a:solidFill>
                  <a:schemeClr val="bg1"/>
                </a:solidFill>
                <a:latin typeface="Arial" charset="0"/>
                <a:ea typeface="ＭＳ Ｐゴシック" charset="0"/>
              </a:rPr>
              <a:t>Medical plan </a:t>
            </a:r>
            <a:br>
              <a:rPr lang="en-US" sz="1800" dirty="0">
                <a:solidFill>
                  <a:schemeClr val="bg1"/>
                </a:solidFill>
                <a:latin typeface="Arial" charset="0"/>
                <a:ea typeface="ＭＳ Ｐゴシック" charset="0"/>
              </a:rPr>
            </a:br>
            <a:r>
              <a:rPr lang="en-US" sz="1800" dirty="0">
                <a:solidFill>
                  <a:schemeClr val="bg1"/>
                </a:solidFill>
                <a:latin typeface="Arial" charset="0"/>
                <a:ea typeface="ＭＳ Ｐゴシック" charset="0"/>
              </a:rPr>
              <a:t>deductibles and coinsurance</a:t>
            </a:r>
          </a:p>
        </p:txBody>
      </p:sp>
      <p:sp>
        <p:nvSpPr>
          <p:cNvPr id="16" name="Rectangle 16"/>
          <p:cNvSpPr>
            <a:spLocks noChangeArrowheads="1"/>
          </p:cNvSpPr>
          <p:nvPr/>
        </p:nvSpPr>
        <p:spPr>
          <a:xfrm>
            <a:off x="3357563" y="2443162"/>
            <a:ext cx="2468562" cy="3724275"/>
          </a:xfrm>
          <a:prstGeom prst="rect">
            <a:avLst/>
          </a:prstGeom>
          <a:solidFill>
            <a:schemeClr val="tx1"/>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hangingPunct="0">
              <a:buClrTx/>
              <a:buFontTx/>
              <a:buNone/>
              <a:defRPr/>
            </a:pPr>
            <a:r>
              <a:rPr lang="en-US" sz="1800" dirty="0">
                <a:solidFill>
                  <a:schemeClr val="bg1"/>
                </a:solidFill>
                <a:latin typeface="Arial" charset="0"/>
                <a:ea typeface="ＭＳ Ｐゴシック" charset="0"/>
              </a:rPr>
              <a:t>Medical, dental </a:t>
            </a:r>
            <a:br>
              <a:rPr lang="en-US" sz="1800" dirty="0">
                <a:solidFill>
                  <a:schemeClr val="bg1"/>
                </a:solidFill>
                <a:latin typeface="Arial" charset="0"/>
                <a:ea typeface="ＭＳ Ｐゴシック" charset="0"/>
              </a:rPr>
            </a:br>
            <a:r>
              <a:rPr lang="en-US" sz="1800" dirty="0">
                <a:solidFill>
                  <a:schemeClr val="bg1"/>
                </a:solidFill>
                <a:latin typeface="Arial" charset="0"/>
                <a:ea typeface="ＭＳ Ｐゴシック" charset="0"/>
              </a:rPr>
              <a:t>and vision care </a:t>
            </a:r>
            <a:br>
              <a:rPr lang="en-US" sz="1800" dirty="0">
                <a:solidFill>
                  <a:schemeClr val="bg1"/>
                </a:solidFill>
                <a:latin typeface="Arial" charset="0"/>
                <a:ea typeface="ＭＳ Ｐゴシック" charset="0"/>
              </a:rPr>
            </a:br>
            <a:r>
              <a:rPr lang="en-US" sz="1800" dirty="0">
                <a:solidFill>
                  <a:schemeClr val="bg1"/>
                </a:solidFill>
                <a:latin typeface="Arial" charset="0"/>
                <a:ea typeface="ＭＳ Ｐゴシック" charset="0"/>
              </a:rPr>
              <a:t>services &amp; products</a:t>
            </a:r>
          </a:p>
        </p:txBody>
      </p:sp>
      <p:pic>
        <p:nvPicPr>
          <p:cNvPr id="3078" name="Picture 6" descr="C:\Users\ckrame6\Desktop\WIP\kid and dentist.jpg"/>
          <p:cNvPicPr>
            <a:picLocks noChangeAspect="1" noChangeArrowheads="1"/>
          </p:cNvPicPr>
          <p:nvPr/>
        </p:nvPicPr>
        <p:blipFill>
          <a:blip r:embed="rId4"/>
          <a:srcRect/>
          <a:stretch>
            <a:fillRect/>
          </a:stretch>
        </p:blipFill>
        <p:spPr>
          <a:xfrm>
            <a:off x="3700463" y="958848"/>
            <a:ext cx="1782762" cy="26971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9" name="Picture 7" descr="C:\Users\ckrame6\Desktop\WIP\pharmacist.jpg"/>
          <p:cNvPicPr>
            <a:picLocks noChangeAspect="1" noChangeArrowheads="1"/>
          </p:cNvPicPr>
          <p:nvPr/>
        </p:nvPicPr>
        <p:blipFill>
          <a:blip r:embed="rId5"/>
          <a:srcRect/>
          <a:stretch>
            <a:fillRect/>
          </a:stretch>
        </p:blipFill>
        <p:spPr>
          <a:xfrm>
            <a:off x="803275" y="871538"/>
            <a:ext cx="1782762" cy="26971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0" name="Picture 8" descr="C:\Users\ckrame6\Desktop\WIP\kid and doc.jpg"/>
          <p:cNvPicPr>
            <a:picLocks noChangeAspect="1" noChangeArrowheads="1"/>
          </p:cNvPicPr>
          <p:nvPr/>
        </p:nvPicPr>
        <p:blipFill>
          <a:blip r:embed="rId6"/>
          <a:srcRect/>
          <a:stretch>
            <a:fillRect/>
          </a:stretch>
        </p:blipFill>
        <p:spPr>
          <a:xfrm>
            <a:off x="6564312" y="958848"/>
            <a:ext cx="1782763" cy="26971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405966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0"/>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31BBED35-82AA-4520-A69F-ABFBFC4A6707}" type="slidenum">
              <a:rPr lang="en-US" sz="800" smtClean="0"/>
              <a:t>6</a:t>
            </a:fld>
            <a:endParaRPr lang="en-US" sz="800" dirty="0"/>
          </a:p>
        </p:txBody>
      </p:sp>
      <p:sp>
        <p:nvSpPr>
          <p:cNvPr id="24579" name="Rectangle 2"/>
          <p:cNvSpPr>
            <a:spLocks noGrp="1" noChangeArrowheads="1"/>
          </p:cNvSpPr>
          <p:nvPr>
            <p:ph type="title"/>
          </p:nvPr>
        </p:nvSpPr>
        <p:spPr/>
        <p:txBody>
          <a:bodyPr/>
          <a:lstStyle/>
          <a:p>
            <a:pPr eaLnBrk="1" hangingPunct="1"/>
            <a:r>
              <a:rPr lang="en-US" dirty="0"/>
              <a:t>How to make deposits into your HSA</a:t>
            </a:r>
          </a:p>
        </p:txBody>
      </p:sp>
      <p:sp>
        <p:nvSpPr>
          <p:cNvPr id="10" name="Rectangle 4"/>
          <p:cNvSpPr>
            <a:spLocks noChangeArrowheads="1"/>
          </p:cNvSpPr>
          <p:nvPr/>
        </p:nvSpPr>
        <p:spPr>
          <a:xfrm>
            <a:off x="2143126" y="1722438"/>
            <a:ext cx="6542088" cy="1096962"/>
          </a:xfrm>
          <a:prstGeom prst="rect">
            <a:avLst/>
          </a:prstGeom>
          <a:gradFill rotWithShape="1">
            <a:gsLst>
              <a:gs pos="0">
                <a:srgbClr val="CDCFD1"/>
              </a:gs>
              <a:gs pos="100000">
                <a:srgbClr val="FFFFFF"/>
              </a:gs>
            </a:gsLst>
            <a:lin ang="0" scaled="1"/>
            <a:tileRect/>
          </a:gradFill>
          <a:ln>
            <a:noFill/>
          </a:ln>
          <a:extLst>
            <a:ext uri="{91240B29-F687-4F45-9708-019B960494DF}">
              <a14:hiddenLine xmlns:a14="http://schemas.microsoft.com/office/drawing/2010/main" w="12700">
                <a:solidFill>
                  <a:srgbClr val="000000"/>
                </a:solidFill>
                <a:miter lim="800000"/>
                <a:headEnd/>
                <a:tailEnd/>
              </a14:hiddenLine>
            </a:ext>
          </a:extLst>
        </p:spPr>
        <p:txBody>
          <a:bodyPr lIns="228600" tIns="91440" rIns="0" bIns="91440" anchor="ctr"/>
          <a:lstStyle/>
          <a:p>
            <a:pPr>
              <a:buFontTx/>
              <a:buNone/>
            </a:pPr>
            <a:r>
              <a:rPr lang="en-US" sz="1400" dirty="0"/>
              <a:t>Contribute through payroll deduction and save on FICA taxes; these contribution are pre-tax and offer the best savings.</a:t>
            </a:r>
          </a:p>
        </p:txBody>
      </p:sp>
      <p:sp>
        <p:nvSpPr>
          <p:cNvPr id="11" name="Rectangle 5"/>
          <p:cNvSpPr>
            <a:spLocks noChangeArrowheads="1"/>
          </p:cNvSpPr>
          <p:nvPr/>
        </p:nvSpPr>
        <p:spPr>
          <a:xfrm>
            <a:off x="455613" y="1722438"/>
            <a:ext cx="1600200" cy="1096962"/>
          </a:xfrm>
          <a:prstGeom prst="rect">
            <a:avLst/>
          </a:prstGeom>
          <a:solidFill>
            <a:schemeClr val="accent1"/>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hangingPunct="0">
              <a:buClrTx/>
              <a:buFontTx/>
              <a:buNone/>
              <a:defRPr/>
            </a:pPr>
            <a:r>
              <a:rPr lang="en-US" sz="1400" b="1" dirty="0">
                <a:solidFill>
                  <a:schemeClr val="bg1"/>
                </a:solidFill>
                <a:latin typeface="Arial" charset="0"/>
                <a:ea typeface="ＭＳ Ｐゴシック" charset="0"/>
              </a:rPr>
              <a:t>Payroll </a:t>
            </a:r>
            <a:br>
              <a:rPr lang="en-US" sz="1400" b="1" dirty="0">
                <a:solidFill>
                  <a:schemeClr val="bg1"/>
                </a:solidFill>
                <a:latin typeface="Arial" charset="0"/>
                <a:ea typeface="ＭＳ Ｐゴシック" charset="0"/>
              </a:rPr>
            </a:br>
            <a:r>
              <a:rPr lang="en-US" sz="1400" b="1" dirty="0">
                <a:solidFill>
                  <a:schemeClr val="bg1"/>
                </a:solidFill>
                <a:latin typeface="Arial" charset="0"/>
                <a:ea typeface="ＭＳ Ｐゴシック" charset="0"/>
              </a:rPr>
              <a:t>deduction</a:t>
            </a:r>
          </a:p>
        </p:txBody>
      </p:sp>
      <p:sp>
        <p:nvSpPr>
          <p:cNvPr id="12" name="Rectangle 12"/>
          <p:cNvSpPr>
            <a:spLocks noChangeArrowheads="1"/>
          </p:cNvSpPr>
          <p:nvPr/>
        </p:nvSpPr>
        <p:spPr>
          <a:xfrm>
            <a:off x="2143126" y="2986088"/>
            <a:ext cx="6542088" cy="1096962"/>
          </a:xfrm>
          <a:prstGeom prst="rect">
            <a:avLst/>
          </a:prstGeom>
          <a:gradFill rotWithShape="1">
            <a:gsLst>
              <a:gs pos="0">
                <a:srgbClr val="CDCFD1"/>
              </a:gs>
              <a:gs pos="100000">
                <a:srgbClr val="FFFFFF"/>
              </a:gs>
            </a:gsLst>
            <a:lin ang="0" scaled="1"/>
            <a:tileRect/>
          </a:gradFill>
          <a:ln>
            <a:noFill/>
          </a:ln>
          <a:extLst>
            <a:ext uri="{91240B29-F687-4F45-9708-019B960494DF}">
              <a14:hiddenLine xmlns:a14="http://schemas.microsoft.com/office/drawing/2010/main" w="12700">
                <a:solidFill>
                  <a:srgbClr val="000000"/>
                </a:solidFill>
                <a:miter lim="800000"/>
                <a:headEnd/>
                <a:tailEnd/>
              </a14:hiddenLine>
            </a:ext>
          </a:extLst>
        </p:spPr>
        <p:txBody>
          <a:bodyPr lIns="228600" tIns="91440" rIns="0" bIns="91440" anchor="ctr"/>
          <a:lstStyle/>
          <a:p>
            <a:pPr>
              <a:buNone/>
            </a:pPr>
            <a:endParaRPr lang="en-US" sz="1400" dirty="0"/>
          </a:p>
          <a:p>
            <a:pPr>
              <a:buNone/>
            </a:pPr>
            <a:r>
              <a:rPr lang="en-US" sz="1400" dirty="0"/>
              <a:t>Arrange a one time or recurring electronic transfer from an account at another financial institution; these contributions would be after-tax.</a:t>
            </a:r>
          </a:p>
          <a:p>
            <a:pPr>
              <a:buFontTx/>
              <a:buNone/>
            </a:pPr>
            <a:endParaRPr lang="en-US" sz="1400" dirty="0"/>
          </a:p>
        </p:txBody>
      </p:sp>
      <p:sp>
        <p:nvSpPr>
          <p:cNvPr id="13" name="Rectangle 13"/>
          <p:cNvSpPr>
            <a:spLocks noChangeArrowheads="1"/>
          </p:cNvSpPr>
          <p:nvPr/>
        </p:nvSpPr>
        <p:spPr>
          <a:xfrm>
            <a:off x="455613" y="2986088"/>
            <a:ext cx="1600200" cy="1096962"/>
          </a:xfrm>
          <a:prstGeom prst="rect">
            <a:avLst/>
          </a:prstGeom>
          <a:solidFill>
            <a:schemeClr val="tx1"/>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hangingPunct="0">
              <a:buClrTx/>
              <a:buFontTx/>
              <a:buNone/>
              <a:defRPr/>
            </a:pPr>
            <a:r>
              <a:rPr lang="en-US" sz="1400" b="1" dirty="0">
                <a:solidFill>
                  <a:schemeClr val="bg1"/>
                </a:solidFill>
                <a:latin typeface="Arial" charset="0"/>
                <a:ea typeface="ＭＳ Ｐゴシック" charset="0"/>
              </a:rPr>
              <a:t>Contribute online</a:t>
            </a:r>
          </a:p>
        </p:txBody>
      </p:sp>
      <p:sp>
        <p:nvSpPr>
          <p:cNvPr id="14" name="Rectangle 15"/>
          <p:cNvSpPr>
            <a:spLocks noChangeArrowheads="1"/>
          </p:cNvSpPr>
          <p:nvPr/>
        </p:nvSpPr>
        <p:spPr>
          <a:xfrm>
            <a:off x="2143126" y="4251325"/>
            <a:ext cx="6542088" cy="1096963"/>
          </a:xfrm>
          <a:prstGeom prst="rect">
            <a:avLst/>
          </a:prstGeom>
          <a:gradFill rotWithShape="1">
            <a:gsLst>
              <a:gs pos="0">
                <a:srgbClr val="CDCFD1"/>
              </a:gs>
              <a:gs pos="100000">
                <a:srgbClr val="FFFFFF"/>
              </a:gs>
            </a:gsLst>
            <a:lin ang="0" scaled="1"/>
            <a:tileRect/>
          </a:gradFill>
          <a:ln>
            <a:noFill/>
          </a:ln>
          <a:extLst>
            <a:ext uri="{91240B29-F687-4F45-9708-019B960494DF}">
              <a14:hiddenLine xmlns:a14="http://schemas.microsoft.com/office/drawing/2010/main" w="12700">
                <a:solidFill>
                  <a:srgbClr val="000000"/>
                </a:solidFill>
                <a:miter lim="800000"/>
                <a:headEnd/>
                <a:tailEnd/>
              </a14:hiddenLine>
            </a:ext>
          </a:extLst>
        </p:spPr>
        <p:txBody>
          <a:bodyPr lIns="228600" tIns="91440" rIns="0" bIns="91440" anchor="ctr"/>
          <a:lstStyle/>
          <a:p>
            <a:pPr>
              <a:buFontTx/>
              <a:buNone/>
            </a:pPr>
            <a:r>
              <a:rPr lang="en-US" sz="1400" dirty="0"/>
              <a:t>Deposit additional dollars into your account by mailing in a check; these contributions would be after-tax.</a:t>
            </a:r>
          </a:p>
        </p:txBody>
      </p:sp>
      <p:sp>
        <p:nvSpPr>
          <p:cNvPr id="15" name="Rectangle 16"/>
          <p:cNvSpPr>
            <a:spLocks noChangeArrowheads="1"/>
          </p:cNvSpPr>
          <p:nvPr/>
        </p:nvSpPr>
        <p:spPr>
          <a:xfrm>
            <a:off x="455613" y="4251325"/>
            <a:ext cx="1600200" cy="1096963"/>
          </a:xfrm>
          <a:prstGeom prst="rect">
            <a:avLst/>
          </a:prstGeom>
          <a:solidFill>
            <a:schemeClr val="bg2"/>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hangingPunct="0">
              <a:buClrTx/>
              <a:buFontTx/>
              <a:buNone/>
              <a:defRPr/>
            </a:pPr>
            <a:r>
              <a:rPr lang="en-US" sz="1400" b="1" dirty="0">
                <a:solidFill>
                  <a:schemeClr val="bg1"/>
                </a:solidFill>
                <a:latin typeface="Arial" charset="0"/>
                <a:ea typeface="ＭＳ Ｐゴシック" charset="0"/>
              </a:rPr>
              <a:t>Mail a check</a:t>
            </a:r>
          </a:p>
        </p:txBody>
      </p:sp>
      <p:sp>
        <p:nvSpPr>
          <p:cNvPr id="16" name="Rectangle 4"/>
          <p:cNvSpPr>
            <a:spLocks noChangeArrowheads="1"/>
          </p:cNvSpPr>
          <p:nvPr/>
        </p:nvSpPr>
        <p:spPr>
          <a:xfrm>
            <a:off x="455613" y="5806958"/>
            <a:ext cx="8104493" cy="306334"/>
          </a:xfrm>
          <a:prstGeom prst="rect">
            <a:avLst/>
          </a:prstGeom>
          <a:gradFill rotWithShape="1">
            <a:gsLst>
              <a:gs pos="0">
                <a:srgbClr val="CDCFD1"/>
              </a:gs>
              <a:gs pos="100000">
                <a:srgbClr val="FFFFFF"/>
              </a:gs>
            </a:gsLst>
            <a:lin ang="0" scaled="1"/>
            <a:tileRect/>
          </a:gradFill>
          <a:ln>
            <a:noFill/>
          </a:ln>
          <a:extLst>
            <a:ext uri="{91240B29-F687-4F45-9708-019B960494DF}">
              <a14:hiddenLine xmlns:a14="http://schemas.microsoft.com/office/drawing/2010/main" w="12700">
                <a:solidFill>
                  <a:srgbClr val="000000"/>
                </a:solidFill>
                <a:miter lim="800000"/>
                <a:headEnd/>
                <a:tailEnd/>
              </a14:hiddenLine>
            </a:ext>
          </a:extLst>
        </p:spPr>
        <p:txBody>
          <a:bodyPr lIns="228600" tIns="91440" rIns="0" bIns="91440" anchor="ctr"/>
          <a:lstStyle/>
          <a:p>
            <a:pPr>
              <a:buFontTx/>
              <a:buNone/>
            </a:pPr>
            <a:r>
              <a:rPr lang="en-US" sz="1400" dirty="0"/>
              <a:t>You can make HSA deposits until April 15</a:t>
            </a:r>
            <a:r>
              <a:rPr lang="en-US" sz="1400" baseline="30000" dirty="0"/>
              <a:t>th</a:t>
            </a:r>
            <a:r>
              <a:rPr lang="en-US" sz="1400" dirty="0"/>
              <a:t>  in order to realize tax savings for the prior year</a:t>
            </a:r>
          </a:p>
        </p:txBody>
      </p:sp>
    </p:spTree>
    <p:custDataLst>
      <p:tags r:id="rId1"/>
    </p:custDataLst>
    <p:extLst>
      <p:ext uri="{BB962C8B-B14F-4D97-AF65-F5344CB8AC3E}">
        <p14:creationId xmlns:p14="http://schemas.microsoft.com/office/powerpoint/2010/main" val="2021533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rLst="">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rLs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rLst="">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rLs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rLst="">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rLs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FA709B55-16FB-40D7-880B-4093E1AFBF0F}" type="slidenum">
              <a:rPr lang="en-US" sz="800" smtClean="0"/>
              <a:t>7</a:t>
            </a:fld>
            <a:endParaRPr lang="en-US" sz="800" dirty="0"/>
          </a:p>
        </p:txBody>
      </p:sp>
      <p:sp>
        <p:nvSpPr>
          <p:cNvPr id="19459" name="Rectangle 2"/>
          <p:cNvSpPr>
            <a:spLocks noGrp="1" noChangeArrowheads="1"/>
          </p:cNvSpPr>
          <p:nvPr>
            <p:ph type="title"/>
          </p:nvPr>
        </p:nvSpPr>
        <p:spPr/>
        <p:txBody>
          <a:bodyPr/>
          <a:lstStyle/>
          <a:p>
            <a:pPr eaLnBrk="1" hangingPunct="1"/>
            <a:r>
              <a:rPr lang="en-US" dirty="0"/>
              <a:t>Access your HSA funds</a:t>
            </a:r>
          </a:p>
        </p:txBody>
      </p:sp>
      <p:sp>
        <p:nvSpPr>
          <p:cNvPr id="8" name="Text Box 9"/>
          <p:cNvSpPr txBox="1">
            <a:spLocks noChangeArrowheads="1"/>
          </p:cNvSpPr>
          <p:nvPr/>
        </p:nvSpPr>
        <p:spPr>
          <a:xfrm>
            <a:off x="457200" y="1055688"/>
            <a:ext cx="4764088" cy="1096962"/>
          </a:xfrm>
          <a:prstGeom prst="rect">
            <a:avLst/>
          </a:prstGeom>
          <a:solidFill>
            <a:schemeClr val="hlink"/>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182880" rIns="45720" anchor="ctr"/>
          <a:lstStyle>
            <a:lvl1pPr algn="l"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algn="l"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algn="l"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algn="l"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algn="l"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buNone/>
            </a:pPr>
            <a:r>
              <a:rPr lang="en-US" sz="1800" b="0" dirty="0">
                <a:solidFill>
                  <a:schemeClr val="bg1"/>
                </a:solidFill>
              </a:rPr>
              <a:t>Use your Optum Bank</a:t>
            </a:r>
            <a:r>
              <a:rPr lang="en-US" sz="1200" baseline="60000" dirty="0">
                <a:solidFill>
                  <a:schemeClr val="bg1"/>
                </a:solidFill>
                <a:latin typeface="Arial Narrow" pitchFamily="34" charset="0"/>
              </a:rPr>
              <a:t>SM</a:t>
            </a:r>
            <a:r>
              <a:rPr lang="en-US" sz="1800" b="0" dirty="0">
                <a:solidFill>
                  <a:schemeClr val="bg1"/>
                </a:solidFill>
              </a:rPr>
              <a:t> Health Savings Account Debit MasterCard</a:t>
            </a:r>
            <a:r>
              <a:rPr lang="en-US" sz="1400" b="0" baseline="50000" dirty="0">
                <a:solidFill>
                  <a:schemeClr val="bg1"/>
                </a:solidFill>
              </a:rPr>
              <a:t>®</a:t>
            </a:r>
          </a:p>
        </p:txBody>
      </p:sp>
      <p:sp>
        <p:nvSpPr>
          <p:cNvPr id="9" name="Text Box 9"/>
          <p:cNvSpPr txBox="1">
            <a:spLocks noChangeArrowheads="1"/>
          </p:cNvSpPr>
          <p:nvPr/>
        </p:nvSpPr>
        <p:spPr>
          <a:xfrm>
            <a:off x="461963" y="2359025"/>
            <a:ext cx="4764087" cy="1096963"/>
          </a:xfrm>
          <a:prstGeom prst="rect">
            <a:avLst/>
          </a:prstGeom>
          <a:solidFill>
            <a:schemeClr val="hlink"/>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182880" rIns="45720" anchor="ctr"/>
          <a:lstStyle>
            <a:lvl1pPr algn="l"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algn="l"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algn="l"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algn="l"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algn="l"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lnSpc>
                <a:spcPct val="95000"/>
              </a:lnSpc>
              <a:spcAft>
                <a:spcPct val="35000"/>
              </a:spcAft>
              <a:buNone/>
            </a:pPr>
            <a:r>
              <a:rPr lang="en-US" sz="1800" b="0" dirty="0">
                <a:solidFill>
                  <a:schemeClr val="bg1"/>
                </a:solidFill>
              </a:rPr>
              <a:t>Sign up for automatic bill pay </a:t>
            </a:r>
            <a:br>
              <a:rPr lang="en-US" sz="1800" b="0" dirty="0">
                <a:solidFill>
                  <a:schemeClr val="bg1"/>
                </a:solidFill>
              </a:rPr>
            </a:br>
            <a:r>
              <a:rPr lang="en-US" sz="1800" b="0" dirty="0">
                <a:solidFill>
                  <a:schemeClr val="bg1"/>
                </a:solidFill>
              </a:rPr>
              <a:t>and online banking</a:t>
            </a:r>
          </a:p>
        </p:txBody>
      </p:sp>
      <p:sp>
        <p:nvSpPr>
          <p:cNvPr id="10" name="Text Box 9"/>
          <p:cNvSpPr txBox="1">
            <a:spLocks noChangeArrowheads="1"/>
          </p:cNvSpPr>
          <p:nvPr/>
        </p:nvSpPr>
        <p:spPr>
          <a:xfrm>
            <a:off x="460375" y="3663950"/>
            <a:ext cx="4764088" cy="1096963"/>
          </a:xfrm>
          <a:prstGeom prst="rect">
            <a:avLst/>
          </a:prstGeom>
          <a:solidFill>
            <a:schemeClr val="hlink"/>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182880" rIns="45720" anchor="ctr"/>
          <a:lstStyle>
            <a:lvl1pPr algn="l"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algn="l"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algn="l"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algn="l"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algn="l"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lnSpc>
                <a:spcPct val="95000"/>
              </a:lnSpc>
              <a:spcAft>
                <a:spcPct val="35000"/>
              </a:spcAft>
              <a:buNone/>
            </a:pPr>
            <a:r>
              <a:rPr lang="en-US" sz="1800" b="0" dirty="0">
                <a:solidFill>
                  <a:schemeClr val="bg1"/>
                </a:solidFill>
              </a:rPr>
              <a:t>Use HSA checks for this account</a:t>
            </a:r>
          </a:p>
        </p:txBody>
      </p:sp>
      <p:sp>
        <p:nvSpPr>
          <p:cNvPr id="11" name="Text Box 9"/>
          <p:cNvSpPr txBox="1">
            <a:spLocks noChangeArrowheads="1"/>
          </p:cNvSpPr>
          <p:nvPr/>
        </p:nvSpPr>
        <p:spPr>
          <a:xfrm>
            <a:off x="460375" y="4968875"/>
            <a:ext cx="4764088" cy="1096963"/>
          </a:xfrm>
          <a:prstGeom prst="rect">
            <a:avLst/>
          </a:prstGeom>
          <a:solidFill>
            <a:schemeClr val="hlink"/>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182880" rIns="45720" anchor="ctr"/>
          <a:lstStyle>
            <a:lvl1pPr algn="l"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algn="l"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algn="l"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algn="l"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algn="l"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lnSpc>
                <a:spcPct val="95000"/>
              </a:lnSpc>
              <a:spcAft>
                <a:spcPct val="35000"/>
              </a:spcAft>
              <a:buNone/>
            </a:pPr>
            <a:r>
              <a:rPr lang="en-US" sz="1800" b="0" dirty="0">
                <a:solidFill>
                  <a:schemeClr val="bg1"/>
                </a:solidFill>
              </a:rPr>
              <a:t>Pay for an expense with personal funds </a:t>
            </a:r>
            <a:br>
              <a:rPr lang="en-US" sz="1800" b="0" dirty="0">
                <a:solidFill>
                  <a:schemeClr val="bg1"/>
                </a:solidFill>
              </a:rPr>
            </a:br>
            <a:r>
              <a:rPr lang="en-US" sz="1800" b="0" dirty="0">
                <a:solidFill>
                  <a:schemeClr val="bg1"/>
                </a:solidFill>
              </a:rPr>
              <a:t>and reimburse yourself from your HSA</a:t>
            </a:r>
          </a:p>
        </p:txBody>
      </p:sp>
      <p:pic>
        <p:nvPicPr>
          <p:cNvPr id="12" name="Picture 10" descr="card and computer"/>
          <p:cNvPicPr>
            <a:picLocks noChangeAspect="1" noChangeArrowheads="1"/>
          </p:cNvPicPr>
          <p:nvPr/>
        </p:nvPicPr>
        <p:blipFill>
          <a:blip r:embed="rId4"/>
          <a:srcRect/>
          <a:stretch>
            <a:fillRect/>
          </a:stretch>
        </p:blipFill>
        <p:spPr>
          <a:xfrm>
            <a:off x="5221288" y="1055688"/>
            <a:ext cx="3340609" cy="50101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61025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rLst="">
                                      <p:cBhvr>
                                        <p:cTn id="7" dur="500"/>
                                        <p:tgtEl>
                                          <p:spTgt spid="9"/>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rLst="">
                                      <p:cBhvr>
                                        <p:cTn id="11" dur="500"/>
                                        <p:tgtEl>
                                          <p:spTgt spid="10"/>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rLs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070268D5-0E67-4282-A040-17307F314C8D}" type="slidenum">
              <a:rPr lang="en-US" sz="800" smtClean="0"/>
              <a:t>8</a:t>
            </a:fld>
            <a:endParaRPr lang="en-US" sz="800" dirty="0"/>
          </a:p>
        </p:txBody>
      </p:sp>
      <p:sp>
        <p:nvSpPr>
          <p:cNvPr id="23555" name="Rectangle 2"/>
          <p:cNvSpPr>
            <a:spLocks noGrp="1" noChangeArrowheads="1"/>
          </p:cNvSpPr>
          <p:nvPr>
            <p:ph type="title"/>
          </p:nvPr>
        </p:nvSpPr>
        <p:spPr/>
        <p:txBody>
          <a:bodyPr/>
          <a:lstStyle/>
          <a:p>
            <a:pPr eaLnBrk="1" hangingPunct="1"/>
            <a:r>
              <a:rPr lang="en-US" dirty="0"/>
              <a:t>Save your receipts!</a:t>
            </a:r>
          </a:p>
        </p:txBody>
      </p:sp>
      <p:pic>
        <p:nvPicPr>
          <p:cNvPr id="8" name="Picture 6" descr="receipts"/>
          <p:cNvPicPr>
            <a:picLocks noChangeAspect="1" noChangeArrowheads="1"/>
          </p:cNvPicPr>
          <p:nvPr/>
        </p:nvPicPr>
        <p:blipFill>
          <a:blip r:embed="rId4"/>
          <a:srcRect/>
          <a:stretch>
            <a:fillRect/>
          </a:stretch>
        </p:blipFill>
        <p:spPr>
          <a:xfrm>
            <a:off x="5210175" y="960438"/>
            <a:ext cx="3475038" cy="52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a:xfrm>
            <a:off x="457200" y="974725"/>
            <a:ext cx="4589463" cy="5195888"/>
          </a:xfrm>
          <a:prstGeom prst="rect">
            <a:avLst/>
          </a:prstGeom>
          <a:solidFill>
            <a:schemeClr val="bg2"/>
          </a:solidFill>
          <a:ln>
            <a:noFill/>
          </a:ln>
          <a:effectLst>
            <a:outerShdw blurRad="50800" dist="38100" dir="2700000" algn="tl" rotWithShape="0">
              <a:prstClr val="black">
                <a:alpha val="40000"/>
              </a:prstClr>
            </a:outerShdw>
          </a:effectLst>
        </p:spPr>
        <p:txBody>
          <a:bodyPr lIns="274320" rIns="274320" anchor="ctr"/>
          <a:lstStyle>
            <a:lvl1pPr algn="l"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algn="l"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algn="l"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algn="l"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algn="l"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marL="168275" indent="-168275">
              <a:spcBef>
                <a:spcPct val="100000"/>
              </a:spcBef>
              <a:buClr>
                <a:schemeClr val="bg1"/>
              </a:buClr>
            </a:pPr>
            <a:r>
              <a:rPr lang="en-US" sz="1800" dirty="0">
                <a:solidFill>
                  <a:schemeClr val="bg1"/>
                </a:solidFill>
              </a:rPr>
              <a:t>Save your receipts for all qualified medical expenses</a:t>
            </a:r>
          </a:p>
          <a:p>
            <a:pPr marL="168275" indent="-168275">
              <a:spcBef>
                <a:spcPct val="100000"/>
              </a:spcBef>
              <a:buClr>
                <a:schemeClr val="bg1"/>
              </a:buClr>
            </a:pPr>
            <a:r>
              <a:rPr lang="en-US" sz="1800" dirty="0">
                <a:solidFill>
                  <a:schemeClr val="bg1"/>
                </a:solidFill>
              </a:rPr>
              <a:t>Our convenient receipt vault allows you to upload receipts and store them within your HSA online</a:t>
            </a:r>
          </a:p>
          <a:p>
            <a:pPr marL="168275" indent="-168275">
              <a:spcBef>
                <a:spcPct val="100000"/>
              </a:spcBef>
              <a:buClr>
                <a:schemeClr val="bg1"/>
              </a:buClr>
            </a:pPr>
            <a:r>
              <a:rPr lang="en-US" sz="1800" dirty="0">
                <a:solidFill>
                  <a:schemeClr val="bg1"/>
                </a:solidFill>
              </a:rPr>
              <a:t>Optum Bank</a:t>
            </a:r>
            <a:r>
              <a:rPr lang="en-US" sz="1200" baseline="60000" dirty="0">
                <a:solidFill>
                  <a:schemeClr val="bg1"/>
                </a:solidFill>
                <a:latin typeface="Arial Narrow" pitchFamily="34" charset="0"/>
              </a:rPr>
              <a:t>®</a:t>
            </a:r>
            <a:r>
              <a:rPr lang="en-US" sz="1800" dirty="0">
                <a:solidFill>
                  <a:schemeClr val="bg1"/>
                </a:solidFill>
              </a:rPr>
              <a:t> does not track your expenses or verify eligibility </a:t>
            </a:r>
          </a:p>
        </p:txBody>
      </p:sp>
    </p:spTree>
    <p:custDataLst>
      <p:tags r:id="rId1"/>
    </p:custDataLst>
    <p:extLst>
      <p:ext uri="{BB962C8B-B14F-4D97-AF65-F5344CB8AC3E}">
        <p14:creationId xmlns:p14="http://schemas.microsoft.com/office/powerpoint/2010/main" val="31434754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1147" y="440530"/>
            <a:ext cx="6847757" cy="467032"/>
          </a:xfrm>
          <a:prstGeom prst="rect">
            <a:avLst/>
          </a:prstGeom>
          <a:noFill/>
        </p:spPr>
        <p:txBody>
          <a:bodyPr wrap="square" lIns="0" tIns="0" rIns="0" bIns="0" rtlCol="0">
            <a:noAutofit/>
          </a:bodyPr>
          <a:lstStyle/>
          <a:p>
            <a:pPr defTabSz="457200">
              <a:buNone/>
            </a:pPr>
            <a:r>
              <a:rPr lang="en-US" sz="2200" dirty="0">
                <a:latin typeface="+mj-lt"/>
                <a:ea typeface="ＭＳ Ｐゴシック"/>
                <a:cs typeface="Calibri"/>
              </a:rPr>
              <a:t>Investing your HSA</a:t>
            </a:r>
          </a:p>
        </p:txBody>
      </p:sp>
      <p:sp>
        <p:nvSpPr>
          <p:cNvPr id="8" name="Rectangle 2"/>
          <p:cNvSpPr txBox="1">
            <a:spLocks noChangeArrowheads="1"/>
          </p:cNvSpPr>
          <p:nvPr/>
        </p:nvSpPr>
        <p:spPr bwMode="auto">
          <a:xfrm>
            <a:off x="1" y="1387488"/>
            <a:ext cx="9037122" cy="403225"/>
          </a:xfrm>
          <a:prstGeom prst="rect">
            <a:avLst/>
          </a:prstGeom>
          <a:noFill/>
          <a:ln w="9525">
            <a:noFill/>
            <a:miter lim="800000"/>
            <a:headEnd/>
            <a:tailEnd/>
          </a:ln>
        </p:spPr>
        <p:txBody>
          <a:bodyPr lIns="0" tIns="0" rIns="0" bIns="0" anchor="ctr"/>
          <a:lstStyle/>
          <a:p>
            <a:pPr algn="ctr" defTabSz="457200" eaLnBrk="0" hangingPunct="0">
              <a:buNone/>
            </a:pPr>
            <a:r>
              <a:rPr lang="en-US" sz="2400" b="1" dirty="0">
                <a:solidFill>
                  <a:srgbClr val="E87722"/>
                </a:solidFill>
                <a:ea typeface="Arial Unicode MS" pitchFamily="34" charset="-128"/>
                <a:cs typeface="Arial Unicode MS" pitchFamily="34" charset="-128"/>
              </a:rPr>
              <a:t>You can grow your HSA dollars by choosing to invest in mutual funds</a:t>
            </a:r>
          </a:p>
        </p:txBody>
      </p:sp>
      <p:grpSp>
        <p:nvGrpSpPr>
          <p:cNvPr id="3" name="Group 2"/>
          <p:cNvGrpSpPr/>
          <p:nvPr/>
        </p:nvGrpSpPr>
        <p:grpSpPr>
          <a:xfrm>
            <a:off x="1683069" y="5070766"/>
            <a:ext cx="5472428" cy="1420744"/>
            <a:chOff x="1894243" y="1634447"/>
            <a:chExt cx="5472428" cy="867143"/>
          </a:xfrm>
        </p:grpSpPr>
        <p:sp>
          <p:nvSpPr>
            <p:cNvPr id="10" name="TextBox 9"/>
            <p:cNvSpPr txBox="1"/>
            <p:nvPr/>
          </p:nvSpPr>
          <p:spPr>
            <a:xfrm>
              <a:off x="2600132" y="2010654"/>
              <a:ext cx="4766539" cy="207818"/>
            </a:xfrm>
            <a:prstGeom prst="rect">
              <a:avLst/>
            </a:prstGeom>
            <a:noFill/>
          </p:spPr>
          <p:txBody>
            <a:bodyPr wrap="square" lIns="0" tIns="0" rIns="0" bIns="0" rtlCol="0">
              <a:noAutofit/>
            </a:bodyPr>
            <a:lstStyle/>
            <a:p>
              <a:pPr defTabSz="457200"/>
              <a:r>
                <a:rPr lang="en-US" sz="1600" dirty="0">
                  <a:solidFill>
                    <a:srgbClr val="63666A"/>
                  </a:solidFill>
                  <a:latin typeface="Calibri Light"/>
                  <a:cs typeface="Calibri Light"/>
                </a:rPr>
                <a:t>Find the full list of mutual funds at optumbank.com</a:t>
              </a:r>
            </a:p>
          </p:txBody>
        </p:sp>
        <p:pic>
          <p:nvPicPr>
            <p:cNvPr id="11" name="Picture 10" descr="computer.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4243" y="1634447"/>
              <a:ext cx="860904" cy="867143"/>
            </a:xfrm>
            <a:prstGeom prst="rect">
              <a:avLst/>
            </a:prstGeom>
          </p:spPr>
        </p:pic>
      </p:grpSp>
      <p:grpSp>
        <p:nvGrpSpPr>
          <p:cNvPr id="13" name="Group 12"/>
          <p:cNvGrpSpPr/>
          <p:nvPr/>
        </p:nvGrpSpPr>
        <p:grpSpPr>
          <a:xfrm>
            <a:off x="2122301" y="6193717"/>
            <a:ext cx="4843405" cy="256227"/>
            <a:chOff x="2161244" y="6009025"/>
            <a:chExt cx="4843405" cy="256227"/>
          </a:xfrm>
        </p:grpSpPr>
        <p:sp>
          <p:nvSpPr>
            <p:cNvPr id="14" name="TextBox 13"/>
            <p:cNvSpPr txBox="1"/>
            <p:nvPr/>
          </p:nvSpPr>
          <p:spPr>
            <a:xfrm>
              <a:off x="2161244" y="6009025"/>
              <a:ext cx="4843405" cy="256227"/>
            </a:xfrm>
            <a:prstGeom prst="rect">
              <a:avLst/>
            </a:prstGeom>
            <a:noFill/>
          </p:spPr>
          <p:txBody>
            <a:bodyPr wrap="square" lIns="0" tIns="0" rIns="0" bIns="0" rtlCol="0" anchor="ctr">
              <a:noAutofit/>
            </a:bodyPr>
            <a:lstStyle/>
            <a:p>
              <a:pPr algn="ctr">
                <a:defRPr/>
              </a:pPr>
              <a:r>
                <a:rPr lang="en-US" sz="800" kern="0" dirty="0">
                  <a:solidFill>
                    <a:srgbClr val="53565A"/>
                  </a:solidFill>
                  <a:latin typeface="Arial"/>
                  <a:ea typeface="ＭＳ Ｐゴシック"/>
                  <a:cs typeface="Calibri Light"/>
                </a:rPr>
                <a:t>Investments are not FDIC insured, are not guaranteed by </a:t>
              </a:r>
              <a:r>
                <a:rPr lang="en-US" sz="800" dirty="0">
                  <a:solidFill>
                    <a:srgbClr val="63666A"/>
                  </a:solidFill>
                  <a:latin typeface="Arial" charset="0"/>
                  <a:ea typeface="ＭＳ Ｐゴシック"/>
                  <a:cs typeface="Calibri Light"/>
                </a:rPr>
                <a:t>Optum Bank</a:t>
              </a:r>
              <a:r>
                <a:rPr lang="en-US" sz="800" b="1" kern="0" baseline="30000" dirty="0">
                  <a:solidFill>
                    <a:srgbClr val="63666A"/>
                  </a:solidFill>
                  <a:latin typeface="Arial" charset="0"/>
                  <a:ea typeface="ＭＳ Ｐゴシック"/>
                  <a:cs typeface="Calibri Light"/>
                </a:rPr>
                <a:t>®</a:t>
              </a:r>
              <a:r>
                <a:rPr lang="en-US" sz="800" kern="0" dirty="0">
                  <a:solidFill>
                    <a:srgbClr val="53565A"/>
                  </a:solidFill>
                  <a:latin typeface="Arial"/>
                  <a:ea typeface="ＭＳ Ｐゴシック"/>
                  <a:cs typeface="Calibri Light"/>
                </a:rPr>
                <a:t>, and may lose value. </a:t>
              </a:r>
            </a:p>
          </p:txBody>
        </p:sp>
        <p:sp>
          <p:nvSpPr>
            <p:cNvPr id="15" name="Rounded Rectangle 14"/>
            <p:cNvSpPr/>
            <p:nvPr/>
          </p:nvSpPr>
          <p:spPr>
            <a:xfrm>
              <a:off x="2363638" y="6009025"/>
              <a:ext cx="4399471" cy="256227"/>
            </a:xfrm>
            <a:prstGeom prst="roundRect">
              <a:avLst/>
            </a:prstGeom>
            <a:noFill/>
            <a:ln w="6350" cap="flat" cmpd="sng" algn="ctr">
              <a:solidFill>
                <a:srgbClr val="63666A"/>
              </a:solidFill>
              <a:prstDash val="solid"/>
            </a:ln>
            <a:effectLst/>
          </p:spPr>
          <p:txBody>
            <a:bodyPr lIns="45720" rIns="45720" rtlCol="0" anchor="ctr"/>
            <a:lstStyle/>
            <a:p>
              <a:pPr algn="ctr">
                <a:defRPr/>
              </a:pPr>
              <a:endParaRPr lang="en-US" sz="1600" kern="0" dirty="0">
                <a:solidFill>
                  <a:prstClr val="white"/>
                </a:solidFill>
                <a:latin typeface="Arial"/>
                <a:ea typeface="ＭＳ Ｐゴシック"/>
              </a:endParaRPr>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219" y="1935144"/>
            <a:ext cx="4454948" cy="3515629"/>
          </a:xfrm>
          <a:prstGeom prst="rect">
            <a:avLst/>
          </a:prstGeom>
          <a:ln>
            <a:solidFill>
              <a:srgbClr val="53565A"/>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0"/>
          </p:nvPr>
        </p:nvSpPr>
        <p:spPr/>
        <p:txBody>
          <a:bodyPr/>
          <a:lstStyle/>
          <a:p>
            <a:pPr>
              <a:defRPr/>
            </a:pPr>
            <a:fld id="{667B9112-EFAF-403A-8116-0CD6ED547FD7}" type="slidenum">
              <a:rPr lang="en-US" smtClean="0"/>
              <a:t>9</a:t>
            </a:fld>
            <a:endParaRPr lang="en-US" dirty="0"/>
          </a:p>
        </p:txBody>
      </p:sp>
    </p:spTree>
    <p:extLst>
      <p:ext uri="{BB962C8B-B14F-4D97-AF65-F5344CB8AC3E}">
        <p14:creationId xmlns:p14="http://schemas.microsoft.com/office/powerpoint/2010/main" val="2546744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296"/>
  <p:tag name="AS_OS" val="Microsoft Windows NT 5.2.3790 Service Pack 2"/>
  <p:tag name="AS_RELEASE_DATE" val="2013.05.24"/>
  <p:tag name="AS_TITLE" val="Aspose.Slides for .NET 3.5"/>
  <p:tag name="AS_VERSION" val="7.5.1.0"/>
</p:tagLst>
</file>

<file path=ppt/tags/tag10.xml><?xml version="1.0" encoding="utf-8"?>
<p:tagLst xmlns:a="http://schemas.openxmlformats.org/drawingml/2006/main" xmlns:r="http://schemas.openxmlformats.org/officeDocument/2006/relationships" xmlns:p="http://schemas.openxmlformats.org/presentationml/2006/main">
  <p:tag name="QPSLIDECODE" val="2013070115113100024"/>
</p:tagLst>
</file>

<file path=ppt/tags/tag11.xml><?xml version="1.0" encoding="utf-8"?>
<p:tagLst xmlns:a="http://schemas.openxmlformats.org/drawingml/2006/main" xmlns:r="http://schemas.openxmlformats.org/officeDocument/2006/relationships" xmlns:p="http://schemas.openxmlformats.org/presentationml/2006/main">
  <p:tag name="QPSLIDECODE" val="2013070115113400029"/>
</p:tagLst>
</file>

<file path=ppt/tags/tag2.xml><?xml version="1.0" encoding="utf-8"?>
<p:tagLst xmlns:a="http://schemas.openxmlformats.org/drawingml/2006/main" xmlns:r="http://schemas.openxmlformats.org/officeDocument/2006/relationships" xmlns:p="http://schemas.openxmlformats.org/presentationml/2006/main">
  <p:tag name="QPSLIDECODE" val="2013070115112000001"/>
</p:tagLst>
</file>

<file path=ppt/tags/tag3.xml><?xml version="1.0" encoding="utf-8"?>
<p:tagLst xmlns:a="http://schemas.openxmlformats.org/drawingml/2006/main" xmlns:r="http://schemas.openxmlformats.org/officeDocument/2006/relationships" xmlns:p="http://schemas.openxmlformats.org/presentationml/2006/main">
  <p:tag name="QPSLIDECODE" val="2013070115112300009"/>
</p:tagLst>
</file>

<file path=ppt/tags/tag4.xml><?xml version="1.0" encoding="utf-8"?>
<p:tagLst xmlns:a="http://schemas.openxmlformats.org/drawingml/2006/main" xmlns:r="http://schemas.openxmlformats.org/officeDocument/2006/relationships" xmlns:p="http://schemas.openxmlformats.org/presentationml/2006/main">
  <p:tag name="QPSLIDECODE" val="2013070115112200007"/>
</p:tagLst>
</file>

<file path=ppt/tags/tag5.xml><?xml version="1.0" encoding="utf-8"?>
<p:tagLst xmlns:a="http://schemas.openxmlformats.org/drawingml/2006/main" xmlns:r="http://schemas.openxmlformats.org/officeDocument/2006/relationships" xmlns:p="http://schemas.openxmlformats.org/presentationml/2006/main">
  <p:tag name="QPSLIDECODE" val="2013070115112400010"/>
</p:tagLst>
</file>

<file path=ppt/tags/tag6.xml><?xml version="1.0" encoding="utf-8"?>
<p:tagLst xmlns:a="http://schemas.openxmlformats.org/drawingml/2006/main" xmlns:r="http://schemas.openxmlformats.org/officeDocument/2006/relationships" xmlns:p="http://schemas.openxmlformats.org/presentationml/2006/main">
  <p:tag name="QPSLIDECODE" val="2013070115112600015"/>
</p:tagLst>
</file>

<file path=ppt/tags/tag7.xml><?xml version="1.0" encoding="utf-8"?>
<p:tagLst xmlns:a="http://schemas.openxmlformats.org/drawingml/2006/main" xmlns:r="http://schemas.openxmlformats.org/officeDocument/2006/relationships" xmlns:p="http://schemas.openxmlformats.org/presentationml/2006/main">
  <p:tag name="QPSLIDECODE" val="2013070115112700018"/>
</p:tagLst>
</file>

<file path=ppt/tags/tag8.xml><?xml version="1.0" encoding="utf-8"?>
<p:tagLst xmlns:a="http://schemas.openxmlformats.org/drawingml/2006/main" xmlns:r="http://schemas.openxmlformats.org/officeDocument/2006/relationships" xmlns:p="http://schemas.openxmlformats.org/presentationml/2006/main">
  <p:tag name="QPSLIDECODE" val="2013070115113000021"/>
</p:tagLst>
</file>

<file path=ppt/tags/tag9.xml><?xml version="1.0" encoding="utf-8"?>
<p:tagLst xmlns:a="http://schemas.openxmlformats.org/drawingml/2006/main" xmlns:r="http://schemas.openxmlformats.org/officeDocument/2006/relationships" xmlns:p="http://schemas.openxmlformats.org/presentationml/2006/main">
  <p:tag name="QPSLIDECODE" val="2013070115113000022"/>
</p:tagLst>
</file>

<file path=ppt/theme/theme1.xml><?xml version="1.0" encoding="utf-8"?>
<a:theme xmlns:a="http://schemas.openxmlformats.org/drawingml/2006/main" name="Main">
  <a:themeElements>
    <a:clrScheme name="Main 1">
      <a:dk1>
        <a:srgbClr val="63666A"/>
      </a:dk1>
      <a:lt1>
        <a:srgbClr val="FFFFFF"/>
      </a:lt1>
      <a:dk2>
        <a:srgbClr val="63666A"/>
      </a:dk2>
      <a:lt2>
        <a:srgbClr val="0D776E"/>
      </a:lt2>
      <a:accent1>
        <a:srgbClr val="D45D00"/>
      </a:accent1>
      <a:accent2>
        <a:srgbClr val="D19000"/>
      </a:accent2>
      <a:accent3>
        <a:srgbClr val="FFFFFF"/>
      </a:accent3>
      <a:accent4>
        <a:srgbClr val="535659"/>
      </a:accent4>
      <a:accent5>
        <a:srgbClr val="E6B6AA"/>
      </a:accent5>
      <a:accent6>
        <a:srgbClr val="BD8200"/>
      </a:accent6>
      <a:hlink>
        <a:srgbClr val="96172E"/>
      </a:hlink>
      <a:folHlink>
        <a:srgbClr val="8E9300"/>
      </a:folHlink>
    </a:clrScheme>
    <a:fontScheme name="Mai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168275" marR="0" indent="-168275" algn="l" defTabSz="914400" rtl="0" eaLnBrk="1" fontAlgn="base" latinLnBrk="0" hangingPunct="1">
          <a:lnSpc>
            <a:spcPct val="95000"/>
          </a:lnSpc>
          <a:spcBef>
            <a:spcPct val="0"/>
          </a:spcBef>
          <a:spcAft>
            <a:spcPct val="35000"/>
          </a:spcAft>
          <a:buClr>
            <a:schemeClr val="accent1"/>
          </a:buClr>
          <a:buSzTx/>
          <a:buFontTx/>
          <a:buChar char="•"/>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168275" marR="0" indent="-168275" algn="l" defTabSz="914400" rtl="0" eaLnBrk="1" fontAlgn="base" latinLnBrk="0" hangingPunct="1">
          <a:lnSpc>
            <a:spcPct val="95000"/>
          </a:lnSpc>
          <a:spcBef>
            <a:spcPct val="0"/>
          </a:spcBef>
          <a:spcAft>
            <a:spcPct val="35000"/>
          </a:spcAft>
          <a:buClr>
            <a:schemeClr val="accent1"/>
          </a:buClr>
          <a:buSzTx/>
          <a:buFontTx/>
          <a:buChar char="•"/>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Main 1">
        <a:dk1>
          <a:srgbClr val="63666A"/>
        </a:dk1>
        <a:lt1>
          <a:srgbClr val="FFFFFF"/>
        </a:lt1>
        <a:dk2>
          <a:srgbClr val="63666A"/>
        </a:dk2>
        <a:lt2>
          <a:srgbClr val="0D776E"/>
        </a:lt2>
        <a:accent1>
          <a:srgbClr val="D45D00"/>
        </a:accent1>
        <a:accent2>
          <a:srgbClr val="D19000"/>
        </a:accent2>
        <a:accent3>
          <a:srgbClr val="FFFFFF"/>
        </a:accent3>
        <a:accent4>
          <a:srgbClr val="535659"/>
        </a:accent4>
        <a:accent5>
          <a:srgbClr val="E6B6AA"/>
        </a:accent5>
        <a:accent6>
          <a:srgbClr val="BD8200"/>
        </a:accent6>
        <a:hlink>
          <a:srgbClr val="96172E"/>
        </a:hlink>
        <a:folHlink>
          <a:srgbClr val="8E9300"/>
        </a:folHlink>
      </a:clrScheme>
      <a:clrMap bg1="lt1" tx1="dk1" bg2="lt2" tx2="dk2" accent1="accent1" accent2="accent2" accent3="accent3" accent4="accent4" accent5="accent5" accent6="accent6" hlink="hlink" folHlink="folHlink"/>
    </a:extraClrScheme>
    <a:extraClrScheme>
      <a:clrScheme name="Main 2">
        <a:dk1>
          <a:srgbClr val="53565A"/>
        </a:dk1>
        <a:lt1>
          <a:srgbClr val="FFFFFF"/>
        </a:lt1>
        <a:dk2>
          <a:srgbClr val="63666A"/>
        </a:dk2>
        <a:lt2>
          <a:srgbClr val="0D776E"/>
        </a:lt2>
        <a:accent1>
          <a:srgbClr val="D45D00"/>
        </a:accent1>
        <a:accent2>
          <a:srgbClr val="D19000"/>
        </a:accent2>
        <a:accent3>
          <a:srgbClr val="FFFFFF"/>
        </a:accent3>
        <a:accent4>
          <a:srgbClr val="46484C"/>
        </a:accent4>
        <a:accent5>
          <a:srgbClr val="E6B6AA"/>
        </a:accent5>
        <a:accent6>
          <a:srgbClr val="BD8200"/>
        </a:accent6>
        <a:hlink>
          <a:srgbClr val="96172E"/>
        </a:hlink>
        <a:folHlink>
          <a:srgbClr val="8E9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Uigh" typeface="Microsoft Uighur"/>
        <a:font script="Beng" typeface="Vrinda"/>
        <a:font script="Thai" typeface="Angsana New"/>
        <a:font script="Mlym" typeface="Kartika"/>
        <a:font script="Taml" typeface="Latha"/>
        <a:font script="Yiii" typeface="Microsoft Yi Baiti"/>
        <a:font script="Cher" typeface="Plantagenet Cherokee"/>
        <a:font script="Gujr" typeface="Shruti"/>
        <a:font script="Viet" typeface="Times New Roman"/>
        <a:font script="Mong" typeface="Mongolian Baiti"/>
        <a:font script="Arab" typeface="Times New Roman"/>
        <a:font script="Hebr" typeface="Times New Roman"/>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Orya" typeface="Kalinga"/>
        <a:font script="Hant" typeface="新細明體"/>
        <a:font script="Laoo" typeface="DokChampa"/>
        <a:font script="Hans" typeface="宋体"/>
        <a:font script="Geor" typeface="Sylfaen"/>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Taml" typeface="Latha"/>
        <a:font script="Yiii" typeface="Microsoft Yi Baiti"/>
        <a:font script="Cher" typeface="Plantagenet Cherokee"/>
        <a:font script="Gujr" typeface="Shruti"/>
        <a:font script="Viet" typeface="Arial"/>
        <a:font script="Mong" typeface="Mongolian Baiti"/>
        <a:font script="Arab" typeface="Arial"/>
        <a:font script="Hebr" typeface="Arial"/>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Orya" typeface="Kalinga"/>
        <a:font script="Hant" typeface="新細明體"/>
        <a:font script="Laoo" typeface="DokChampa"/>
        <a:font script="Hans" typeface="宋体"/>
        <a:font script="Geor" typeface="Sylfaen"/>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Uigh" typeface="Microsoft Uighur"/>
        <a:font script="Beng" typeface="Vrinda"/>
        <a:font script="Thai" typeface="Angsana New"/>
        <a:font script="Mlym" typeface="Kartika"/>
        <a:font script="Taml" typeface="Latha"/>
        <a:font script="Yiii" typeface="Microsoft Yi Baiti"/>
        <a:font script="Cher" typeface="Plantagenet Cherokee"/>
        <a:font script="Gujr" typeface="Shruti"/>
        <a:font script="Viet" typeface="Times New Roman"/>
        <a:font script="Mong" typeface="Mongolian Baiti"/>
        <a:font script="Arab" typeface="Times New Roman"/>
        <a:font script="Hebr" typeface="Times New Roman"/>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Orya" typeface="Kalinga"/>
        <a:font script="Hant" typeface="新細明體"/>
        <a:font script="Laoo" typeface="DokChampa"/>
        <a:font script="Hans" typeface="宋体"/>
        <a:font script="Geor" typeface="Sylfaen"/>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Taml" typeface="Latha"/>
        <a:font script="Yiii" typeface="Microsoft Yi Baiti"/>
        <a:font script="Cher" typeface="Plantagenet Cherokee"/>
        <a:font script="Gujr" typeface="Shruti"/>
        <a:font script="Viet" typeface="Arial"/>
        <a:font script="Mong" typeface="Mongolian Baiti"/>
        <a:font script="Arab" typeface="Arial"/>
        <a:font script="Hebr" typeface="Arial"/>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Orya" typeface="Kalinga"/>
        <a:font script="Hant" typeface="新細明體"/>
        <a:font script="Laoo" typeface="DokChampa"/>
        <a:font script="Hans" typeface="宋体"/>
        <a:font script="Geor" typeface="Sylfaen"/>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84208CF62B6249BD4CD69CB2A7F8D3" ma:contentTypeVersion="13" ma:contentTypeDescription="Create a new document." ma:contentTypeScope="" ma:versionID="ba57953eaf6919fd4c520452f165858e">
  <xsd:schema xmlns:xsd="http://www.w3.org/2001/XMLSchema" xmlns:xs="http://www.w3.org/2001/XMLSchema" xmlns:p="http://schemas.microsoft.com/office/2006/metadata/properties" xmlns:ns2="7fa99bff-f363-4973-b703-3d89fccd627e" xmlns:ns3="a8bf78eb-8f4a-4104-a340-f42d8be06c0a" targetNamespace="http://schemas.microsoft.com/office/2006/metadata/properties" ma:root="true" ma:fieldsID="7116fc76ef840f7013a9c4066b41dbfd" ns2:_="" ns3:_="">
    <xsd:import namespace="7fa99bff-f363-4973-b703-3d89fccd627e"/>
    <xsd:import namespace="a8bf78eb-8f4a-4104-a340-f42d8be06c0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a99bff-f363-4973-b703-3d89fccd62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2e4b9a6-5307-4504-9cce-21fd4a3ffc6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bf78eb-8f4a-4104-a340-f42d8be06c0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c0ccd89-cd88-4d1e-b9c8-756a3e5beca8}" ma:internalName="TaxCatchAll" ma:showField="CatchAllData" ma:web="a8bf78eb-8f4a-4104-a340-f42d8be06c0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8bf78eb-8f4a-4104-a340-f42d8be06c0a" xsi:nil="true"/>
    <lcf76f155ced4ddcb4097134ff3c332f xmlns="7fa99bff-f363-4973-b703-3d89fccd627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189C41-5138-49CB-AE38-7F557194E7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a99bff-f363-4973-b703-3d89fccd627e"/>
    <ds:schemaRef ds:uri="a8bf78eb-8f4a-4104-a340-f42d8be06c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964D2B-EF0D-42FE-91E8-EB6E42DF867B}">
  <ds:schemaRefs>
    <ds:schemaRef ds:uri="http://schemas.openxmlformats.org/package/2006/metadata/core-properties"/>
    <ds:schemaRef ds:uri="http://schemas.microsoft.com/office/2006/documentManagement/types"/>
    <ds:schemaRef ds:uri="http://purl.org/dc/terms/"/>
    <ds:schemaRef ds:uri="7fa99bff-f363-4973-b703-3d89fccd627e"/>
    <ds:schemaRef ds:uri="http://purl.org/dc/dcmitype/"/>
    <ds:schemaRef ds:uri="http://schemas.microsoft.com/office/2006/metadata/properties"/>
    <ds:schemaRef ds:uri="http://purl.org/dc/elements/1.1/"/>
    <ds:schemaRef ds:uri="http://schemas.microsoft.com/office/infopath/2007/PartnerControls"/>
    <ds:schemaRef ds:uri="a8bf78eb-8f4a-4104-a340-f42d8be06c0a"/>
    <ds:schemaRef ds:uri="http://www.w3.org/XML/1998/namespace"/>
  </ds:schemaRefs>
</ds:datastoreItem>
</file>

<file path=customXml/itemProps3.xml><?xml version="1.0" encoding="utf-8"?>
<ds:datastoreItem xmlns:ds="http://schemas.openxmlformats.org/officeDocument/2006/customXml" ds:itemID="{B36F053D-D36F-466E-B0B2-D604C5EC9D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5466</TotalTime>
  <Words>2802</Words>
  <Application>Microsoft Office PowerPoint</Application>
  <PresentationFormat>On-screen Show (4:3)</PresentationFormat>
  <Paragraphs>177</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Arial</vt:lpstr>
      <vt:lpstr>Arial Narrow</vt:lpstr>
      <vt:lpstr>Arial Unicode MS</vt:lpstr>
      <vt:lpstr>Calibri</vt:lpstr>
      <vt:lpstr>Calibri Light</vt:lpstr>
      <vt:lpstr>Lucida Grande</vt:lpstr>
      <vt:lpstr>Main</vt:lpstr>
      <vt:lpstr>PowerPoint Presentation</vt:lpstr>
      <vt:lpstr>HSA eligibility</vt:lpstr>
      <vt:lpstr>HSA overview</vt:lpstr>
      <vt:lpstr>Contribution limits</vt:lpstr>
      <vt:lpstr>HSA qualified medical expenses</vt:lpstr>
      <vt:lpstr>How to make deposits into your HSA</vt:lpstr>
      <vt:lpstr>Access your HSA funds</vt:lpstr>
      <vt:lpstr>Save your receipts!</vt:lpstr>
      <vt:lpstr>PowerPoint Presentation</vt:lpstr>
      <vt:lpstr>Managing your HSA online</vt:lpstr>
      <vt:lpstr>What if you have more questions?</vt:lpstr>
    </vt:vector>
  </TitlesOfParts>
  <Company>qw qw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qw qw</dc:creator>
  <cp:lastModifiedBy>Ann DelCarlino</cp:lastModifiedBy>
  <cp:revision>658</cp:revision>
  <cp:lastPrinted>2013-07-01T15:44:59Z</cp:lastPrinted>
  <dcterms:created xsi:type="dcterms:W3CDTF">2011-02-24T21:53:26Z</dcterms:created>
  <dcterms:modified xsi:type="dcterms:W3CDTF">2023-09-07T16:46:58Z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0x0101005584208CF62B6249BD4CD69CB2A7F8D3</vt:lpwstr>
  </property>
  <property fmtid="{D5CDD505-2E9C-101B-9397-08002B2CF9AE}" pid="3" name="Order">
    <vt:r8>8753800</vt:r8>
  </property>
</Properties>
</file>