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media/image35.jpg" ContentType="image/jpg"/>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omments/modernComment_267_DF6F6FB5.xml" ContentType="application/vnd.ms-powerpoint.comments+xml"/>
  <Override PartName="/ppt/comments/modernComment_27C_CEA25C6.xml" ContentType="application/vnd.ms-powerpoint.comments+xml"/>
  <Override PartName="/ppt/comments/modernComment_27A_95DBD730.xml" ContentType="application/vnd.ms-powerpoint.comment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4"/>
    <p:sldMasterId id="2147483694" r:id="rId5"/>
  </p:sldMasterIdLst>
  <p:notesMasterIdLst>
    <p:notesMasterId r:id="rId55"/>
  </p:notesMasterIdLst>
  <p:sldIdLst>
    <p:sldId id="4449" r:id="rId6"/>
    <p:sldId id="4455" r:id="rId7"/>
    <p:sldId id="429" r:id="rId8"/>
    <p:sldId id="345" r:id="rId9"/>
    <p:sldId id="4450" r:id="rId10"/>
    <p:sldId id="431" r:id="rId11"/>
    <p:sldId id="4467" r:id="rId12"/>
    <p:sldId id="4496" r:id="rId13"/>
    <p:sldId id="4460" r:id="rId14"/>
    <p:sldId id="4456" r:id="rId15"/>
    <p:sldId id="4457" r:id="rId16"/>
    <p:sldId id="4458" r:id="rId17"/>
    <p:sldId id="4459" r:id="rId18"/>
    <p:sldId id="4466" r:id="rId19"/>
    <p:sldId id="4464" r:id="rId20"/>
    <p:sldId id="4482" r:id="rId21"/>
    <p:sldId id="4497" r:id="rId22"/>
    <p:sldId id="4461" r:id="rId23"/>
    <p:sldId id="4462" r:id="rId24"/>
    <p:sldId id="4463" r:id="rId25"/>
    <p:sldId id="4494" r:id="rId26"/>
    <p:sldId id="4465" r:id="rId27"/>
    <p:sldId id="4468" r:id="rId28"/>
    <p:sldId id="4481" r:id="rId29"/>
    <p:sldId id="4469" r:id="rId30"/>
    <p:sldId id="4470" r:id="rId31"/>
    <p:sldId id="4471" r:id="rId32"/>
    <p:sldId id="4472" r:id="rId33"/>
    <p:sldId id="4484" r:id="rId34"/>
    <p:sldId id="4498" r:id="rId35"/>
    <p:sldId id="4475" r:id="rId36"/>
    <p:sldId id="4473" r:id="rId37"/>
    <p:sldId id="4474" r:id="rId38"/>
    <p:sldId id="4476" r:id="rId39"/>
    <p:sldId id="4477" r:id="rId40"/>
    <p:sldId id="4478" r:id="rId41"/>
    <p:sldId id="4479" r:id="rId42"/>
    <p:sldId id="4495" r:id="rId43"/>
    <p:sldId id="4480" r:id="rId44"/>
    <p:sldId id="4483" r:id="rId45"/>
    <p:sldId id="4485" r:id="rId46"/>
    <p:sldId id="4486" r:id="rId47"/>
    <p:sldId id="4487" r:id="rId48"/>
    <p:sldId id="4488" r:id="rId49"/>
    <p:sldId id="4489" r:id="rId50"/>
    <p:sldId id="4492" r:id="rId51"/>
    <p:sldId id="4490" r:id="rId52"/>
    <p:sldId id="4491" r:id="rId53"/>
    <p:sldId id="4453"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ay 1" id="{D39D1CC9-5519-4AA8-B5DE-5784B3D76F8F}">
          <p14:sldIdLst>
            <p14:sldId id="4449"/>
            <p14:sldId id="4455"/>
            <p14:sldId id="429"/>
            <p14:sldId id="345"/>
            <p14:sldId id="4450"/>
            <p14:sldId id="431"/>
            <p14:sldId id="4467"/>
            <p14:sldId id="4496"/>
            <p14:sldId id="4460"/>
            <p14:sldId id="4456"/>
            <p14:sldId id="4457"/>
            <p14:sldId id="4458"/>
            <p14:sldId id="4459"/>
            <p14:sldId id="4466"/>
            <p14:sldId id="4464"/>
            <p14:sldId id="4482"/>
            <p14:sldId id="4497"/>
            <p14:sldId id="4461"/>
            <p14:sldId id="4462"/>
            <p14:sldId id="4463"/>
            <p14:sldId id="4494"/>
            <p14:sldId id="4465"/>
            <p14:sldId id="4468"/>
            <p14:sldId id="4481"/>
            <p14:sldId id="4469"/>
            <p14:sldId id="4470"/>
            <p14:sldId id="4471"/>
            <p14:sldId id="4472"/>
            <p14:sldId id="4484"/>
            <p14:sldId id="4498"/>
            <p14:sldId id="4475"/>
            <p14:sldId id="4473"/>
            <p14:sldId id="4474"/>
            <p14:sldId id="4476"/>
            <p14:sldId id="4477"/>
            <p14:sldId id="4478"/>
            <p14:sldId id="4479"/>
            <p14:sldId id="4495"/>
            <p14:sldId id="4480"/>
            <p14:sldId id="4483"/>
            <p14:sldId id="4485"/>
            <p14:sldId id="4486"/>
            <p14:sldId id="4487"/>
            <p14:sldId id="4488"/>
            <p14:sldId id="4489"/>
            <p14:sldId id="4492"/>
            <p14:sldId id="4490"/>
            <p14:sldId id="4491"/>
            <p14:sldId id="4453"/>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DDFF058-0644-AB7A-A7C7-BA37E230499B}" name="Carla Carigga" initials="CC" userId="S::CCARIGGA@ad.devereux.org::c00cf84c-0afa-4588-89c1-93da1f1d7c60" providerId="AD"/>
  <p188:author id="{D9729480-3C05-CB25-F2A8-2832F4991FBC}" name="Kimberly Davis" initials="" userId="S::KDAVIS16@ad.devereux.org::a4cad26b-6a41-4f5d-89fe-31de209d963b" providerId="AD"/>
  <p188:author id="{7F9E3883-6910-55C3-8B09-9C468DAF18DE}" name="Kimberly Davis" initials="KD" userId="S::kdavis16@ad.devereux.org::a4cad26b-6a41-4f5d-89fe-31de209d963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arla Carigga" initials="CC" lastIdx="7" clrIdx="0">
    <p:extLst>
      <p:ext uri="{19B8F6BF-5375-455C-9EA6-DF929625EA0E}">
        <p15:presenceInfo xmlns:p15="http://schemas.microsoft.com/office/powerpoint/2012/main" userId="S::CCARIGGA@ad.devereux.org::c00cf84c-0afa-4588-89c1-93da1f1d7c6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FF"/>
    <a:srgbClr val="0D5257"/>
    <a:srgbClr val="006AC6"/>
    <a:srgbClr val="05C3DD"/>
    <a:srgbClr val="005392"/>
    <a:srgbClr val="005C76"/>
    <a:srgbClr val="0066FF"/>
    <a:srgbClr val="2169AF"/>
    <a:srgbClr val="0066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504" autoAdjust="0"/>
  </p:normalViewPr>
  <p:slideViewPr>
    <p:cSldViewPr snapToGrid="0">
      <p:cViewPr varScale="1">
        <p:scale>
          <a:sx n="70" d="100"/>
          <a:sy n="70" d="100"/>
        </p:scale>
        <p:origin x="181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notesMaster" Target="notesMasters/notesMaster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presProps" Target="presProps.xml"/><Relationship Id="rId61"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commentAuthors" Target="commentAuthor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heme" Target="theme/theme1.xml"/></Relationships>
</file>

<file path=ppt/comments/modernComment_267_DF6F6FB5.xml><?xml version="1.0" encoding="utf-8"?>
<p188:cmLst xmlns:a="http://schemas.openxmlformats.org/drawingml/2006/main" xmlns:r="http://schemas.openxmlformats.org/officeDocument/2006/relationships" xmlns:p188="http://schemas.microsoft.com/office/powerpoint/2018/8/main">
  <p188:cm id="{E8739B4E-F893-4065-9439-8FC8A402D333}" authorId="{A0326B32-63F0-1891-BFAD-BBB23F469717}" status="resolved" created="2023-09-25T19:40:46.023" complete="100000">
    <ac:deMkLst xmlns:ac="http://schemas.microsoft.com/office/drawing/2013/main/command">
      <pc:docMk xmlns:pc="http://schemas.microsoft.com/office/powerpoint/2013/main/command"/>
      <pc:sldMk xmlns:pc="http://schemas.microsoft.com/office/powerpoint/2013/main/command" cId="3748622261" sldId="615"/>
      <ac:graphicFrameMk id="5" creationId="{5FB6AB9F-FA22-B9B6-2E82-C625703EBD6F}"/>
    </ac:deMkLst>
    <p188:txBody>
      <a:bodyPr/>
      <a:lstStyle/>
      <a:p>
        <a:r>
          <a:rPr lang="en-US"/>
          <a:t>There is an * in the green header but no note to correspond to it. Can you please check</a:t>
        </a:r>
      </a:p>
    </p188:txBody>
  </p188:cm>
</p188:cmLst>
</file>

<file path=ppt/comments/modernComment_27A_95DBD730.xml><?xml version="1.0" encoding="utf-8"?>
<p188:cmLst xmlns:a="http://schemas.openxmlformats.org/drawingml/2006/main" xmlns:r="http://schemas.openxmlformats.org/officeDocument/2006/relationships" xmlns:p188="http://schemas.microsoft.com/office/powerpoint/2018/8/main">
  <p188:cm id="{39350152-0C79-47DC-9142-DC8B3EFB5F26}" authorId="{A0326B32-63F0-1891-BFAD-BBB23F469717}" status="resolved" created="2023-09-25T19:50:57.858" complete="100000">
    <ac:deMkLst xmlns:ac="http://schemas.microsoft.com/office/drawing/2013/main/command">
      <pc:docMk xmlns:pc="http://schemas.microsoft.com/office/powerpoint/2013/main/command"/>
      <pc:sldMk xmlns:pc="http://schemas.microsoft.com/office/powerpoint/2013/main/command" cId="2514212656" sldId="634"/>
      <ac:spMk id="2" creationId="{9922425E-0D0B-D98A-9E5F-292D1B0F18C2}"/>
    </ac:deMkLst>
    <p188:txBody>
      <a:bodyPr/>
      <a:lstStyle/>
      <a:p>
        <a:r>
          <a:rPr lang="en-US"/>
          <a:t>Can you just spell out the HML and TOB for the Title and remove "Explanation of Accruals" and add that as a bullet above the chart
</a:t>
        </a:r>
      </a:p>
    </p188:txBody>
  </p188:cm>
</p188:cmLst>
</file>

<file path=ppt/comments/modernComment_27C_CEA25C6.xml><?xml version="1.0" encoding="utf-8"?>
<p188:cmLst xmlns:a="http://schemas.openxmlformats.org/drawingml/2006/main" xmlns:r="http://schemas.openxmlformats.org/officeDocument/2006/relationships" xmlns:p188="http://schemas.microsoft.com/office/powerpoint/2018/8/main">
  <p188:cm id="{61312EDF-0D07-416F-B224-D5D9625167F9}" authorId="{F8AC7C90-1822-1F81-514F-AFDD49273B6E}" status="resolved" created="2023-09-22T18:21:14.318" complete="100000">
    <pc:sldMkLst xmlns:pc="http://schemas.microsoft.com/office/powerpoint/2013/main/command">
      <pc:docMk/>
      <pc:sldMk cId="216671686" sldId="636"/>
    </pc:sldMkLst>
    <p188:replyLst>
      <p188:reply id="{0155CF04-936D-4023-9490-55C5B254D259}" authorId="{A0326B32-63F0-1891-BFAD-BBB23F469717}" created="2023-09-25T19:48:35.471">
        <p188:txBody>
          <a:bodyPr/>
          <a:lstStyle/>
          <a:p>
            <a:r>
              <a:rPr lang="en-US"/>
              <a:t>Remove this Page for now and we will need to replace with the IBX Wellness - I asked/e-mailed
 Jim to send us information that we can use</a:t>
            </a:r>
          </a:p>
        </p188:txBody>
      </p188:reply>
      <p188:reply id="{3E7DF3D7-8580-4298-AF16-11550A43CC43}" authorId="{7E1CE47E-39FA-5FA5-718E-F7BCFFBE0783}" created="2023-09-26T17:57:57.486">
        <p188:txBody>
          <a:bodyPr/>
          <a:lstStyle/>
          <a:p>
            <a:r>
              <a:rPr lang="en-US"/>
              <a:t>Kelly - I went through this page w/Ann and left what she wanted on this slide.</a:t>
            </a:r>
          </a:p>
        </p188:txBody>
      </p188:reply>
    </p188:replyLst>
    <p188:txBody>
      <a:bodyPr/>
      <a:lstStyle/>
      <a:p>
        <a:r>
          <a:rPr lang="en-US"/>
          <a:t>Flag this page pending continuation with  Health Advocate</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CA8DCE-350B-4FDB-901F-382C3273A36C}" type="datetimeFigureOut">
              <a:rPr lang="en-US" smtClean="0"/>
              <a:t>10/8/2025</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56EF04-D896-438A-9999-C6C9EE1B86F5}" type="slidenum">
              <a:rPr lang="en-US" smtClean="0"/>
              <a:t>‹#›</a:t>
            </a:fld>
            <a:endParaRPr lang="en-US" dirty="0"/>
          </a:p>
        </p:txBody>
      </p:sp>
    </p:spTree>
    <p:extLst>
      <p:ext uri="{BB962C8B-B14F-4D97-AF65-F5344CB8AC3E}">
        <p14:creationId xmlns:p14="http://schemas.microsoft.com/office/powerpoint/2010/main" val="39582457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8E3CBE-78C8-07CD-0C58-7C108AC003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499572-87C3-2E2E-0E71-00B78FFC99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78266D-4DD8-439D-F2AE-C52ACBB720F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721B8E8-6CA5-48EF-D197-23E4B04F96D8}"/>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56EF04-D896-438A-9999-C6C9EE1B86F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34027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10"/>
          </p:nvPr>
        </p:nvSpPr>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B1688E47-1296-4603-A9EC-D45DD4308AAF}"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831302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10"/>
          </p:nvPr>
        </p:nvSpPr>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B1688E47-1296-4603-A9EC-D45DD4308AAF}"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728867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cs typeface="Arial" panose="020B0604020202020204" pitchFamily="34" charset="0"/>
              </a:rPr>
              <a:t>Happy Open Enrollment! </a:t>
            </a:r>
          </a:p>
        </p:txBody>
      </p:sp>
      <p:sp>
        <p:nvSpPr>
          <p:cNvPr id="4" name="Slide Number Placeholder 3"/>
          <p:cNvSpPr>
            <a:spLocks noGrp="1"/>
          </p:cNvSpPr>
          <p:nvPr>
            <p:ph type="sldNum" sz="quarter" idx="10"/>
          </p:nvPr>
        </p:nvSpPr>
        <p:spPr/>
        <p:txBody>
          <a:bodyPr/>
          <a:lstStyle/>
          <a:p>
            <a:fld id="{C256EF04-D896-438A-9999-C6C9EE1B86F5}" type="slidenum">
              <a:rPr lang="en-US" smtClean="0"/>
              <a:t>47</a:t>
            </a:fld>
            <a:endParaRPr lang="en-US" dirty="0"/>
          </a:p>
        </p:txBody>
      </p:sp>
    </p:spTree>
    <p:extLst>
      <p:ext uri="{BB962C8B-B14F-4D97-AF65-F5344CB8AC3E}">
        <p14:creationId xmlns:p14="http://schemas.microsoft.com/office/powerpoint/2010/main" val="17206488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0A8715-1218-3776-1984-1C7C6FAF5F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35BED2-E554-F9E5-7427-21F78E2A62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E7B40B-C32C-2545-C9B8-2E9C08E45C2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CF64B96-8C80-FD7B-7429-440B90CD260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56EF04-D896-438A-9999-C6C9EE1B86F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6445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0F0CE-685A-C5E0-C9F0-F8E187ACB8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A9B3BB-9152-5344-9E97-52179E3882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8379D8-E224-CFF7-E1BA-16A3A69FA35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F1F6096-3D3A-70B7-4397-F89CECE8E913}"/>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1688E47-1296-4603-A9EC-D45DD4308AA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313918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1688E47-1296-4603-A9EC-D45DD4308AA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875157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688E47-1296-4603-A9EC-D45DD4308AAF}"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36500535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CD671D-DE45-9DE9-26CE-7A9430F636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14EC76-7A69-5442-9A35-17DA94C8AA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9DE36E-3119-FD19-64F1-4FFF661123B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8B5CD70-3649-8657-EBCF-D67132C73CA1}"/>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1688E47-1296-4603-A9EC-D45DD4308AA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713729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1688E47-1296-4603-A9EC-D45DD4308AA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400371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1688E47-1296-4603-A9EC-D45DD4308AA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883429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10"/>
          </p:nvPr>
        </p:nvSpPr>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B1688E47-1296-4603-A9EC-D45DD4308AAF}"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654448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10"/>
          </p:nvPr>
        </p:nvSpPr>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B1688E47-1296-4603-A9EC-D45DD4308AAF}"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26141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9680B0B-8B8E-4F43-AC81-67CB166C8A5C}" type="datetimeFigureOut">
              <a:rPr lang="en-US" smtClean="0"/>
              <a:t>10/8/2025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ED3990-91CA-4DF6-AB8F-04A12CAA94DC}" type="slidenum">
              <a:rPr lang="en-US" smtClean="0"/>
              <a:t>‹#›</a:t>
            </a:fld>
            <a:endParaRPr lang="en-US" dirty="0"/>
          </a:p>
        </p:txBody>
      </p:sp>
    </p:spTree>
    <p:extLst>
      <p:ext uri="{BB962C8B-B14F-4D97-AF65-F5344CB8AC3E}">
        <p14:creationId xmlns:p14="http://schemas.microsoft.com/office/powerpoint/2010/main" val="17710068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9680B0B-8B8E-4F43-AC81-67CB166C8A5C}" type="datetimeFigureOut">
              <a:rPr lang="en-US" smtClean="0"/>
              <a:t>10/8/2025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ED3990-91CA-4DF6-AB8F-04A12CAA94DC}" type="slidenum">
              <a:rPr lang="en-US" smtClean="0"/>
              <a:t>‹#›</a:t>
            </a:fld>
            <a:endParaRPr lang="en-US" dirty="0"/>
          </a:p>
        </p:txBody>
      </p:sp>
    </p:spTree>
    <p:extLst>
      <p:ext uri="{BB962C8B-B14F-4D97-AF65-F5344CB8AC3E}">
        <p14:creationId xmlns:p14="http://schemas.microsoft.com/office/powerpoint/2010/main" val="1544126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9680B0B-8B8E-4F43-AC81-67CB166C8A5C}" type="datetimeFigureOut">
              <a:rPr lang="en-US" smtClean="0"/>
              <a:t>10/8/2025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ED3990-91CA-4DF6-AB8F-04A12CAA94DC}" type="slidenum">
              <a:rPr lang="en-US" smtClean="0"/>
              <a:t>‹#›</a:t>
            </a:fld>
            <a:endParaRPr lang="en-US" dirty="0"/>
          </a:p>
        </p:txBody>
      </p:sp>
    </p:spTree>
    <p:extLst>
      <p:ext uri="{BB962C8B-B14F-4D97-AF65-F5344CB8AC3E}">
        <p14:creationId xmlns:p14="http://schemas.microsoft.com/office/powerpoint/2010/main" val="1840598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0" hasCustomPrompt="1"/>
          </p:nvPr>
        </p:nvSpPr>
        <p:spPr>
          <a:xfrm>
            <a:off x="457200" y="674998"/>
            <a:ext cx="8228013" cy="365125"/>
          </a:xfrm>
        </p:spPr>
        <p:txBody>
          <a:bodyPr/>
          <a:lstStyle>
            <a:lvl1pPr marL="0" indent="0">
              <a:buNone/>
              <a:defRPr sz="2000">
                <a:solidFill>
                  <a:srgbClr val="00664D"/>
                </a:solidFill>
              </a:defRPr>
            </a:lvl1pPr>
          </a:lstStyle>
          <a:p>
            <a:pPr lvl="0"/>
            <a:r>
              <a:rPr lang="en-US"/>
              <a:t>Subtitle goes here</a:t>
            </a:r>
          </a:p>
        </p:txBody>
      </p:sp>
    </p:spTree>
    <p:extLst>
      <p:ext uri="{BB962C8B-B14F-4D97-AF65-F5344CB8AC3E}">
        <p14:creationId xmlns:p14="http://schemas.microsoft.com/office/powerpoint/2010/main" val="39634475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0" hasCustomPrompt="1"/>
          </p:nvPr>
        </p:nvSpPr>
        <p:spPr>
          <a:xfrm>
            <a:off x="457200" y="674998"/>
            <a:ext cx="8228013" cy="365125"/>
          </a:xfrm>
        </p:spPr>
        <p:txBody>
          <a:bodyPr/>
          <a:lstStyle>
            <a:lvl1pPr marL="0" indent="0">
              <a:buNone/>
              <a:defRPr sz="2000">
                <a:solidFill>
                  <a:srgbClr val="00664D"/>
                </a:solidFill>
              </a:defRPr>
            </a:lvl1pPr>
          </a:lstStyle>
          <a:p>
            <a:pPr lvl="0"/>
            <a:r>
              <a:rPr lang="en-US"/>
              <a:t>Subtitle goes here</a:t>
            </a:r>
          </a:p>
        </p:txBody>
      </p:sp>
    </p:spTree>
    <p:extLst>
      <p:ext uri="{BB962C8B-B14F-4D97-AF65-F5344CB8AC3E}">
        <p14:creationId xmlns:p14="http://schemas.microsoft.com/office/powerpoint/2010/main" val="14610641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385733"/>
            <a:ext cx="4038600" cy="4525963"/>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85733"/>
            <a:ext cx="4038600" cy="4525963"/>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7"/>
          <p:cNvSpPr>
            <a:spLocks noGrp="1"/>
          </p:cNvSpPr>
          <p:nvPr>
            <p:ph type="body" sz="quarter" idx="10" hasCustomPrompt="1"/>
          </p:nvPr>
        </p:nvSpPr>
        <p:spPr>
          <a:xfrm>
            <a:off x="457200" y="674998"/>
            <a:ext cx="8228013" cy="365125"/>
          </a:xfrm>
        </p:spPr>
        <p:txBody>
          <a:bodyPr/>
          <a:lstStyle>
            <a:lvl1pPr marL="0" indent="0">
              <a:buNone/>
              <a:defRPr sz="2000">
                <a:solidFill>
                  <a:srgbClr val="00664D"/>
                </a:solidFill>
              </a:defRPr>
            </a:lvl1pPr>
          </a:lstStyle>
          <a:p>
            <a:pPr lvl="0"/>
            <a:r>
              <a:rPr lang="en-US"/>
              <a:t>Subtitle goes here</a:t>
            </a:r>
          </a:p>
        </p:txBody>
      </p:sp>
    </p:spTree>
    <p:extLst>
      <p:ext uri="{BB962C8B-B14F-4D97-AF65-F5344CB8AC3E}">
        <p14:creationId xmlns:p14="http://schemas.microsoft.com/office/powerpoint/2010/main" val="8780318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385733"/>
            <a:ext cx="4040188" cy="639762"/>
          </a:xfrm>
        </p:spPr>
        <p:txBody>
          <a:bodyPr anchor="b"/>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025495"/>
            <a:ext cx="4040188" cy="3951288"/>
          </a:xfr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385733"/>
            <a:ext cx="4041775" cy="639762"/>
          </a:xfrm>
        </p:spPr>
        <p:txBody>
          <a:bodyPr anchor="b"/>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025495"/>
            <a:ext cx="4041775" cy="3951288"/>
          </a:xfr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0" hasCustomPrompt="1"/>
          </p:nvPr>
        </p:nvSpPr>
        <p:spPr>
          <a:xfrm>
            <a:off x="457200" y="674998"/>
            <a:ext cx="8228013" cy="365125"/>
          </a:xfrm>
        </p:spPr>
        <p:txBody>
          <a:bodyPr/>
          <a:lstStyle>
            <a:lvl1pPr marL="0" indent="0">
              <a:buNone/>
              <a:defRPr sz="2000">
                <a:solidFill>
                  <a:srgbClr val="00664D"/>
                </a:solidFill>
              </a:defRPr>
            </a:lvl1pPr>
          </a:lstStyle>
          <a:p>
            <a:pPr lvl="0"/>
            <a:r>
              <a:rPr lang="en-US"/>
              <a:t>Subtitle goes here</a:t>
            </a:r>
          </a:p>
        </p:txBody>
      </p:sp>
    </p:spTree>
    <p:extLst>
      <p:ext uri="{BB962C8B-B14F-4D97-AF65-F5344CB8AC3E}">
        <p14:creationId xmlns:p14="http://schemas.microsoft.com/office/powerpoint/2010/main" val="24960265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664D"/>
                </a:solidFill>
              </a:defRPr>
            </a:lvl1pPr>
          </a:lstStyle>
          <a:p>
            <a:r>
              <a:rPr lang="en-US"/>
              <a:t>Click to edit Master title style</a:t>
            </a:r>
          </a:p>
        </p:txBody>
      </p:sp>
    </p:spTree>
    <p:extLst>
      <p:ext uri="{BB962C8B-B14F-4D97-AF65-F5344CB8AC3E}">
        <p14:creationId xmlns:p14="http://schemas.microsoft.com/office/powerpoint/2010/main" val="40263805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54035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505142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41238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9680B0B-8B8E-4F43-AC81-67CB166C8A5C}" type="datetimeFigureOut">
              <a:rPr lang="en-US" smtClean="0"/>
              <a:t>10/8/2025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ED3990-91CA-4DF6-AB8F-04A12CAA94DC}" type="slidenum">
              <a:rPr lang="en-US" smtClean="0"/>
              <a:t>‹#›</a:t>
            </a:fld>
            <a:endParaRPr lang="en-US" dirty="0"/>
          </a:p>
        </p:txBody>
      </p:sp>
    </p:spTree>
    <p:extLst>
      <p:ext uri="{BB962C8B-B14F-4D97-AF65-F5344CB8AC3E}">
        <p14:creationId xmlns:p14="http://schemas.microsoft.com/office/powerpoint/2010/main" val="24421979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Back pag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198213" y="1721140"/>
            <a:ext cx="6747574" cy="2637796"/>
          </a:xfrm>
          <a:prstGeom prst="rect">
            <a:avLst/>
          </a:prstGeom>
        </p:spPr>
      </p:pic>
    </p:spTree>
    <p:extLst>
      <p:ext uri="{BB962C8B-B14F-4D97-AF65-F5344CB8AC3E}">
        <p14:creationId xmlns:p14="http://schemas.microsoft.com/office/powerpoint/2010/main" val="35599215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Title Slide">
    <p:bg>
      <p:bgPr>
        <a:solidFill>
          <a:srgbClr val="0D5257"/>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233829" y="1766742"/>
            <a:ext cx="6676342" cy="2609950"/>
          </a:xfrm>
          <a:prstGeom prst="rect">
            <a:avLst/>
          </a:prstGeom>
        </p:spPr>
      </p:pic>
    </p:spTree>
    <p:extLst>
      <p:ext uri="{BB962C8B-B14F-4D97-AF65-F5344CB8AC3E}">
        <p14:creationId xmlns:p14="http://schemas.microsoft.com/office/powerpoint/2010/main" val="3159188649"/>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9680B0B-8B8E-4F43-AC81-67CB166C8A5C}" type="datetimeFigureOut">
              <a:rPr lang="en-US" smtClean="0"/>
              <a:t>10/8/2025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ED3990-91CA-4DF6-AB8F-04A12CAA94DC}" type="slidenum">
              <a:rPr lang="en-US" smtClean="0"/>
              <a:t>‹#›</a:t>
            </a:fld>
            <a:endParaRPr lang="en-US" dirty="0"/>
          </a:p>
        </p:txBody>
      </p:sp>
    </p:spTree>
    <p:extLst>
      <p:ext uri="{BB962C8B-B14F-4D97-AF65-F5344CB8AC3E}">
        <p14:creationId xmlns:p14="http://schemas.microsoft.com/office/powerpoint/2010/main" val="4193019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lvl1pPr algn="ctr">
              <a:defRPr/>
            </a:lvl1pPr>
          </a:lstStyle>
          <a:p>
            <a:r>
              <a:rPr kumimoji="0" lang="en-US"/>
              <a:t>Click to edit Master title style</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8C07B3B6-3D21-4B9B-8CCA-3F2427D0916E}" type="slidenum">
              <a:rPr lang="en-US" smtClean="0"/>
              <a:pPr/>
              <a:t>‹#›</a:t>
            </a:fld>
            <a:endParaRPr lang="en-US" dirty="0"/>
          </a:p>
        </p:txBody>
      </p:sp>
      <p:sp>
        <p:nvSpPr>
          <p:cNvPr id="8" name="Content Placeholder 7"/>
          <p:cNvSpPr>
            <a:spLocks noGrp="1"/>
          </p:cNvSpPr>
          <p:nvPr>
            <p:ph sz="quarter" idx="1"/>
          </p:nvPr>
        </p:nvSpPr>
        <p:spPr>
          <a:xfrm>
            <a:off x="612648" y="1600200"/>
            <a:ext cx="8153400" cy="4800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3327968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9680B0B-8B8E-4F43-AC81-67CB166C8A5C}" type="datetimeFigureOut">
              <a:rPr lang="en-US" smtClean="0"/>
              <a:t>10/8/2025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ED3990-91CA-4DF6-AB8F-04A12CAA94DC}" type="slidenum">
              <a:rPr lang="en-US" smtClean="0"/>
              <a:t>‹#›</a:t>
            </a:fld>
            <a:endParaRPr lang="en-US" dirty="0"/>
          </a:p>
        </p:txBody>
      </p:sp>
    </p:spTree>
    <p:extLst>
      <p:ext uri="{BB962C8B-B14F-4D97-AF65-F5344CB8AC3E}">
        <p14:creationId xmlns:p14="http://schemas.microsoft.com/office/powerpoint/2010/main" val="1855428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Disclaimer">
    <p:spTree>
      <p:nvGrpSpPr>
        <p:cNvPr id="1" name=""/>
        <p:cNvGrpSpPr/>
        <p:nvPr/>
      </p:nvGrpSpPr>
      <p:grpSpPr>
        <a:xfrm>
          <a:off x="0" y="0"/>
          <a:ext cx="0" cy="0"/>
          <a:chOff x="0" y="0"/>
          <a:chExt cx="0" cy="0"/>
        </a:xfrm>
      </p:grpSpPr>
      <p:sp>
        <p:nvSpPr>
          <p:cNvPr id="3" name="직사각형 2">
            <a:extLst>
              <a:ext uri="{FF2B5EF4-FFF2-40B4-BE49-F238E27FC236}">
                <a16:creationId xmlns:a16="http://schemas.microsoft.com/office/drawing/2014/main" id="{E552479A-78BC-4C92-981E-0B3E91DF50DC}"/>
              </a:ext>
            </a:extLst>
          </p:cNvPr>
          <p:cNvSpPr/>
          <p:nvPr userDrawn="1"/>
        </p:nvSpPr>
        <p:spPr>
          <a:xfrm>
            <a:off x="648182" y="577674"/>
            <a:ext cx="314913" cy="31380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latinLnBrk="0"/>
            <a:endParaRPr lang="ko-KR" altLang="en-US">
              <a:solidFill>
                <a:srgbClr val="FFFFFF"/>
              </a:solidFill>
              <a:latin typeface="Franklin Gothic Book Regular"/>
            </a:endParaRPr>
          </a:p>
        </p:txBody>
      </p:sp>
      <p:sp>
        <p:nvSpPr>
          <p:cNvPr id="4" name="TextBox 3">
            <a:extLst>
              <a:ext uri="{FF2B5EF4-FFF2-40B4-BE49-F238E27FC236}">
                <a16:creationId xmlns:a16="http://schemas.microsoft.com/office/drawing/2014/main" id="{111B9D50-9B8F-4367-AB1C-FF34C116F59C}"/>
              </a:ext>
            </a:extLst>
          </p:cNvPr>
          <p:cNvSpPr txBox="1"/>
          <p:nvPr userDrawn="1"/>
        </p:nvSpPr>
        <p:spPr>
          <a:xfrm>
            <a:off x="963096" y="1242433"/>
            <a:ext cx="7451232" cy="4921406"/>
          </a:xfrm>
          <a:prstGeom prst="rect">
            <a:avLst/>
          </a:prstGeom>
        </p:spPr>
        <p:txBody>
          <a:bodyPr wrap="square" rtlCol="0">
            <a:noAutofit/>
          </a:bodyPr>
          <a:lstStyle/>
          <a:p>
            <a:pPr defTabSz="457200" latinLnBrk="0"/>
            <a:r>
              <a:rPr lang="en-US" sz="1400" dirty="0">
                <a:solidFill>
                  <a:prstClr val="black"/>
                </a:solidFill>
              </a:rPr>
              <a:t>Conner Strong &amp; Buckelew (CSB) is providing the work product herein in order to assist in the evaluation and analysis of your group benefit plan(s).  The work product reflected herein and contained in any exhibits or attachments is based upon data and information supplied by your contracted administrators, carriers, insurers and other vendors engaged in the administration of your plans. In some instances, the data and information may have been supplied by you. As such, CSB cannot warrant the accuracy of said data and information received and used by us in order to produce this analysis. We have evaluated said data and information to the best of our capability and rely upon the representations of your contracted administrators, carriers, insurers and other vendors as to the accuracy of the data and information they have supplied.  It is important to note that while our consultants are very familiar with the design, administration and operation of employee benefit plans and the law applicable to those activities, Conner Strong &amp; Buckelew is not a law firm.</a:t>
            </a:r>
          </a:p>
          <a:p>
            <a:pPr defTabSz="457200" latinLnBrk="0"/>
            <a:endParaRPr lang="en-US" sz="1400" dirty="0">
              <a:solidFill>
                <a:prstClr val="black"/>
              </a:solidFill>
            </a:endParaRPr>
          </a:p>
          <a:p>
            <a:pPr defTabSz="457200" latinLnBrk="0"/>
            <a:r>
              <a:rPr lang="en-US" sz="1400" dirty="0">
                <a:solidFill>
                  <a:prstClr val="black"/>
                </a:solidFill>
              </a:rPr>
              <a:t>Therefore, our recommendations should not be construed as, nor are they intended to be, legal advice. You may wish to consult with legal counsel about the issues addressed.  The information contained herein is not intended by Conner Strong &amp; Buckelew to be used, and it cannot be used, for the purpose of avoiding penalties under the Internal Revenue Code that may be imposed on the taxpayer. The information contained herein and in any exhibits or attachments is confidential and may not be shared, reproduced or disclosed to any third parties without the express written consent of CSB.</a:t>
            </a:r>
          </a:p>
        </p:txBody>
      </p:sp>
      <p:sp>
        <p:nvSpPr>
          <p:cNvPr id="5" name="TextBox 4">
            <a:extLst>
              <a:ext uri="{FF2B5EF4-FFF2-40B4-BE49-F238E27FC236}">
                <a16:creationId xmlns:a16="http://schemas.microsoft.com/office/drawing/2014/main" id="{77996530-95F3-49A9-9DD8-F1441C0B5F02}"/>
              </a:ext>
            </a:extLst>
          </p:cNvPr>
          <p:cNvSpPr txBox="1"/>
          <p:nvPr userDrawn="1"/>
        </p:nvSpPr>
        <p:spPr>
          <a:xfrm>
            <a:off x="948227" y="394953"/>
            <a:ext cx="6125736" cy="533692"/>
          </a:xfrm>
          <a:prstGeom prst="rect">
            <a:avLst/>
          </a:prstGeom>
        </p:spPr>
        <p:txBody>
          <a:bodyPr wrap="square" rtlCol="0">
            <a:noAutofit/>
          </a:bodyPr>
          <a:lstStyle/>
          <a:p>
            <a:pPr defTabSz="457200" latinLnBrk="0"/>
            <a:r>
              <a:rPr lang="en-US" sz="3600" dirty="0">
                <a:solidFill>
                  <a:prstClr val="black"/>
                </a:solidFill>
                <a:latin typeface="Franklin Gothic Medium Cond" panose="020B0606030402020204" pitchFamily="34" charset="0"/>
              </a:rPr>
              <a:t>Disclaimer</a:t>
            </a:r>
          </a:p>
        </p:txBody>
      </p:sp>
    </p:spTree>
    <p:extLst>
      <p:ext uri="{BB962C8B-B14F-4D97-AF65-F5344CB8AC3E}">
        <p14:creationId xmlns:p14="http://schemas.microsoft.com/office/powerpoint/2010/main" val="4806028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9680B0B-8B8E-4F43-AC81-67CB166C8A5C}" type="datetimeFigureOut">
              <a:rPr lang="en-US" smtClean="0"/>
              <a:t>10/8/2025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ED3990-91CA-4DF6-AB8F-04A12CAA94DC}" type="slidenum">
              <a:rPr lang="en-US" smtClean="0"/>
              <a:t>‹#›</a:t>
            </a:fld>
            <a:endParaRPr lang="en-US" dirty="0"/>
          </a:p>
        </p:txBody>
      </p:sp>
    </p:spTree>
    <p:extLst>
      <p:ext uri="{BB962C8B-B14F-4D97-AF65-F5344CB8AC3E}">
        <p14:creationId xmlns:p14="http://schemas.microsoft.com/office/powerpoint/2010/main" val="294355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9680B0B-8B8E-4F43-AC81-67CB166C8A5C}" type="datetimeFigureOut">
              <a:rPr lang="en-US" smtClean="0"/>
              <a:t>10/8/2025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8ED3990-91CA-4DF6-AB8F-04A12CAA94DC}" type="slidenum">
              <a:rPr lang="en-US" smtClean="0"/>
              <a:t>‹#›</a:t>
            </a:fld>
            <a:endParaRPr lang="en-US" dirty="0"/>
          </a:p>
        </p:txBody>
      </p:sp>
    </p:spTree>
    <p:extLst>
      <p:ext uri="{BB962C8B-B14F-4D97-AF65-F5344CB8AC3E}">
        <p14:creationId xmlns:p14="http://schemas.microsoft.com/office/powerpoint/2010/main" val="42655731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9680B0B-8B8E-4F43-AC81-67CB166C8A5C}" type="datetimeFigureOut">
              <a:rPr lang="en-US" smtClean="0"/>
              <a:t>10/8/2025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8ED3990-91CA-4DF6-AB8F-04A12CAA94DC}" type="slidenum">
              <a:rPr lang="en-US" smtClean="0"/>
              <a:t>‹#›</a:t>
            </a:fld>
            <a:endParaRPr lang="en-US" dirty="0"/>
          </a:p>
        </p:txBody>
      </p:sp>
    </p:spTree>
    <p:extLst>
      <p:ext uri="{BB962C8B-B14F-4D97-AF65-F5344CB8AC3E}">
        <p14:creationId xmlns:p14="http://schemas.microsoft.com/office/powerpoint/2010/main" val="3180334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9680B0B-8B8E-4F43-AC81-67CB166C8A5C}" type="datetimeFigureOut">
              <a:rPr lang="en-US" smtClean="0"/>
              <a:t>10/8/2025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8ED3990-91CA-4DF6-AB8F-04A12CAA94DC}" type="slidenum">
              <a:rPr lang="en-US" smtClean="0"/>
              <a:t>‹#›</a:t>
            </a:fld>
            <a:endParaRPr lang="en-US" dirty="0"/>
          </a:p>
        </p:txBody>
      </p:sp>
    </p:spTree>
    <p:extLst>
      <p:ext uri="{BB962C8B-B14F-4D97-AF65-F5344CB8AC3E}">
        <p14:creationId xmlns:p14="http://schemas.microsoft.com/office/powerpoint/2010/main" val="1308235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680B0B-8B8E-4F43-AC81-67CB166C8A5C}" type="datetimeFigureOut">
              <a:rPr lang="en-US" smtClean="0"/>
              <a:t>10/8/2025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8ED3990-91CA-4DF6-AB8F-04A12CAA94DC}" type="slidenum">
              <a:rPr lang="en-US" smtClean="0"/>
              <a:t>‹#›</a:t>
            </a:fld>
            <a:endParaRPr lang="en-US" dirty="0"/>
          </a:p>
        </p:txBody>
      </p:sp>
    </p:spTree>
    <p:extLst>
      <p:ext uri="{BB962C8B-B14F-4D97-AF65-F5344CB8AC3E}">
        <p14:creationId xmlns:p14="http://schemas.microsoft.com/office/powerpoint/2010/main" val="881891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9680B0B-8B8E-4F43-AC81-67CB166C8A5C}" type="datetimeFigureOut">
              <a:rPr lang="en-US" smtClean="0"/>
              <a:t>10/8/2025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8ED3990-91CA-4DF6-AB8F-04A12CAA94DC}" type="slidenum">
              <a:rPr lang="en-US" smtClean="0"/>
              <a:t>‹#›</a:t>
            </a:fld>
            <a:endParaRPr lang="en-US" dirty="0"/>
          </a:p>
        </p:txBody>
      </p:sp>
    </p:spTree>
    <p:extLst>
      <p:ext uri="{BB962C8B-B14F-4D97-AF65-F5344CB8AC3E}">
        <p14:creationId xmlns:p14="http://schemas.microsoft.com/office/powerpoint/2010/main" val="105391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9680B0B-8B8E-4F43-AC81-67CB166C8A5C}" type="datetimeFigureOut">
              <a:rPr lang="en-US" smtClean="0"/>
              <a:t>10/8/2025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8ED3990-91CA-4DF6-AB8F-04A12CAA94DC}" type="slidenum">
              <a:rPr lang="en-US" smtClean="0"/>
              <a:t>‹#›</a:t>
            </a:fld>
            <a:endParaRPr lang="en-US" dirty="0"/>
          </a:p>
        </p:txBody>
      </p:sp>
    </p:spTree>
    <p:extLst>
      <p:ext uri="{BB962C8B-B14F-4D97-AF65-F5344CB8AC3E}">
        <p14:creationId xmlns:p14="http://schemas.microsoft.com/office/powerpoint/2010/main" val="2189313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1.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680B0B-8B8E-4F43-AC81-67CB166C8A5C}" type="datetimeFigureOut">
              <a:rPr lang="en-US" smtClean="0"/>
              <a:t>10/8/2025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ED3990-91CA-4DF6-AB8F-04A12CAA94DC}" type="slidenum">
              <a:rPr lang="en-US" smtClean="0"/>
              <a:t>‹#›</a:t>
            </a:fld>
            <a:endParaRPr lang="en-US" dirty="0"/>
          </a:p>
        </p:txBody>
      </p:sp>
    </p:spTree>
    <p:extLst>
      <p:ext uri="{BB962C8B-B14F-4D97-AF65-F5344CB8AC3E}">
        <p14:creationId xmlns:p14="http://schemas.microsoft.com/office/powerpoint/2010/main" val="4022505938"/>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73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88418"/>
            <a:ext cx="8229600" cy="4737746"/>
          </a:xfrm>
          <a:prstGeom prst="rect">
            <a:avLst/>
          </a:prstGeom>
        </p:spPr>
        <p:txBody>
          <a:bodyPr vert="horz" lIns="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p:cNvCxnSpPr/>
          <p:nvPr userDrawn="1"/>
        </p:nvCxnSpPr>
        <p:spPr>
          <a:xfrm>
            <a:off x="0" y="6296890"/>
            <a:ext cx="9144000" cy="0"/>
          </a:xfrm>
          <a:prstGeom prst="line">
            <a:avLst/>
          </a:prstGeom>
          <a:ln w="6350">
            <a:solidFill>
              <a:srgbClr val="00664D"/>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457200" y="6476204"/>
            <a:ext cx="489891" cy="228600"/>
          </a:xfrm>
          <a:prstGeom prst="rect">
            <a:avLst/>
          </a:prstGeom>
          <a:noFill/>
        </p:spPr>
        <p:txBody>
          <a:bodyPr wrap="square" lIns="0" rIns="0" rtlCol="0" anchor="b">
            <a:noAutofit/>
          </a:bodyPr>
          <a:lstStyle>
            <a:defPPr>
              <a:defRPr lang="en-US"/>
            </a:defPPr>
            <a:lvl1pPr>
              <a:defRPr sz="900">
                <a:solidFill>
                  <a:schemeClr val="bg2"/>
                </a:solidFill>
              </a:defRPr>
            </a:lvl1pPr>
          </a:lstStyle>
          <a:p>
            <a:pPr lvl="0"/>
            <a:fld id="{E37A4729-B888-B247-AE07-BFAA2A15D667}" type="slidenum">
              <a:rPr lang="en-US" sz="1000" smtClean="0">
                <a:solidFill>
                  <a:srgbClr val="003087"/>
                </a:solidFill>
              </a:rPr>
              <a:pPr lvl="0"/>
              <a:t>‹#›</a:t>
            </a:fld>
            <a:endParaRPr lang="en-US" sz="1000" dirty="0">
              <a:solidFill>
                <a:srgbClr val="003087"/>
              </a:solidFill>
            </a:endParaRPr>
          </a:p>
        </p:txBody>
      </p:sp>
      <p:sp>
        <p:nvSpPr>
          <p:cNvPr id="2" name="Title Placeholder 1"/>
          <p:cNvSpPr>
            <a:spLocks noGrp="1"/>
          </p:cNvSpPr>
          <p:nvPr>
            <p:ph type="title"/>
          </p:nvPr>
        </p:nvSpPr>
        <p:spPr>
          <a:xfrm>
            <a:off x="457200" y="360559"/>
            <a:ext cx="8229600" cy="360558"/>
          </a:xfrm>
          <a:prstGeom prst="rect">
            <a:avLst/>
          </a:prstGeom>
        </p:spPr>
        <p:txBody>
          <a:bodyPr vert="horz" lIns="0" tIns="45720" rIns="0" bIns="45720" rtlCol="0" anchor="t">
            <a:noAutofit/>
          </a:bodyPr>
          <a:lstStyle/>
          <a:p>
            <a:r>
              <a:rPr lang="en-US"/>
              <a:t>Click to edit Master title style</a:t>
            </a:r>
          </a:p>
        </p:txBody>
      </p:sp>
      <p:pic>
        <p:nvPicPr>
          <p:cNvPr id="4" name="Picture 3"/>
          <p:cNvPicPr>
            <a:picLocks noChangeAspect="1"/>
          </p:cNvPicPr>
          <p:nvPr userDrawn="1"/>
        </p:nvPicPr>
        <p:blipFill>
          <a:blip r:embed="rId15" cstate="print">
            <a:extLst>
              <a:ext uri="{28A0092B-C50C-407E-A947-70E740481C1C}">
                <a14:useLocalDpi xmlns:a14="http://schemas.microsoft.com/office/drawing/2010/main" val="0"/>
              </a:ext>
            </a:extLst>
          </a:blip>
          <a:srcRect t="26841" b="25099"/>
          <a:stretch/>
        </p:blipFill>
        <p:spPr>
          <a:xfrm>
            <a:off x="6676935" y="6365289"/>
            <a:ext cx="2278978" cy="428176"/>
          </a:xfrm>
          <a:prstGeom prst="rect">
            <a:avLst/>
          </a:prstGeom>
        </p:spPr>
      </p:pic>
    </p:spTree>
    <p:extLst>
      <p:ext uri="{BB962C8B-B14F-4D97-AF65-F5344CB8AC3E}">
        <p14:creationId xmlns:p14="http://schemas.microsoft.com/office/powerpoint/2010/main" val="651980818"/>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5" r:id="rId10"/>
    <p:sldLayoutId id="2147483738" r:id="rId11"/>
    <p:sldLayoutId id="2147483739" r:id="rId12"/>
    <p:sldLayoutId id="2147483740" r:id="rId13"/>
  </p:sldLayoutIdLst>
  <p:txStyles>
    <p:titleStyle>
      <a:lvl1pPr algn="l" defTabSz="457200" rtl="0" eaLnBrk="1" latinLnBrk="0" hangingPunct="1">
        <a:spcBef>
          <a:spcPct val="0"/>
        </a:spcBef>
        <a:buNone/>
        <a:defRPr sz="2000" b="1" kern="1200" cap="all">
          <a:solidFill>
            <a:srgbClr val="00664D"/>
          </a:solidFill>
          <a:latin typeface="+mj-lt"/>
          <a:ea typeface="+mj-ea"/>
          <a:cs typeface="+mj-cs"/>
        </a:defRPr>
      </a:lvl1pPr>
    </p:titleStyle>
    <p:bodyStyle>
      <a:lvl1pPr marL="225425" indent="-225425" algn="l" defTabSz="457200" rtl="0" eaLnBrk="1" latinLnBrk="0" hangingPunct="1">
        <a:spcBef>
          <a:spcPct val="20000"/>
        </a:spcBef>
        <a:buClrTx/>
        <a:buFont typeface="Wingdings" charset="2"/>
        <a:buChar char="§"/>
        <a:defRPr sz="1600" kern="1200">
          <a:solidFill>
            <a:schemeClr val="tx1"/>
          </a:solidFill>
          <a:latin typeface="+mn-lt"/>
          <a:ea typeface="+mn-ea"/>
          <a:cs typeface="+mn-cs"/>
        </a:defRPr>
      </a:lvl1pPr>
      <a:lvl2pPr marL="457200" indent="-231775" algn="l" defTabSz="457200" rtl="0" eaLnBrk="1" latinLnBrk="0" hangingPunct="1">
        <a:spcBef>
          <a:spcPct val="20000"/>
        </a:spcBef>
        <a:buFont typeface="Arial"/>
        <a:buChar char="–"/>
        <a:defRPr sz="1600" kern="1200">
          <a:solidFill>
            <a:schemeClr val="tx1"/>
          </a:solidFill>
          <a:latin typeface="+mn-lt"/>
          <a:ea typeface="+mn-ea"/>
          <a:cs typeface="+mn-cs"/>
        </a:defRPr>
      </a:lvl2pPr>
      <a:lvl3pPr marL="684213" indent="-227013" algn="l" defTabSz="457200" rtl="0" eaLnBrk="1" latinLnBrk="0" hangingPunct="1">
        <a:spcBef>
          <a:spcPct val="20000"/>
        </a:spcBef>
        <a:buClrTx/>
        <a:buFont typeface="Wingdings" charset="2"/>
        <a:buChar char="§"/>
        <a:defRPr sz="1600" kern="1200">
          <a:solidFill>
            <a:schemeClr val="tx1"/>
          </a:solidFill>
          <a:latin typeface="+mn-lt"/>
          <a:ea typeface="+mn-ea"/>
          <a:cs typeface="+mn-cs"/>
        </a:defRPr>
      </a:lvl3pPr>
      <a:lvl4pPr marL="914400" indent="-230188" algn="l" defTabSz="457200" rtl="0" eaLnBrk="1" latinLnBrk="0" hangingPunct="1">
        <a:spcBef>
          <a:spcPct val="20000"/>
        </a:spcBef>
        <a:buFont typeface="Arial"/>
        <a:buChar char="–"/>
        <a:defRPr sz="1600" kern="1200">
          <a:solidFill>
            <a:schemeClr val="tx1"/>
          </a:solidFill>
          <a:latin typeface="+mn-lt"/>
          <a:ea typeface="+mn-ea"/>
          <a:cs typeface="+mn-cs"/>
        </a:defRPr>
      </a:lvl4pPr>
      <a:lvl5pPr marL="1141413" indent="-227013" algn="l" defTabSz="457200" rtl="0" eaLnBrk="1" latinLnBrk="0" hangingPunct="1">
        <a:spcBef>
          <a:spcPct val="20000"/>
        </a:spcBef>
        <a:buClrTx/>
        <a:buFont typeface="Wingdings" charset="2"/>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teladochealth.com/" TargetMode="Externa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microsoft.com/office/2018/10/relationships/comments" Target="../comments/modernComment_267_DF6F6FB5.xml"/><Relationship Id="rId2" Type="http://schemas.openxmlformats.org/officeDocument/2006/relationships/image" Target="../media/image19.jpe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microsoft.com/office/2018/10/relationships/comments" Target="../comments/modernComment_27C_CEA25C6.xml"/><Relationship Id="rId2" Type="http://schemas.openxmlformats.org/officeDocument/2006/relationships/image" Target="../media/image20.pn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www.accarenthealth.com/" TargetMode="Externa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hyperlink" Target="mailto:cssteam@connerstrong.com" TargetMode="External"/><Relationship Id="rId2" Type="http://schemas.openxmlformats.org/officeDocument/2006/relationships/hyperlink" Target="http://www.connerstrong.com/" TargetMode="External"/><Relationship Id="rId1" Type="http://schemas.openxmlformats.org/officeDocument/2006/relationships/slideLayout" Target="../slideLayouts/slideLayout23.xml"/><Relationship Id="rId4" Type="http://schemas.openxmlformats.org/officeDocument/2006/relationships/image" Target="../media/image29.jpeg"/></Relationships>
</file>

<file path=ppt/slides/_rels/slide2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3" Type="http://schemas.openxmlformats.org/officeDocument/2006/relationships/hyperlink" Target="mailto:QKarpiak@janney.com" TargetMode="External"/><Relationship Id="rId2" Type="http://schemas.openxmlformats.org/officeDocument/2006/relationships/hyperlink" Target="http://www.tiaa.org/Devereux" TargetMode="External"/><Relationship Id="rId1" Type="http://schemas.openxmlformats.org/officeDocument/2006/relationships/slideLayout" Target="../slideLayouts/slideLayout23.xml"/><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hyperlink" Target="http://www.balancewellbeing.com/" TargetMode="External"/><Relationship Id="rId2" Type="http://schemas.openxmlformats.org/officeDocument/2006/relationships/hyperlink" Target="https://app.balancewellbeing.com/sign-up/invite-code" TargetMode="Externa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www.petbenefits.com/" TargetMode="External"/><Relationship Id="rId1" Type="http://schemas.openxmlformats.org/officeDocument/2006/relationships/slideLayout" Target="../slideLayouts/slideLayout23.xml"/></Relationships>
</file>

<file path=ppt/slides/_rels/slide41.xml.rels><?xml version="1.0" encoding="UTF-8" standalone="yes"?>
<Relationships xmlns="http://schemas.openxmlformats.org/package/2006/relationships"><Relationship Id="rId3" Type="http://schemas.openxmlformats.org/officeDocument/2006/relationships/hyperlink" Target="http://www.guidanceresources.com/"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42.jpeg"/><Relationship Id="rId5" Type="http://schemas.openxmlformats.org/officeDocument/2006/relationships/hyperlink" Target="http://www.lilydirect.com/" TargetMode="External"/><Relationship Id="rId4" Type="http://schemas.openxmlformats.org/officeDocument/2006/relationships/hyperlink" Target="https://connerstrong.goodrx.com/"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www.tiaa.org/devereux" TargetMode="External"/><Relationship Id="rId7" Type="http://schemas.openxmlformats.org/officeDocument/2006/relationships/image" Target="../media/image43.jpe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hyperlink" Target="http://www.guidanceresources.com/" TargetMode="External"/><Relationship Id="rId5" Type="http://schemas.openxmlformats.org/officeDocument/2006/relationships/hyperlink" Target="http://www.senior-advisors.com/" TargetMode="External"/><Relationship Id="rId4" Type="http://schemas.openxmlformats.org/officeDocument/2006/relationships/hyperlink" Target="mailto:QKarpiak@janney.com"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www.myliferesource.com/" TargetMode="External"/><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44.jpeg"/><Relationship Id="rId5" Type="http://schemas.openxmlformats.org/officeDocument/2006/relationships/hyperlink" Target="http://www.guidanceresources.com/" TargetMode="External"/><Relationship Id="rId4" Type="http://schemas.openxmlformats.org/officeDocument/2006/relationships/hyperlink" Target="https://devereux.sharepoint.com/Pages/Archive/DevereuxStrong.aspx" TargetMode="External"/></Relationships>
</file>

<file path=ppt/slides/_rels/slide44.xml.rels><?xml version="1.0" encoding="UTF-8" standalone="yes"?>
<Relationships xmlns="http://schemas.openxmlformats.org/package/2006/relationships"><Relationship Id="rId2" Type="http://schemas.microsoft.com/office/2018/10/relationships/comments" Target="../comments/modernComment_27A_95DBD730.xml"/><Relationship Id="rId1" Type="http://schemas.openxmlformats.org/officeDocument/2006/relationships/slideLayout" Target="../slideLayouts/slideLayout2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6.xml.rels><?xml version="1.0" encoding="UTF-8" standalone="yes"?>
<Relationships xmlns="http://schemas.openxmlformats.org/package/2006/relationships"><Relationship Id="rId2" Type="http://schemas.openxmlformats.org/officeDocument/2006/relationships/hyperlink" Target="mailto:benefits@devereux.org" TargetMode="Externa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hyperlink" Target="http://www.mydevereuxbenefits.org/" TargetMode="External"/><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D5257"/>
        </a:solidFill>
        <a:effectLst/>
      </p:bgPr>
    </p:bg>
    <p:spTree>
      <p:nvGrpSpPr>
        <p:cNvPr id="1" name="">
          <a:extLst>
            <a:ext uri="{FF2B5EF4-FFF2-40B4-BE49-F238E27FC236}">
              <a16:creationId xmlns:a16="http://schemas.microsoft.com/office/drawing/2014/main" id="{EB9DFDD0-6E5F-395B-897A-43B89EB2B3B6}"/>
            </a:ext>
          </a:extLst>
        </p:cNvPr>
        <p:cNvGrpSpPr/>
        <p:nvPr/>
      </p:nvGrpSpPr>
      <p:grpSpPr>
        <a:xfrm>
          <a:off x="0" y="0"/>
          <a:ext cx="0" cy="0"/>
          <a:chOff x="0" y="0"/>
          <a:chExt cx="0" cy="0"/>
        </a:xfrm>
      </p:grpSpPr>
      <p:pic>
        <p:nvPicPr>
          <p:cNvPr id="6" name="Picture 5" descr="A group of children smiling for a photo&#10;&#10;AI-generated content may be incorrect.">
            <a:extLst>
              <a:ext uri="{FF2B5EF4-FFF2-40B4-BE49-F238E27FC236}">
                <a16:creationId xmlns:a16="http://schemas.microsoft.com/office/drawing/2014/main" id="{229073EE-CB76-AC17-3BD4-F1927A136C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46058" y="-50105"/>
            <a:ext cx="3697942" cy="2465294"/>
          </a:xfrm>
          <a:prstGeom prst="rect">
            <a:avLst/>
          </a:prstGeom>
        </p:spPr>
      </p:pic>
      <p:sp>
        <p:nvSpPr>
          <p:cNvPr id="2" name="Slide Number Placeholder 1">
            <a:extLst>
              <a:ext uri="{FF2B5EF4-FFF2-40B4-BE49-F238E27FC236}">
                <a16:creationId xmlns:a16="http://schemas.microsoft.com/office/drawing/2014/main" id="{05E9076B-00A3-65D3-B0D7-1E32A71E154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ED3990-91CA-4DF6-AB8F-04A12CAA94D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8F1E12E5-74FA-9524-2005-2FAD3A56D34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221326" y="2550420"/>
            <a:ext cx="6455381" cy="2523571"/>
          </a:xfrm>
          <a:prstGeom prst="rect">
            <a:avLst/>
          </a:prstGeom>
        </p:spPr>
      </p:pic>
      <p:pic>
        <p:nvPicPr>
          <p:cNvPr id="3" name="Picture 2">
            <a:extLst>
              <a:ext uri="{FF2B5EF4-FFF2-40B4-BE49-F238E27FC236}">
                <a16:creationId xmlns:a16="http://schemas.microsoft.com/office/drawing/2014/main" id="{90B0EB2B-C7A1-9445-3417-A4C74F10A2BD}"/>
              </a:ext>
            </a:extLst>
          </p:cNvPr>
          <p:cNvPicPr>
            <a:picLocks noChangeAspect="1"/>
          </p:cNvPicPr>
          <p:nvPr/>
        </p:nvPicPr>
        <p:blipFill>
          <a:blip r:embed="rId5"/>
          <a:srcRect l="7808" t="1221" r="4115"/>
          <a:stretch/>
        </p:blipFill>
        <p:spPr>
          <a:xfrm>
            <a:off x="2837348" y="-50105"/>
            <a:ext cx="3588791" cy="2467485"/>
          </a:xfrm>
          <a:prstGeom prst="rect">
            <a:avLst/>
          </a:prstGeom>
        </p:spPr>
      </p:pic>
      <p:pic>
        <p:nvPicPr>
          <p:cNvPr id="7" name="Picture 6" descr="A person carrying a child on his back&#10;&#10;AI-generated content may be incorrect.">
            <a:extLst>
              <a:ext uri="{FF2B5EF4-FFF2-40B4-BE49-F238E27FC236}">
                <a16:creationId xmlns:a16="http://schemas.microsoft.com/office/drawing/2014/main" id="{9AC2B6CD-851B-55FA-331E-1A325993F022}"/>
              </a:ext>
            </a:extLst>
          </p:cNvPr>
          <p:cNvPicPr>
            <a:picLocks noChangeAspect="1"/>
          </p:cNvPicPr>
          <p:nvPr/>
        </p:nvPicPr>
        <p:blipFill>
          <a:blip r:embed="rId6" cstate="print">
            <a:extLst>
              <a:ext uri="{28A0092B-C50C-407E-A947-70E740481C1C}">
                <a14:useLocalDpi xmlns:a14="http://schemas.microsoft.com/office/drawing/2010/main" val="0"/>
              </a:ext>
            </a:extLst>
          </a:blip>
          <a:srcRect r="21424"/>
          <a:stretch/>
        </p:blipFill>
        <p:spPr>
          <a:xfrm>
            <a:off x="0" y="-50105"/>
            <a:ext cx="2905685" cy="2465295"/>
          </a:xfrm>
          <a:prstGeom prst="rect">
            <a:avLst/>
          </a:prstGeom>
        </p:spPr>
      </p:pic>
      <p:sp>
        <p:nvSpPr>
          <p:cNvPr id="4" name="Title 4">
            <a:extLst>
              <a:ext uri="{FF2B5EF4-FFF2-40B4-BE49-F238E27FC236}">
                <a16:creationId xmlns:a16="http://schemas.microsoft.com/office/drawing/2014/main" id="{451267B3-04FB-1971-D371-B217ABFAAB63}"/>
              </a:ext>
            </a:extLst>
          </p:cNvPr>
          <p:cNvSpPr>
            <a:spLocks noGrp="1"/>
          </p:cNvSpPr>
          <p:nvPr>
            <p:ph type="title"/>
          </p:nvPr>
        </p:nvSpPr>
        <p:spPr>
          <a:xfrm>
            <a:off x="59743" y="4795200"/>
            <a:ext cx="9144000" cy="1325563"/>
          </a:xfrm>
        </p:spPr>
        <p:txBody>
          <a:bodyPr>
            <a:normAutofit/>
          </a:bodyPr>
          <a:lstStyle/>
          <a:p>
            <a:pPr algn="ctr"/>
            <a:r>
              <a:rPr lang="en-US" sz="4800" b="1" dirty="0" smtClean="0">
                <a:solidFill>
                  <a:schemeClr val="bg1"/>
                </a:solidFill>
                <a:latin typeface="Georgia" panose="02040502050405020303" pitchFamily="18" charset="0"/>
                <a:cs typeface="Arial" panose="020B0604020202020204" pitchFamily="34" charset="0"/>
              </a:rPr>
              <a:t>Welcome to 2026 Open Enrollment!</a:t>
            </a:r>
            <a:endParaRPr lang="en-US" sz="4800" b="1" dirty="0">
              <a:solidFill>
                <a:schemeClr val="bg1"/>
              </a:solidFill>
              <a:latin typeface="Georgia" panose="02040502050405020303" pitchFamily="18" charset="0"/>
              <a:cs typeface="Arial" panose="020B0604020202020204" pitchFamily="34" charset="0"/>
            </a:endParaRPr>
          </a:p>
        </p:txBody>
      </p:sp>
    </p:spTree>
    <p:extLst>
      <p:ext uri="{BB962C8B-B14F-4D97-AF65-F5344CB8AC3E}">
        <p14:creationId xmlns:p14="http://schemas.microsoft.com/office/powerpoint/2010/main" val="2789517166"/>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title"/>
          </p:nvPr>
        </p:nvSpPr>
        <p:spPr>
          <a:xfrm>
            <a:off x="612648" y="228600"/>
            <a:ext cx="8153400" cy="990600"/>
          </a:xfrm>
        </p:spPr>
        <p:txBody>
          <a:bodyPr anchor="t">
            <a:normAutofit/>
          </a:bodyPr>
          <a:lstStyle/>
          <a:p>
            <a:pPr algn="l"/>
            <a:r>
              <a:rPr lang="en-US" sz="2400" dirty="0" smtClean="0">
                <a:latin typeface="Franklin Gothic Book"/>
              </a:rPr>
              <a:t>2026 </a:t>
            </a:r>
            <a:r>
              <a:rPr lang="en-US" sz="2400" dirty="0">
                <a:latin typeface="Franklin Gothic Book"/>
              </a:rPr>
              <a:t>health benefits</a:t>
            </a:r>
          </a:p>
        </p:txBody>
      </p:sp>
      <p:pic>
        <p:nvPicPr>
          <p:cNvPr id="4" name="Picture Placeholder 3"/>
          <p:cNvPicPr>
            <a:picLocks noGrp="1" noChangeAspect="1"/>
          </p:cNvPicPr>
          <p:nvPr>
            <p:ph sz="quarter" idx="1"/>
          </p:nvPr>
        </p:nvPicPr>
        <p:blipFill rotWithShape="1">
          <a:blip r:embed="rId2">
            <a:extLst>
              <a:ext uri="{28A0092B-C50C-407E-A947-70E740481C1C}">
                <a14:useLocalDpi xmlns:a14="http://schemas.microsoft.com/office/drawing/2010/main" val="0"/>
              </a:ext>
            </a:extLst>
          </a:blip>
          <a:srcRect t="5271" r="2" b="16226"/>
          <a:stretch/>
        </p:blipFill>
        <p:spPr>
          <a:xfrm>
            <a:off x="495300" y="1028700"/>
            <a:ext cx="8153400" cy="4800600"/>
          </a:xfrm>
          <a:noFill/>
        </p:spPr>
      </p:pic>
    </p:spTree>
    <p:extLst>
      <p:ext uri="{BB962C8B-B14F-4D97-AF65-F5344CB8AC3E}">
        <p14:creationId xmlns:p14="http://schemas.microsoft.com/office/powerpoint/2010/main" val="22812752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a:xfrm>
            <a:off x="386080" y="1266498"/>
            <a:ext cx="7975600" cy="4321502"/>
          </a:xfrm>
        </p:spPr>
        <p:txBody>
          <a:bodyPr vert="horz" lIns="0" tIns="45720" rIns="91440" bIns="45720" rtlCol="0" anchor="t">
            <a:normAutofit lnSpcReduction="10000"/>
          </a:bodyPr>
          <a:lstStyle/>
          <a:p>
            <a:pPr marL="0" indent="0">
              <a:buClr>
                <a:srgbClr val="117158"/>
              </a:buClr>
              <a:buNone/>
            </a:pPr>
            <a:r>
              <a:rPr lang="en-US" b="1" dirty="0" smtClean="0">
                <a:latin typeface="Franklin Gothic Book"/>
              </a:rPr>
              <a:t> TCV/Plea EPO</a:t>
            </a:r>
            <a:endParaRPr lang="en-US" dirty="0">
              <a:latin typeface="Franklin Gothic Book"/>
            </a:endParaRPr>
          </a:p>
          <a:p>
            <a:pPr lvl="1">
              <a:buClr>
                <a:srgbClr val="117158"/>
              </a:buClr>
              <a:buFont typeface="Wingdings" panose="05000000000000000000" pitchFamily="2" charset="2"/>
              <a:buChar char="§"/>
            </a:pPr>
            <a:r>
              <a:rPr lang="en-US" dirty="0">
                <a:latin typeface="Franklin Gothic Book" panose="020B0503020102020204" pitchFamily="34" charset="0"/>
              </a:rPr>
              <a:t>Deductible based on salary </a:t>
            </a:r>
          </a:p>
          <a:p>
            <a:pPr lvl="1">
              <a:buClr>
                <a:srgbClr val="117158"/>
              </a:buClr>
              <a:buFont typeface="Wingdings" panose="05000000000000000000" pitchFamily="2" charset="2"/>
              <a:buChar char="§"/>
            </a:pPr>
            <a:r>
              <a:rPr lang="en-US" dirty="0">
                <a:latin typeface="Franklin Gothic Book" panose="020B0503020102020204" pitchFamily="34" charset="0"/>
              </a:rPr>
              <a:t>Lower deductible and out of pocket maximum </a:t>
            </a:r>
          </a:p>
          <a:p>
            <a:pPr lvl="1">
              <a:buClr>
                <a:srgbClr val="117158"/>
              </a:buClr>
              <a:buFont typeface="Wingdings" panose="05000000000000000000" pitchFamily="2" charset="2"/>
              <a:buChar char="§"/>
            </a:pPr>
            <a:r>
              <a:rPr lang="en-US" dirty="0">
                <a:latin typeface="Franklin Gothic Book" panose="020B0503020102020204" pitchFamily="34" charset="0"/>
              </a:rPr>
              <a:t>Separate OOP Maximum on RX</a:t>
            </a:r>
          </a:p>
          <a:p>
            <a:pPr lvl="1">
              <a:buClr>
                <a:srgbClr val="117158"/>
              </a:buClr>
              <a:buFont typeface="Wingdings" panose="05000000000000000000" pitchFamily="2" charset="2"/>
              <a:buChar char="§"/>
            </a:pPr>
            <a:r>
              <a:rPr lang="en-US" dirty="0" smtClean="0">
                <a:latin typeface="Franklin Gothic Book" panose="020B0503020102020204" pitchFamily="34" charset="0"/>
              </a:rPr>
              <a:t>Preventive </a:t>
            </a:r>
            <a:r>
              <a:rPr lang="en-US" dirty="0">
                <a:latin typeface="Franklin Gothic Book" panose="020B0503020102020204" pitchFamily="34" charset="0"/>
              </a:rPr>
              <a:t>care 100% covered</a:t>
            </a:r>
          </a:p>
          <a:p>
            <a:pPr marL="225425" lvl="1" indent="0">
              <a:buClr>
                <a:srgbClr val="117158"/>
              </a:buClr>
              <a:buNone/>
            </a:pPr>
            <a:endParaRPr lang="en-US" dirty="0">
              <a:latin typeface="Franklin Gothic Book" panose="020B0503020102020204" pitchFamily="34" charset="0"/>
            </a:endParaRPr>
          </a:p>
          <a:p>
            <a:pPr marL="225425" lvl="1" indent="0">
              <a:buClr>
                <a:srgbClr val="117158"/>
              </a:buClr>
              <a:buNone/>
            </a:pPr>
            <a:endParaRPr lang="en-US" dirty="0">
              <a:latin typeface="Franklin Gothic Book"/>
            </a:endParaRPr>
          </a:p>
          <a:p>
            <a:pPr marL="0" indent="0">
              <a:buClr>
                <a:srgbClr val="117158"/>
              </a:buClr>
              <a:buNone/>
            </a:pPr>
            <a:r>
              <a:rPr lang="en-US" b="1" dirty="0">
                <a:latin typeface="Franklin Gothic Book" panose="020B0503020102020204" pitchFamily="34" charset="0"/>
              </a:rPr>
              <a:t>High Deductible Health Plan (HDHP)</a:t>
            </a:r>
          </a:p>
          <a:p>
            <a:pPr lvl="1">
              <a:buClr>
                <a:srgbClr val="117158"/>
              </a:buClr>
              <a:buFont typeface="Wingdings" panose="05000000000000000000" pitchFamily="2" charset="2"/>
              <a:buChar char="§"/>
            </a:pPr>
            <a:r>
              <a:rPr lang="en-US" dirty="0">
                <a:latin typeface="Franklin Gothic Book" panose="020B0503020102020204" pitchFamily="34" charset="0"/>
              </a:rPr>
              <a:t>Lower Premiums</a:t>
            </a:r>
          </a:p>
          <a:p>
            <a:pPr lvl="1">
              <a:buClr>
                <a:srgbClr val="117158"/>
              </a:buClr>
              <a:buFont typeface="Wingdings" panose="05000000000000000000" pitchFamily="2" charset="2"/>
              <a:buChar char="§"/>
            </a:pPr>
            <a:r>
              <a:rPr lang="en-US" dirty="0" smtClean="0">
                <a:latin typeface="Franklin Gothic Book" panose="020B0503020102020204" pitchFamily="34" charset="0"/>
              </a:rPr>
              <a:t>High deductible</a:t>
            </a:r>
            <a:endParaRPr lang="en-US" dirty="0">
              <a:latin typeface="Franklin Gothic Book" panose="020B0503020102020204" pitchFamily="34" charset="0"/>
            </a:endParaRPr>
          </a:p>
          <a:p>
            <a:pPr lvl="1">
              <a:buClr>
                <a:srgbClr val="117158"/>
              </a:buClr>
              <a:buFont typeface="Wingdings" panose="05000000000000000000" pitchFamily="2" charset="2"/>
              <a:buChar char="§"/>
            </a:pPr>
            <a:r>
              <a:rPr lang="en-US" b="1" dirty="0">
                <a:latin typeface="Franklin Gothic Book" panose="020B0503020102020204" pitchFamily="34" charset="0"/>
              </a:rPr>
              <a:t>After</a:t>
            </a:r>
            <a:r>
              <a:rPr lang="en-US" dirty="0">
                <a:latin typeface="Franklin Gothic Book" panose="020B0503020102020204" pitchFamily="34" charset="0"/>
              </a:rPr>
              <a:t> deductible plan covers 75% of care</a:t>
            </a:r>
          </a:p>
          <a:p>
            <a:pPr lvl="1">
              <a:buClr>
                <a:srgbClr val="117158"/>
              </a:buClr>
              <a:buFont typeface="Wingdings" panose="05000000000000000000" pitchFamily="2" charset="2"/>
              <a:buChar char="§"/>
            </a:pPr>
            <a:r>
              <a:rPr lang="en-US" dirty="0">
                <a:latin typeface="Franklin Gothic Book" panose="020B0503020102020204" pitchFamily="34" charset="0"/>
              </a:rPr>
              <a:t>Preventive care 100% covered</a:t>
            </a:r>
          </a:p>
          <a:p>
            <a:pPr lvl="1">
              <a:buClr>
                <a:srgbClr val="117158"/>
              </a:buClr>
              <a:buFont typeface="Wingdings" panose="05000000000000000000" pitchFamily="2" charset="2"/>
              <a:buChar char="§"/>
            </a:pPr>
            <a:r>
              <a:rPr lang="en-US" dirty="0">
                <a:latin typeface="Franklin Gothic Book" panose="020B0503020102020204" pitchFamily="34" charset="0"/>
              </a:rPr>
              <a:t>No separate OOP for RX</a:t>
            </a:r>
          </a:p>
          <a:p>
            <a:pPr marL="225425" lvl="1" indent="0">
              <a:buClr>
                <a:srgbClr val="117158"/>
              </a:buClr>
              <a:buNone/>
            </a:pPr>
            <a:endParaRPr lang="en-US" dirty="0">
              <a:latin typeface="Franklin Gothic Book" panose="020B0503020102020204" pitchFamily="34" charset="0"/>
            </a:endParaRPr>
          </a:p>
          <a:p>
            <a:pPr marL="225425" lvl="1" indent="0">
              <a:buClr>
                <a:srgbClr val="117158"/>
              </a:buClr>
              <a:buNone/>
            </a:pPr>
            <a:endParaRPr lang="en-US" dirty="0">
              <a:latin typeface="Franklin Gothic Book" panose="020B0503020102020204" pitchFamily="34" charset="0"/>
            </a:endParaRPr>
          </a:p>
        </p:txBody>
      </p:sp>
      <p:sp>
        <p:nvSpPr>
          <p:cNvPr id="2" name="Text Placeholder 1"/>
          <p:cNvSpPr>
            <a:spLocks noGrp="1"/>
          </p:cNvSpPr>
          <p:nvPr>
            <p:ph type="body" sz="quarter" idx="10"/>
          </p:nvPr>
        </p:nvSpPr>
        <p:spPr>
          <a:xfrm>
            <a:off x="385313" y="387451"/>
            <a:ext cx="8228013" cy="365125"/>
          </a:xfrm>
        </p:spPr>
        <p:txBody>
          <a:bodyPr vert="horz" lIns="0" tIns="45720" rIns="91440" bIns="45720" rtlCol="0" anchor="t">
            <a:noAutofit/>
          </a:bodyPr>
          <a:lstStyle/>
          <a:p>
            <a:pPr>
              <a:lnSpc>
                <a:spcPct val="90000"/>
              </a:lnSpc>
            </a:pPr>
            <a:r>
              <a:rPr lang="en-US" b="1" dirty="0">
                <a:latin typeface="Franklin Gothic Book"/>
              </a:rPr>
              <a:t>MEDICAL &amp; RX – INDEPENDENCE BLUE CROSS (IBX)</a:t>
            </a:r>
          </a:p>
          <a:p>
            <a:pPr>
              <a:lnSpc>
                <a:spcPct val="90000"/>
              </a:lnSpc>
            </a:pPr>
            <a:endParaRPr lang="en-US" sz="1900" dirty="0"/>
          </a:p>
        </p:txBody>
      </p:sp>
      <p:pic>
        <p:nvPicPr>
          <p:cNvPr id="11" name="Picture 10" descr="A blue and white logo&#10;&#10;Description automatically generated">
            <a:extLst>
              <a:ext uri="{FF2B5EF4-FFF2-40B4-BE49-F238E27FC236}">
                <a16:creationId xmlns:a16="http://schemas.microsoft.com/office/drawing/2014/main" id="{5C2D22F6-2834-A4A7-6F55-DD02909247F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4447" y="425144"/>
            <a:ext cx="2174240" cy="267208"/>
          </a:xfrm>
          <a:prstGeom prst="rect">
            <a:avLst/>
          </a:prstGeom>
        </p:spPr>
      </p:pic>
    </p:spTree>
    <p:extLst>
      <p:ext uri="{BB962C8B-B14F-4D97-AF65-F5344CB8AC3E}">
        <p14:creationId xmlns:p14="http://schemas.microsoft.com/office/powerpoint/2010/main" val="21660466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title"/>
          </p:nvPr>
        </p:nvSpPr>
        <p:spPr>
          <a:xfrm>
            <a:off x="296302" y="147918"/>
            <a:ext cx="8153400" cy="990600"/>
          </a:xfrm>
        </p:spPr>
        <p:txBody>
          <a:bodyPr anchor="t">
            <a:normAutofit/>
          </a:bodyPr>
          <a:lstStyle/>
          <a:p>
            <a:pPr algn="l"/>
            <a:r>
              <a:rPr lang="en-US" dirty="0">
                <a:latin typeface="Franklin Gothic Book"/>
              </a:rPr>
              <a:t>Medical Plan Options </a:t>
            </a:r>
            <a:endParaRPr lang="en-US" dirty="0">
              <a:cs typeface="Arial"/>
            </a:endParaRPr>
          </a:p>
        </p:txBody>
      </p:sp>
      <p:graphicFrame>
        <p:nvGraphicFramePr>
          <p:cNvPr id="3" name="Table 2">
            <a:extLst>
              <a:ext uri="{FF2B5EF4-FFF2-40B4-BE49-F238E27FC236}">
                <a16:creationId xmlns:a16="http://schemas.microsoft.com/office/drawing/2014/main" id="{87025716-EA26-5FC2-CDA2-A7ACF26132DC}"/>
              </a:ext>
            </a:extLst>
          </p:cNvPr>
          <p:cNvGraphicFramePr>
            <a:graphicFrameLocks noGrp="1"/>
          </p:cNvGraphicFramePr>
          <p:nvPr>
            <p:extLst>
              <p:ext uri="{D42A27DB-BD31-4B8C-83A1-F6EECF244321}">
                <p14:modId xmlns:p14="http://schemas.microsoft.com/office/powerpoint/2010/main" val="1570428810"/>
              </p:ext>
            </p:extLst>
          </p:nvPr>
        </p:nvGraphicFramePr>
        <p:xfrm>
          <a:off x="391367" y="560803"/>
          <a:ext cx="6995751" cy="5525342"/>
        </p:xfrm>
        <a:graphic>
          <a:graphicData uri="http://schemas.openxmlformats.org/drawingml/2006/table">
            <a:tbl>
              <a:tblPr/>
              <a:tblGrid>
                <a:gridCol w="2331917">
                  <a:extLst>
                    <a:ext uri="{9D8B030D-6E8A-4147-A177-3AD203B41FA5}">
                      <a16:colId xmlns:a16="http://schemas.microsoft.com/office/drawing/2014/main" val="4095298431"/>
                    </a:ext>
                  </a:extLst>
                </a:gridCol>
                <a:gridCol w="2331917">
                  <a:extLst>
                    <a:ext uri="{9D8B030D-6E8A-4147-A177-3AD203B41FA5}">
                      <a16:colId xmlns:a16="http://schemas.microsoft.com/office/drawing/2014/main" val="897599840"/>
                    </a:ext>
                  </a:extLst>
                </a:gridCol>
                <a:gridCol w="2331917">
                  <a:extLst>
                    <a:ext uri="{9D8B030D-6E8A-4147-A177-3AD203B41FA5}">
                      <a16:colId xmlns:a16="http://schemas.microsoft.com/office/drawing/2014/main" val="993822507"/>
                    </a:ext>
                  </a:extLst>
                </a:gridCol>
              </a:tblGrid>
              <a:tr h="890653">
                <a:tc>
                  <a:txBody>
                    <a:bodyPr/>
                    <a:lstStyle/>
                    <a:p>
                      <a:pPr marR="0" indent="0" algn="l" rtl="0">
                        <a:lnSpc>
                          <a:spcPct val="119000"/>
                        </a:lnSpc>
                        <a:spcBef>
                          <a:spcPts val="0"/>
                        </a:spcBef>
                        <a:spcAft>
                          <a:spcPts val="0"/>
                        </a:spcAft>
                      </a:pPr>
                      <a:endParaRPr lang="en-US" sz="1050" b="1" kern="1400" dirty="0">
                        <a:ln>
                          <a:noFill/>
                        </a:ln>
                        <a:solidFill>
                          <a:srgbClr val="000000"/>
                        </a:solidFill>
                        <a:effectLst/>
                        <a:latin typeface="Franklin Gothic Book"/>
                      </a:endParaRPr>
                    </a:p>
                  </a:txBody>
                  <a:tcPr marL="19248" marR="19248" marT="0" marB="0" anchor="ctr">
                    <a:lnL>
                      <a:noFill/>
                    </a:lnL>
                    <a:lnR>
                      <a:noFill/>
                    </a:lnR>
                    <a:lnT>
                      <a:noFill/>
                    </a:lnT>
                    <a:lnB>
                      <a:noFill/>
                    </a:lnB>
                  </a:tcPr>
                </a:tc>
                <a:tc>
                  <a:txBody>
                    <a:bodyPr/>
                    <a:lstStyle/>
                    <a:p>
                      <a:pPr marR="40640" indent="0" algn="ctr" rtl="0">
                        <a:lnSpc>
                          <a:spcPct val="119000"/>
                        </a:lnSpc>
                        <a:spcBef>
                          <a:spcPts val="0"/>
                        </a:spcBef>
                        <a:spcAft>
                          <a:spcPts val="0"/>
                        </a:spcAft>
                      </a:pPr>
                      <a:r>
                        <a:rPr lang="en-US" sz="1400" kern="1400" cap="all" dirty="0" smtClean="0">
                          <a:ln>
                            <a:noFill/>
                          </a:ln>
                          <a:solidFill>
                            <a:srgbClr val="1E5D77"/>
                          </a:solidFill>
                          <a:effectLst/>
                          <a:latin typeface="Franklin Gothic Book"/>
                        </a:rPr>
                        <a:t> TCV/Plea EPO</a:t>
                      </a:r>
                      <a:endParaRPr lang="en-US" sz="1100" kern="1400" dirty="0">
                        <a:ln>
                          <a:noFill/>
                        </a:ln>
                        <a:solidFill>
                          <a:srgbClr val="EB1D36"/>
                        </a:solidFill>
                        <a:effectLst/>
                        <a:latin typeface="Franklin Gothic Book"/>
                      </a:endParaRPr>
                    </a:p>
                  </a:txBody>
                  <a:tcPr marL="19248" marR="19248" marT="0" marB="0" anchor="ctr">
                    <a:lnL>
                      <a:noFill/>
                    </a:lnL>
                    <a:lnR>
                      <a:noFill/>
                    </a:lnR>
                    <a:lnT>
                      <a:noFill/>
                    </a:lnT>
                    <a:lnB>
                      <a:noFill/>
                    </a:lnB>
                  </a:tcPr>
                </a:tc>
                <a:tc>
                  <a:txBody>
                    <a:bodyPr/>
                    <a:lstStyle/>
                    <a:p>
                      <a:pPr marR="40640" indent="0" algn="ctr" rtl="0">
                        <a:lnSpc>
                          <a:spcPct val="119000"/>
                        </a:lnSpc>
                        <a:spcBef>
                          <a:spcPts val="0"/>
                        </a:spcBef>
                        <a:spcAft>
                          <a:spcPts val="0"/>
                        </a:spcAft>
                      </a:pPr>
                      <a:r>
                        <a:rPr lang="en-US" sz="1400" kern="1400" cap="all" dirty="0">
                          <a:ln>
                            <a:noFill/>
                          </a:ln>
                          <a:solidFill>
                            <a:srgbClr val="1E5D77"/>
                          </a:solidFill>
                          <a:effectLst/>
                          <a:latin typeface="Franklin Gothic Book"/>
                        </a:rPr>
                        <a:t>High deductible health plan</a:t>
                      </a:r>
                      <a:endParaRPr lang="en-US" sz="1400" kern="1400" dirty="0">
                        <a:ln>
                          <a:noFill/>
                        </a:ln>
                        <a:solidFill>
                          <a:srgbClr val="EB1D36"/>
                        </a:solidFill>
                        <a:effectLst/>
                        <a:latin typeface="Franklin Gothic Book"/>
                      </a:endParaRPr>
                    </a:p>
                    <a:p>
                      <a:pPr marR="0" indent="0" algn="ctr" rtl="0">
                        <a:lnSpc>
                          <a:spcPct val="119000"/>
                        </a:lnSpc>
                        <a:spcBef>
                          <a:spcPts val="0"/>
                        </a:spcBef>
                        <a:spcAft>
                          <a:spcPts val="0"/>
                        </a:spcAft>
                      </a:pPr>
                      <a:r>
                        <a:rPr lang="en-US" sz="1100" kern="1400" cap="all" spc="25" dirty="0">
                          <a:ln>
                            <a:noFill/>
                          </a:ln>
                          <a:solidFill>
                            <a:srgbClr val="81AFB9"/>
                          </a:solidFill>
                          <a:effectLst/>
                          <a:latin typeface="Franklin Gothic Book"/>
                        </a:rPr>
                        <a:t> </a:t>
                      </a:r>
                      <a:endParaRPr lang="en-US" sz="1100" kern="1400" dirty="0">
                        <a:ln>
                          <a:noFill/>
                        </a:ln>
                        <a:solidFill>
                          <a:srgbClr val="EB1D36"/>
                        </a:solidFill>
                        <a:effectLst/>
                        <a:latin typeface="Franklin Gothic Book"/>
                      </a:endParaRPr>
                    </a:p>
                  </a:txBody>
                  <a:tcPr marL="19248" marR="19248" marT="0" marB="0" anchor="ctr">
                    <a:lnL>
                      <a:noFill/>
                    </a:lnL>
                    <a:lnR>
                      <a:noFill/>
                    </a:lnR>
                    <a:lnT>
                      <a:noFill/>
                    </a:lnT>
                    <a:lnB>
                      <a:noFill/>
                    </a:lnB>
                  </a:tcPr>
                </a:tc>
                <a:extLst>
                  <a:ext uri="{0D108BD9-81ED-4DB2-BD59-A6C34878D82A}">
                    <a16:rowId xmlns:a16="http://schemas.microsoft.com/office/drawing/2014/main" val="4018326132"/>
                  </a:ext>
                </a:extLst>
              </a:tr>
              <a:tr h="313377">
                <a:tc>
                  <a:txBody>
                    <a:bodyPr/>
                    <a:lstStyle/>
                    <a:p>
                      <a:pPr marR="0" indent="0" algn="l" rtl="0">
                        <a:lnSpc>
                          <a:spcPct val="119000"/>
                        </a:lnSpc>
                        <a:spcBef>
                          <a:spcPts val="0"/>
                        </a:spcBef>
                        <a:spcAft>
                          <a:spcPts val="0"/>
                        </a:spcAft>
                      </a:pPr>
                      <a:r>
                        <a:rPr lang="en-US" sz="1050" kern="1400" cap="all" dirty="0">
                          <a:ln>
                            <a:noFill/>
                          </a:ln>
                          <a:solidFill>
                            <a:srgbClr val="FFFFFF"/>
                          </a:solidFill>
                          <a:effectLst/>
                          <a:latin typeface="Franklin Gothic Book"/>
                        </a:rPr>
                        <a:t>In-network benefits</a:t>
                      </a:r>
                      <a:endParaRPr lang="en-US" sz="1050" kern="1400" dirty="0">
                        <a:ln>
                          <a:noFill/>
                        </a:ln>
                        <a:solidFill>
                          <a:srgbClr val="EB1D36"/>
                        </a:solidFill>
                        <a:effectLst/>
                        <a:latin typeface="Franklin Gothic Book"/>
                      </a:endParaRPr>
                    </a:p>
                  </a:txBody>
                  <a:tcPr marL="19248" marR="19248" marT="0" marB="0" anchor="ctr">
                    <a:lnL>
                      <a:noFill/>
                    </a:lnL>
                    <a:lnR>
                      <a:noFill/>
                    </a:lnR>
                    <a:lnT>
                      <a:noFill/>
                    </a:lnT>
                    <a:lnB>
                      <a:noFill/>
                    </a:lnB>
                    <a:solidFill>
                      <a:srgbClr val="00664D"/>
                    </a:solidFill>
                  </a:tcPr>
                </a:tc>
                <a:tc>
                  <a:txBody>
                    <a:bodyPr/>
                    <a:lstStyle/>
                    <a:p>
                      <a:pPr marR="0" indent="0" algn="ctr" rtl="0">
                        <a:lnSpc>
                          <a:spcPct val="119000"/>
                        </a:lnSpc>
                        <a:spcBef>
                          <a:spcPts val="0"/>
                        </a:spcBef>
                        <a:spcAft>
                          <a:spcPts val="0"/>
                        </a:spcAft>
                      </a:pPr>
                      <a:endParaRPr lang="en-US" sz="1000" kern="1400" dirty="0">
                        <a:ln>
                          <a:noFill/>
                        </a:ln>
                        <a:solidFill>
                          <a:srgbClr val="EB1D36"/>
                        </a:solidFill>
                        <a:effectLst/>
                        <a:latin typeface="Franklin Gothic Book"/>
                      </a:endParaRPr>
                    </a:p>
                  </a:txBody>
                  <a:tcPr marL="19248" marR="19248" marT="0" marB="0" anchor="ctr">
                    <a:lnL>
                      <a:noFill/>
                    </a:lnL>
                    <a:lnR>
                      <a:noFill/>
                    </a:lnR>
                    <a:lnT>
                      <a:noFill/>
                    </a:lnT>
                    <a:lnB>
                      <a:noFill/>
                    </a:lnB>
                    <a:solidFill>
                      <a:srgbClr val="00664D"/>
                    </a:solidFill>
                  </a:tcPr>
                </a:tc>
                <a:tc>
                  <a:txBody>
                    <a:bodyPr/>
                    <a:lstStyle/>
                    <a:p>
                      <a:pPr marR="0" indent="0" algn="ctr" rtl="0">
                        <a:lnSpc>
                          <a:spcPct val="119000"/>
                        </a:lnSpc>
                        <a:spcBef>
                          <a:spcPts val="0"/>
                        </a:spcBef>
                        <a:spcAft>
                          <a:spcPts val="0"/>
                        </a:spcAft>
                      </a:pPr>
                      <a:endParaRPr lang="en-US" sz="1000" kern="1400" dirty="0">
                        <a:ln>
                          <a:noFill/>
                        </a:ln>
                        <a:solidFill>
                          <a:srgbClr val="EB1D36"/>
                        </a:solidFill>
                        <a:effectLst/>
                        <a:latin typeface="Franklin Gothic Book"/>
                      </a:endParaRPr>
                    </a:p>
                  </a:txBody>
                  <a:tcPr marL="19248" marR="19248" marT="0" marB="0" anchor="ctr">
                    <a:lnL>
                      <a:noFill/>
                    </a:lnL>
                    <a:lnR>
                      <a:noFill/>
                    </a:lnR>
                    <a:lnT>
                      <a:noFill/>
                    </a:lnT>
                    <a:lnB>
                      <a:noFill/>
                    </a:lnB>
                    <a:solidFill>
                      <a:srgbClr val="00664D"/>
                    </a:solidFill>
                  </a:tcPr>
                </a:tc>
                <a:extLst>
                  <a:ext uri="{0D108BD9-81ED-4DB2-BD59-A6C34878D82A}">
                    <a16:rowId xmlns:a16="http://schemas.microsoft.com/office/drawing/2014/main" val="2112287478"/>
                  </a:ext>
                </a:extLst>
              </a:tr>
              <a:tr h="1187537">
                <a:tc>
                  <a:txBody>
                    <a:bodyPr/>
                    <a:lstStyle/>
                    <a:p>
                      <a:pPr marR="0" indent="0" algn="l" rtl="0">
                        <a:lnSpc>
                          <a:spcPct val="119000"/>
                        </a:lnSpc>
                        <a:spcBef>
                          <a:spcPts val="0"/>
                        </a:spcBef>
                        <a:spcAft>
                          <a:spcPts val="0"/>
                        </a:spcAft>
                      </a:pPr>
                      <a:r>
                        <a:rPr lang="en-US" sz="1000" b="1" kern="1400" cap="all" dirty="0">
                          <a:ln>
                            <a:noFill/>
                          </a:ln>
                          <a:solidFill>
                            <a:schemeClr val="tx1"/>
                          </a:solidFill>
                          <a:effectLst/>
                          <a:latin typeface="Franklin Gothic Book"/>
                        </a:rPr>
                        <a:t>Calendar Year Deductible </a:t>
                      </a:r>
                    </a:p>
                    <a:p>
                      <a:pPr marR="0" indent="0" algn="l" rtl="0">
                        <a:lnSpc>
                          <a:spcPct val="119000"/>
                        </a:lnSpc>
                        <a:spcBef>
                          <a:spcPts val="0"/>
                        </a:spcBef>
                        <a:spcAft>
                          <a:spcPts val="0"/>
                        </a:spcAft>
                      </a:pPr>
                      <a:r>
                        <a:rPr lang="en-US" sz="1000" kern="1400" dirty="0">
                          <a:ln>
                            <a:noFill/>
                          </a:ln>
                          <a:solidFill>
                            <a:schemeClr val="tx1"/>
                          </a:solidFill>
                          <a:effectLst/>
                          <a:latin typeface="Franklin Gothic Book"/>
                        </a:rPr>
                        <a:t>(Employee </a:t>
                      </a:r>
                    </a:p>
                    <a:p>
                      <a:pPr marR="0" indent="0" algn="l" rtl="0">
                        <a:lnSpc>
                          <a:spcPct val="119000"/>
                        </a:lnSpc>
                        <a:spcBef>
                          <a:spcPts val="0"/>
                        </a:spcBef>
                        <a:spcAft>
                          <a:spcPts val="0"/>
                        </a:spcAft>
                      </a:pPr>
                      <a:r>
                        <a:rPr lang="en-US" sz="1000" kern="1400" dirty="0">
                          <a:ln>
                            <a:noFill/>
                          </a:ln>
                          <a:solidFill>
                            <a:schemeClr val="tx1"/>
                          </a:solidFill>
                          <a:effectLst/>
                          <a:latin typeface="Franklin Gothic Book"/>
                        </a:rPr>
                        <a:t>Employee + Child</a:t>
                      </a:r>
                    </a:p>
                    <a:p>
                      <a:pPr marR="0" indent="0" algn="l" rtl="0">
                        <a:lnSpc>
                          <a:spcPct val="119000"/>
                        </a:lnSpc>
                        <a:spcBef>
                          <a:spcPts val="0"/>
                        </a:spcBef>
                        <a:spcAft>
                          <a:spcPts val="0"/>
                        </a:spcAft>
                      </a:pPr>
                      <a:r>
                        <a:rPr lang="en-US" sz="1000" kern="1400" dirty="0">
                          <a:ln>
                            <a:noFill/>
                          </a:ln>
                          <a:solidFill>
                            <a:schemeClr val="tx1"/>
                          </a:solidFill>
                          <a:effectLst/>
                          <a:latin typeface="Franklin Gothic Book"/>
                        </a:rPr>
                        <a:t>Family (Includes</a:t>
                      </a:r>
                      <a:r>
                        <a:rPr lang="en-US" sz="1000" kern="1400" baseline="0" dirty="0">
                          <a:ln>
                            <a:noFill/>
                          </a:ln>
                          <a:solidFill>
                            <a:schemeClr val="tx1"/>
                          </a:solidFill>
                          <a:effectLst/>
                          <a:latin typeface="Franklin Gothic Book"/>
                        </a:rPr>
                        <a:t> EE</a:t>
                      </a:r>
                      <a:r>
                        <a:rPr lang="en-US" sz="1000" kern="1400" dirty="0">
                          <a:ln>
                            <a:noFill/>
                          </a:ln>
                          <a:solidFill>
                            <a:schemeClr val="tx1"/>
                          </a:solidFill>
                          <a:effectLst/>
                          <a:latin typeface="Franklin Gothic Book"/>
                        </a:rPr>
                        <a:t>+ Spouse/DP, Employee + Children) </a:t>
                      </a:r>
                    </a:p>
                  </a:txBody>
                  <a:tcPr marL="19248" marR="0" marT="0" marB="0" anchor="ctr">
                    <a:lnL>
                      <a:noFill/>
                    </a:lnL>
                    <a:lnR>
                      <a:noFill/>
                    </a:lnR>
                    <a:lnT>
                      <a:noFill/>
                    </a:lnT>
                    <a:lnB w="6350" cap="flat" cmpd="sng" algn="ctr">
                      <a:solidFill>
                        <a:srgbClr val="81AFB9"/>
                      </a:solidFill>
                      <a:prstDash val="solid"/>
                      <a:round/>
                      <a:headEnd type="none" w="med" len="med"/>
                      <a:tailEnd type="none" w="med" len="med"/>
                    </a:lnB>
                  </a:tcPr>
                </a:tc>
                <a:tc>
                  <a:txBody>
                    <a:bodyPr/>
                    <a:lstStyle/>
                    <a:p>
                      <a:pPr marR="0" indent="0" algn="ctr" rtl="0">
                        <a:lnSpc>
                          <a:spcPct val="119000"/>
                        </a:lnSpc>
                        <a:spcBef>
                          <a:spcPts val="0"/>
                        </a:spcBef>
                        <a:spcAft>
                          <a:spcPts val="0"/>
                        </a:spcAft>
                      </a:pPr>
                      <a:endParaRPr lang="en-US" sz="1100" kern="1400" dirty="0">
                        <a:ln>
                          <a:noFill/>
                        </a:ln>
                        <a:solidFill>
                          <a:schemeClr val="tx1"/>
                        </a:solidFill>
                        <a:effectLst/>
                        <a:latin typeface="Franklin Gothic Book"/>
                      </a:endParaRPr>
                    </a:p>
                    <a:p>
                      <a:pPr marR="0" indent="0" algn="ctr" rtl="0">
                        <a:lnSpc>
                          <a:spcPct val="119000"/>
                        </a:lnSpc>
                        <a:spcBef>
                          <a:spcPts val="0"/>
                        </a:spcBef>
                        <a:spcAft>
                          <a:spcPts val="0"/>
                        </a:spcAft>
                      </a:pPr>
                      <a:r>
                        <a:rPr lang="en-US" sz="1100" kern="1400" dirty="0" smtClean="0">
                          <a:ln>
                            <a:noFill/>
                          </a:ln>
                          <a:solidFill>
                            <a:schemeClr val="tx1"/>
                          </a:solidFill>
                          <a:effectLst/>
                          <a:latin typeface="Franklin Gothic Book"/>
                        </a:rPr>
                        <a:t>$925/$1,390/$1,850</a:t>
                      </a:r>
                      <a:endParaRPr lang="en-US" sz="1100" kern="1400" dirty="0">
                        <a:ln>
                          <a:noFill/>
                        </a:ln>
                        <a:solidFill>
                          <a:schemeClr val="tx1"/>
                        </a:solidFill>
                        <a:effectLst/>
                        <a:latin typeface="Franklin Gothic Book"/>
                      </a:endParaRPr>
                    </a:p>
                  </a:txBody>
                  <a:tcPr marL="19248" marR="19248" marT="0" marB="0" anchor="ctr">
                    <a:lnL>
                      <a:noFill/>
                    </a:lnL>
                    <a:lnR>
                      <a:noFill/>
                    </a:lnR>
                    <a:lnT>
                      <a:noFill/>
                    </a:lnT>
                    <a:lnB w="6350" cap="flat" cmpd="sng" algn="ctr">
                      <a:solidFill>
                        <a:srgbClr val="81AFB9"/>
                      </a:solidFill>
                      <a:prstDash val="solid"/>
                      <a:round/>
                      <a:headEnd type="none" w="med" len="med"/>
                      <a:tailEnd type="none" w="med" len="med"/>
                    </a:lnB>
                    <a:solidFill>
                      <a:srgbClr val="F3F3F3"/>
                    </a:solidFill>
                  </a:tcPr>
                </a:tc>
                <a:tc>
                  <a:txBody>
                    <a:bodyPr/>
                    <a:lstStyle/>
                    <a:p>
                      <a:pPr marR="0" indent="0" algn="ctr" rtl="0">
                        <a:lnSpc>
                          <a:spcPct val="119000"/>
                        </a:lnSpc>
                        <a:spcBef>
                          <a:spcPts val="0"/>
                        </a:spcBef>
                        <a:spcAft>
                          <a:spcPts val="0"/>
                        </a:spcAft>
                      </a:pPr>
                      <a:endParaRPr lang="en-US" sz="1100" kern="1400" dirty="0">
                        <a:ln>
                          <a:noFill/>
                        </a:ln>
                        <a:solidFill>
                          <a:schemeClr val="tx1"/>
                        </a:solidFill>
                        <a:effectLst/>
                        <a:latin typeface="Franklin Gothic Book"/>
                      </a:endParaRPr>
                    </a:p>
                    <a:p>
                      <a:pPr marR="0" indent="0" algn="ctr" rtl="0">
                        <a:lnSpc>
                          <a:spcPct val="119000"/>
                        </a:lnSpc>
                        <a:spcBef>
                          <a:spcPts val="0"/>
                        </a:spcBef>
                        <a:spcAft>
                          <a:spcPts val="0"/>
                        </a:spcAft>
                      </a:pPr>
                      <a:r>
                        <a:rPr lang="en-US" sz="1100" kern="1400" dirty="0">
                          <a:ln>
                            <a:noFill/>
                          </a:ln>
                          <a:solidFill>
                            <a:schemeClr val="tx1"/>
                          </a:solidFill>
                          <a:effectLst/>
                          <a:latin typeface="Franklin Gothic Book"/>
                        </a:rPr>
                        <a:t>$</a:t>
                      </a:r>
                      <a:r>
                        <a:rPr lang="en-US" sz="1100" kern="1400" dirty="0" smtClean="0">
                          <a:ln>
                            <a:noFill/>
                          </a:ln>
                          <a:solidFill>
                            <a:schemeClr val="tx1"/>
                          </a:solidFill>
                          <a:effectLst/>
                          <a:latin typeface="Franklin Gothic Book"/>
                        </a:rPr>
                        <a:t>3,408/$5,080/$6,815</a:t>
                      </a:r>
                      <a:endParaRPr lang="en-US" sz="1100" kern="1400" dirty="0">
                        <a:ln>
                          <a:noFill/>
                        </a:ln>
                        <a:solidFill>
                          <a:schemeClr val="tx1"/>
                        </a:solidFill>
                        <a:effectLst/>
                        <a:latin typeface="Franklin Gothic Book"/>
                      </a:endParaRPr>
                    </a:p>
                  </a:txBody>
                  <a:tcPr marL="19248" marR="19248" marT="0" marB="0" anchor="ctr">
                    <a:lnL>
                      <a:noFill/>
                    </a:lnL>
                    <a:lnR>
                      <a:noFill/>
                    </a:lnR>
                    <a:lnT>
                      <a:noFill/>
                    </a:lnT>
                    <a:lnB w="6350" cap="flat" cmpd="sng" algn="ctr">
                      <a:solidFill>
                        <a:srgbClr val="81AFB9"/>
                      </a:solidFill>
                      <a:prstDash val="solid"/>
                      <a:round/>
                      <a:headEnd type="none" w="med" len="med"/>
                      <a:tailEnd type="none" w="med" len="med"/>
                    </a:lnB>
                    <a:solidFill>
                      <a:srgbClr val="FFFFFF"/>
                    </a:solidFill>
                  </a:tcPr>
                </a:tc>
                <a:extLst>
                  <a:ext uri="{0D108BD9-81ED-4DB2-BD59-A6C34878D82A}">
                    <a16:rowId xmlns:a16="http://schemas.microsoft.com/office/drawing/2014/main" val="1679814569"/>
                  </a:ext>
                </a:extLst>
              </a:tr>
              <a:tr h="989614">
                <a:tc>
                  <a:txBody>
                    <a:bodyPr/>
                    <a:lstStyle/>
                    <a:p>
                      <a:pPr marR="0" indent="0" algn="l" rtl="0">
                        <a:lnSpc>
                          <a:spcPct val="119000"/>
                        </a:lnSpc>
                        <a:spcBef>
                          <a:spcPts val="0"/>
                        </a:spcBef>
                        <a:spcAft>
                          <a:spcPts val="0"/>
                        </a:spcAft>
                      </a:pPr>
                      <a:r>
                        <a:rPr lang="en-US" sz="1100" b="1" kern="1400" cap="all" dirty="0">
                          <a:ln>
                            <a:noFill/>
                          </a:ln>
                          <a:solidFill>
                            <a:schemeClr val="tx1"/>
                          </a:solidFill>
                          <a:effectLst/>
                          <a:latin typeface="Franklin Gothic Book"/>
                        </a:rPr>
                        <a:t>Out-of-Pocket Maximum </a:t>
                      </a:r>
                      <a:r>
                        <a:rPr lang="en-US" sz="1100" kern="1400" cap="all" dirty="0">
                          <a:ln>
                            <a:noFill/>
                          </a:ln>
                          <a:solidFill>
                            <a:schemeClr val="tx1"/>
                          </a:solidFill>
                          <a:effectLst/>
                          <a:latin typeface="Franklin Gothic Book"/>
                        </a:rPr>
                        <a:t>(</a:t>
                      </a:r>
                      <a:r>
                        <a:rPr lang="en-US" sz="1000" kern="1400" dirty="0">
                          <a:ln>
                            <a:noFill/>
                          </a:ln>
                          <a:solidFill>
                            <a:schemeClr val="tx1"/>
                          </a:solidFill>
                          <a:effectLst/>
                          <a:latin typeface="Franklin Gothic Book"/>
                        </a:rPr>
                        <a:t>Employee</a:t>
                      </a:r>
                    </a:p>
                    <a:p>
                      <a:pPr marR="0" indent="0" algn="l" rtl="0">
                        <a:lnSpc>
                          <a:spcPct val="119000"/>
                        </a:lnSpc>
                        <a:spcBef>
                          <a:spcPts val="0"/>
                        </a:spcBef>
                        <a:spcAft>
                          <a:spcPts val="0"/>
                        </a:spcAft>
                      </a:pPr>
                      <a:r>
                        <a:rPr lang="en-US" sz="1000" kern="1400" dirty="0">
                          <a:ln>
                            <a:noFill/>
                          </a:ln>
                          <a:solidFill>
                            <a:schemeClr val="tx1"/>
                          </a:solidFill>
                          <a:effectLst/>
                          <a:latin typeface="Franklin Gothic Book"/>
                        </a:rPr>
                        <a:t>Employee + Child </a:t>
                      </a:r>
                    </a:p>
                    <a:p>
                      <a:pPr marR="0" indent="0" algn="l" rtl="0">
                        <a:lnSpc>
                          <a:spcPct val="119000"/>
                        </a:lnSpc>
                        <a:spcBef>
                          <a:spcPts val="0"/>
                        </a:spcBef>
                        <a:spcAft>
                          <a:spcPts val="0"/>
                        </a:spcAft>
                      </a:pPr>
                      <a:r>
                        <a:rPr lang="en-US" sz="1000" kern="1400" dirty="0">
                          <a:ln>
                            <a:noFill/>
                          </a:ln>
                          <a:solidFill>
                            <a:schemeClr val="tx1"/>
                          </a:solidFill>
                          <a:effectLst/>
                          <a:latin typeface="Franklin Gothic Book"/>
                        </a:rPr>
                        <a:t>Family (includes EE + Spouse/DP, Employee + Children)  </a:t>
                      </a:r>
                    </a:p>
                  </a:txBody>
                  <a:tcPr marL="19248" marR="0"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tcPr>
                </a:tc>
                <a:tc>
                  <a:txBody>
                    <a:bodyPr/>
                    <a:lstStyle/>
                    <a:p>
                      <a:pPr marR="0" indent="0" algn="ctr" rtl="0">
                        <a:lnSpc>
                          <a:spcPct val="119000"/>
                        </a:lnSpc>
                        <a:spcBef>
                          <a:spcPts val="0"/>
                        </a:spcBef>
                        <a:spcAft>
                          <a:spcPts val="0"/>
                        </a:spcAft>
                      </a:pPr>
                      <a:endParaRPr lang="en-US" sz="1100" kern="1400" dirty="0">
                        <a:ln>
                          <a:noFill/>
                        </a:ln>
                        <a:solidFill>
                          <a:schemeClr val="tx1"/>
                        </a:solidFill>
                        <a:effectLst/>
                        <a:latin typeface="Franklin Gothic Book"/>
                      </a:endParaRPr>
                    </a:p>
                    <a:p>
                      <a:pPr marR="0" indent="0" algn="ctr" rtl="0">
                        <a:lnSpc>
                          <a:spcPct val="119000"/>
                        </a:lnSpc>
                        <a:spcBef>
                          <a:spcPts val="0"/>
                        </a:spcBef>
                        <a:spcAft>
                          <a:spcPts val="0"/>
                        </a:spcAft>
                      </a:pPr>
                      <a:r>
                        <a:rPr lang="en-US" sz="1100" kern="1400" dirty="0">
                          <a:ln>
                            <a:noFill/>
                          </a:ln>
                          <a:solidFill>
                            <a:schemeClr val="tx1"/>
                          </a:solidFill>
                          <a:effectLst/>
                          <a:latin typeface="Franklin Gothic Book"/>
                        </a:rPr>
                        <a:t>$</a:t>
                      </a:r>
                      <a:r>
                        <a:rPr lang="en-US" sz="1100" kern="1400" dirty="0" smtClean="0">
                          <a:ln>
                            <a:noFill/>
                          </a:ln>
                          <a:solidFill>
                            <a:schemeClr val="tx1"/>
                          </a:solidFill>
                          <a:effectLst/>
                          <a:latin typeface="Franklin Gothic Book"/>
                        </a:rPr>
                        <a:t>5,720/$8,580/$11,440</a:t>
                      </a:r>
                      <a:endParaRPr lang="en-US" sz="1100" kern="1400" dirty="0">
                        <a:ln>
                          <a:noFill/>
                        </a:ln>
                        <a:solidFill>
                          <a:schemeClr val="tx1"/>
                        </a:solidFill>
                        <a:effectLst/>
                        <a:latin typeface="Franklin Gothic Book"/>
                      </a:endParaRPr>
                    </a:p>
                  </a:txBody>
                  <a:tcPr marL="19248" marR="19248"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a:txBody>
                    <a:bodyPr/>
                    <a:lstStyle/>
                    <a:p>
                      <a:pPr marR="0" indent="0" algn="ctr" rtl="0">
                        <a:lnSpc>
                          <a:spcPct val="119000"/>
                        </a:lnSpc>
                        <a:spcBef>
                          <a:spcPts val="0"/>
                        </a:spcBef>
                        <a:spcAft>
                          <a:spcPts val="0"/>
                        </a:spcAft>
                      </a:pPr>
                      <a:endParaRPr lang="en-US" sz="1100" kern="1400" dirty="0">
                        <a:ln>
                          <a:noFill/>
                        </a:ln>
                        <a:solidFill>
                          <a:schemeClr val="tx1"/>
                        </a:solidFill>
                        <a:effectLst/>
                        <a:latin typeface="Franklin Gothic Book"/>
                      </a:endParaRPr>
                    </a:p>
                    <a:p>
                      <a:pPr marR="0" indent="0" algn="ctr" rtl="0">
                        <a:lnSpc>
                          <a:spcPct val="119000"/>
                        </a:lnSpc>
                        <a:spcBef>
                          <a:spcPts val="0"/>
                        </a:spcBef>
                        <a:spcAft>
                          <a:spcPts val="0"/>
                        </a:spcAft>
                      </a:pPr>
                      <a:r>
                        <a:rPr lang="en-US" sz="1100" kern="1400" dirty="0" smtClean="0">
                          <a:ln>
                            <a:noFill/>
                          </a:ln>
                          <a:solidFill>
                            <a:schemeClr val="tx1"/>
                          </a:solidFill>
                          <a:effectLst/>
                          <a:latin typeface="Franklin Gothic Book"/>
                        </a:rPr>
                        <a:t>$5,200/$7,803/$10,400</a:t>
                      </a:r>
                      <a:endParaRPr lang="en-US" sz="1100" kern="1400" dirty="0">
                        <a:ln>
                          <a:noFill/>
                        </a:ln>
                        <a:solidFill>
                          <a:schemeClr val="tx1"/>
                        </a:solidFill>
                        <a:effectLst/>
                        <a:latin typeface="Franklin Gothic Book"/>
                      </a:endParaRPr>
                    </a:p>
                  </a:txBody>
                  <a:tcPr marL="19248" marR="19248"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FFFFF"/>
                    </a:solidFill>
                  </a:tcPr>
                </a:tc>
                <a:extLst>
                  <a:ext uri="{0D108BD9-81ED-4DB2-BD59-A6C34878D82A}">
                    <a16:rowId xmlns:a16="http://schemas.microsoft.com/office/drawing/2014/main" val="3660106005"/>
                  </a:ext>
                </a:extLst>
              </a:tr>
              <a:tr h="395845">
                <a:tc>
                  <a:txBody>
                    <a:bodyPr/>
                    <a:lstStyle/>
                    <a:p>
                      <a:pPr marR="0" indent="0" algn="l" rtl="0">
                        <a:lnSpc>
                          <a:spcPct val="119000"/>
                        </a:lnSpc>
                        <a:spcBef>
                          <a:spcPts val="0"/>
                        </a:spcBef>
                        <a:spcAft>
                          <a:spcPts val="0"/>
                        </a:spcAft>
                      </a:pPr>
                      <a:r>
                        <a:rPr lang="en-US" sz="1100" kern="1400" cap="all" dirty="0">
                          <a:ln>
                            <a:noFill/>
                          </a:ln>
                          <a:solidFill>
                            <a:srgbClr val="000000"/>
                          </a:solidFill>
                          <a:effectLst/>
                          <a:latin typeface="Franklin Gothic Book"/>
                        </a:rPr>
                        <a:t>Preventive Care Services</a:t>
                      </a:r>
                      <a:endParaRPr lang="en-US" sz="1100" kern="1400" dirty="0">
                        <a:ln>
                          <a:noFill/>
                        </a:ln>
                        <a:solidFill>
                          <a:srgbClr val="EB1D36"/>
                        </a:solidFill>
                        <a:effectLst/>
                        <a:latin typeface="Franklin Gothic Book"/>
                      </a:endParaRPr>
                    </a:p>
                  </a:txBody>
                  <a:tcPr marL="19248" marR="19248"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1100" kern="1400" dirty="0">
                          <a:ln>
                            <a:noFill/>
                          </a:ln>
                          <a:solidFill>
                            <a:srgbClr val="000000"/>
                          </a:solidFill>
                          <a:effectLst/>
                          <a:latin typeface="Franklin Gothic Book"/>
                        </a:rPr>
                        <a:t>$0 Copay, no deductible</a:t>
                      </a:r>
                      <a:endParaRPr lang="en-US" sz="1100" kern="1400" dirty="0">
                        <a:ln>
                          <a:noFill/>
                        </a:ln>
                        <a:solidFill>
                          <a:srgbClr val="EB1D36"/>
                        </a:solidFill>
                        <a:effectLst/>
                        <a:latin typeface="Franklin Gothic Book"/>
                      </a:endParaRPr>
                    </a:p>
                  </a:txBody>
                  <a:tcPr marL="19248" marR="19248"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a:txBody>
                    <a:bodyPr/>
                    <a:lstStyle/>
                    <a:p>
                      <a:pPr marR="0" indent="0" algn="ctr" rtl="0">
                        <a:lnSpc>
                          <a:spcPct val="119000"/>
                        </a:lnSpc>
                        <a:spcBef>
                          <a:spcPts val="0"/>
                        </a:spcBef>
                        <a:spcAft>
                          <a:spcPts val="0"/>
                        </a:spcAft>
                      </a:pPr>
                      <a:r>
                        <a:rPr lang="en-US" sz="1100" kern="1400" dirty="0">
                          <a:ln>
                            <a:noFill/>
                          </a:ln>
                          <a:solidFill>
                            <a:srgbClr val="000000"/>
                          </a:solidFill>
                          <a:effectLst/>
                          <a:latin typeface="Franklin Gothic Book"/>
                        </a:rPr>
                        <a:t>0%, no deductible</a:t>
                      </a:r>
                      <a:endParaRPr lang="en-US" sz="1100" kern="1400" dirty="0">
                        <a:ln>
                          <a:noFill/>
                        </a:ln>
                        <a:solidFill>
                          <a:srgbClr val="EB1D36"/>
                        </a:solidFill>
                        <a:effectLst/>
                        <a:latin typeface="Franklin Gothic Book"/>
                      </a:endParaRPr>
                    </a:p>
                  </a:txBody>
                  <a:tcPr marL="19248" marR="19248"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FFFFF"/>
                    </a:solidFill>
                  </a:tcPr>
                </a:tc>
                <a:extLst>
                  <a:ext uri="{0D108BD9-81ED-4DB2-BD59-A6C34878D82A}">
                    <a16:rowId xmlns:a16="http://schemas.microsoft.com/office/drawing/2014/main" val="4254745247"/>
                  </a:ext>
                </a:extLst>
              </a:tr>
              <a:tr h="313377">
                <a:tc>
                  <a:txBody>
                    <a:bodyPr/>
                    <a:lstStyle/>
                    <a:p>
                      <a:pPr marR="0" indent="0" algn="l" rtl="0">
                        <a:lnSpc>
                          <a:spcPct val="119000"/>
                        </a:lnSpc>
                        <a:spcBef>
                          <a:spcPts val="0"/>
                        </a:spcBef>
                        <a:spcAft>
                          <a:spcPts val="0"/>
                        </a:spcAft>
                      </a:pPr>
                      <a:r>
                        <a:rPr lang="en-US" sz="1100" kern="1400" cap="all" dirty="0">
                          <a:ln>
                            <a:noFill/>
                          </a:ln>
                          <a:solidFill>
                            <a:srgbClr val="000000"/>
                          </a:solidFill>
                          <a:effectLst/>
                          <a:latin typeface="Franklin Gothic Book"/>
                        </a:rPr>
                        <a:t>PCP Office Visit</a:t>
                      </a:r>
                      <a:endParaRPr lang="en-US" sz="1100" kern="1400" dirty="0">
                        <a:ln>
                          <a:noFill/>
                        </a:ln>
                        <a:solidFill>
                          <a:srgbClr val="EB1D36"/>
                        </a:solidFill>
                        <a:effectLst/>
                        <a:latin typeface="Franklin Gothic Book"/>
                      </a:endParaRPr>
                    </a:p>
                  </a:txBody>
                  <a:tcPr marL="19248" marR="19248"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1100" kern="1400" dirty="0">
                          <a:ln>
                            <a:noFill/>
                          </a:ln>
                          <a:solidFill>
                            <a:srgbClr val="000000"/>
                          </a:solidFill>
                          <a:effectLst/>
                          <a:latin typeface="Franklin Gothic Book"/>
                        </a:rPr>
                        <a:t>$25; no deductible</a:t>
                      </a:r>
                      <a:endParaRPr lang="en-US" sz="1100" kern="1400" dirty="0">
                        <a:ln>
                          <a:noFill/>
                        </a:ln>
                        <a:solidFill>
                          <a:srgbClr val="EB1D36"/>
                        </a:solidFill>
                        <a:effectLst/>
                        <a:latin typeface="Franklin Gothic Book"/>
                      </a:endParaRPr>
                    </a:p>
                  </a:txBody>
                  <a:tcPr marL="19248" marR="19248"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a:txBody>
                    <a:bodyPr/>
                    <a:lstStyle/>
                    <a:p>
                      <a:pPr marR="0" indent="0" algn="ctr" rtl="0">
                        <a:lnSpc>
                          <a:spcPct val="119000"/>
                        </a:lnSpc>
                        <a:spcBef>
                          <a:spcPts val="0"/>
                        </a:spcBef>
                        <a:spcAft>
                          <a:spcPts val="0"/>
                        </a:spcAft>
                      </a:pPr>
                      <a:r>
                        <a:rPr lang="en-US" sz="1100" kern="1400" dirty="0">
                          <a:ln>
                            <a:noFill/>
                          </a:ln>
                          <a:solidFill>
                            <a:srgbClr val="000000"/>
                          </a:solidFill>
                          <a:effectLst/>
                          <a:latin typeface="Franklin Gothic Book"/>
                        </a:rPr>
                        <a:t>25% after deductible</a:t>
                      </a:r>
                      <a:endParaRPr lang="en-US" sz="1100" kern="1400" dirty="0">
                        <a:ln>
                          <a:noFill/>
                        </a:ln>
                        <a:solidFill>
                          <a:srgbClr val="EB1D36"/>
                        </a:solidFill>
                        <a:effectLst/>
                        <a:latin typeface="Franklin Gothic Book"/>
                      </a:endParaRPr>
                    </a:p>
                  </a:txBody>
                  <a:tcPr marL="19248" marR="19248"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FFFFF"/>
                    </a:solidFill>
                  </a:tcPr>
                </a:tc>
                <a:extLst>
                  <a:ext uri="{0D108BD9-81ED-4DB2-BD59-A6C34878D82A}">
                    <a16:rowId xmlns:a16="http://schemas.microsoft.com/office/drawing/2014/main" val="3517816666"/>
                  </a:ext>
                </a:extLst>
              </a:tr>
              <a:tr h="313377">
                <a:tc>
                  <a:txBody>
                    <a:bodyPr/>
                    <a:lstStyle/>
                    <a:p>
                      <a:pPr marR="0" indent="0" algn="l" rtl="0">
                        <a:lnSpc>
                          <a:spcPct val="119000"/>
                        </a:lnSpc>
                        <a:spcBef>
                          <a:spcPts val="0"/>
                        </a:spcBef>
                        <a:spcAft>
                          <a:spcPts val="0"/>
                        </a:spcAft>
                      </a:pPr>
                      <a:r>
                        <a:rPr lang="en-US" sz="1100" kern="1400" cap="all" dirty="0">
                          <a:ln>
                            <a:noFill/>
                          </a:ln>
                          <a:solidFill>
                            <a:srgbClr val="000000"/>
                          </a:solidFill>
                          <a:effectLst/>
                          <a:latin typeface="Franklin Gothic Book"/>
                        </a:rPr>
                        <a:t>Specialist Office Visit</a:t>
                      </a:r>
                      <a:endParaRPr lang="en-US" sz="1100" kern="1400" dirty="0">
                        <a:ln>
                          <a:noFill/>
                        </a:ln>
                        <a:solidFill>
                          <a:srgbClr val="EB1D36"/>
                        </a:solidFill>
                        <a:effectLst/>
                        <a:latin typeface="Franklin Gothic Book"/>
                      </a:endParaRPr>
                    </a:p>
                  </a:txBody>
                  <a:tcPr marL="19248" marR="19248"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1100" kern="1400" dirty="0">
                          <a:ln>
                            <a:noFill/>
                          </a:ln>
                          <a:solidFill>
                            <a:srgbClr val="000000"/>
                          </a:solidFill>
                          <a:effectLst/>
                          <a:latin typeface="Franklin Gothic Book"/>
                        </a:rPr>
                        <a:t>$50; no deductible</a:t>
                      </a:r>
                      <a:endParaRPr lang="en-US" sz="1100" kern="1400" dirty="0">
                        <a:ln>
                          <a:noFill/>
                        </a:ln>
                        <a:solidFill>
                          <a:srgbClr val="EB1D36"/>
                        </a:solidFill>
                        <a:effectLst/>
                        <a:latin typeface="Franklin Gothic Book"/>
                      </a:endParaRPr>
                    </a:p>
                  </a:txBody>
                  <a:tcPr marL="19248" marR="19248"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a:txBody>
                    <a:bodyPr/>
                    <a:lstStyle/>
                    <a:p>
                      <a:pPr marR="0" indent="0" algn="ctr" rtl="0">
                        <a:lnSpc>
                          <a:spcPct val="119000"/>
                        </a:lnSpc>
                        <a:spcBef>
                          <a:spcPts val="0"/>
                        </a:spcBef>
                        <a:spcAft>
                          <a:spcPts val="0"/>
                        </a:spcAft>
                      </a:pPr>
                      <a:r>
                        <a:rPr lang="en-US" sz="1100" kern="1400" dirty="0">
                          <a:ln>
                            <a:noFill/>
                          </a:ln>
                          <a:solidFill>
                            <a:srgbClr val="000000"/>
                          </a:solidFill>
                          <a:effectLst/>
                          <a:latin typeface="Franklin Gothic Book"/>
                        </a:rPr>
                        <a:t>25% after deductible</a:t>
                      </a:r>
                      <a:endParaRPr lang="en-US" sz="1100" kern="1400" dirty="0">
                        <a:ln>
                          <a:noFill/>
                        </a:ln>
                        <a:solidFill>
                          <a:srgbClr val="EB1D36"/>
                        </a:solidFill>
                        <a:effectLst/>
                        <a:latin typeface="Franklin Gothic Book"/>
                      </a:endParaRPr>
                    </a:p>
                  </a:txBody>
                  <a:tcPr marL="19248" marR="19248"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FFFFF"/>
                    </a:solidFill>
                  </a:tcPr>
                </a:tc>
                <a:extLst>
                  <a:ext uri="{0D108BD9-81ED-4DB2-BD59-A6C34878D82A}">
                    <a16:rowId xmlns:a16="http://schemas.microsoft.com/office/drawing/2014/main" val="565842302"/>
                  </a:ext>
                </a:extLst>
              </a:tr>
              <a:tr h="313377">
                <a:tc>
                  <a:txBody>
                    <a:bodyPr/>
                    <a:lstStyle/>
                    <a:p>
                      <a:pPr marR="0" indent="0" algn="l" rtl="0">
                        <a:lnSpc>
                          <a:spcPct val="119000"/>
                        </a:lnSpc>
                        <a:spcBef>
                          <a:spcPts val="0"/>
                        </a:spcBef>
                        <a:spcAft>
                          <a:spcPts val="0"/>
                        </a:spcAft>
                      </a:pPr>
                      <a:r>
                        <a:rPr lang="en-US" sz="1100" kern="1400" cap="all" dirty="0">
                          <a:ln>
                            <a:noFill/>
                          </a:ln>
                          <a:solidFill>
                            <a:srgbClr val="000000"/>
                          </a:solidFill>
                          <a:effectLst/>
                          <a:latin typeface="Franklin Gothic Book"/>
                        </a:rPr>
                        <a:t>Telemedicine (TelaDOC)</a:t>
                      </a:r>
                      <a:endParaRPr lang="en-US" sz="1100" kern="1400" dirty="0">
                        <a:ln>
                          <a:noFill/>
                        </a:ln>
                        <a:solidFill>
                          <a:srgbClr val="EB1D36"/>
                        </a:solidFill>
                        <a:effectLst/>
                        <a:latin typeface="Franklin Gothic Book"/>
                      </a:endParaRPr>
                    </a:p>
                  </a:txBody>
                  <a:tcPr marL="19248" marR="19248"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1100" b="1" kern="1400" dirty="0">
                          <a:ln>
                            <a:noFill/>
                          </a:ln>
                          <a:solidFill>
                            <a:srgbClr val="000000"/>
                          </a:solidFill>
                          <a:effectLst/>
                          <a:latin typeface="Franklin Gothic Book"/>
                        </a:rPr>
                        <a:t>$0 Copay; no deductible</a:t>
                      </a:r>
                      <a:endParaRPr lang="en-US" sz="1100" b="1" kern="1400" dirty="0">
                        <a:ln>
                          <a:noFill/>
                        </a:ln>
                        <a:solidFill>
                          <a:srgbClr val="EB1D36"/>
                        </a:solidFill>
                        <a:effectLst/>
                        <a:latin typeface="Franklin Gothic Book"/>
                      </a:endParaRPr>
                    </a:p>
                  </a:txBody>
                  <a:tcPr marL="19248" marR="19248"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a:txBody>
                    <a:bodyPr/>
                    <a:lstStyle/>
                    <a:p>
                      <a:pPr marR="0" indent="0" algn="ctr" rtl="0">
                        <a:lnSpc>
                          <a:spcPct val="119000"/>
                        </a:lnSpc>
                        <a:spcBef>
                          <a:spcPts val="0"/>
                        </a:spcBef>
                        <a:spcAft>
                          <a:spcPts val="0"/>
                        </a:spcAft>
                      </a:pPr>
                      <a:r>
                        <a:rPr lang="en-US" sz="1100" b="1" kern="1400" dirty="0" smtClean="0">
                          <a:ln>
                            <a:noFill/>
                          </a:ln>
                          <a:solidFill>
                            <a:srgbClr val="000000"/>
                          </a:solidFill>
                          <a:effectLst/>
                          <a:latin typeface="Franklin Gothic Book"/>
                        </a:rPr>
                        <a:t>$0 Copay; no </a:t>
                      </a:r>
                      <a:r>
                        <a:rPr lang="en-US" sz="1100" b="1" kern="1400" dirty="0">
                          <a:ln>
                            <a:noFill/>
                          </a:ln>
                          <a:solidFill>
                            <a:srgbClr val="000000"/>
                          </a:solidFill>
                          <a:effectLst/>
                          <a:latin typeface="Franklin Gothic Book"/>
                        </a:rPr>
                        <a:t>deductible</a:t>
                      </a:r>
                      <a:endParaRPr lang="en-US" sz="1100" b="1" kern="1400" dirty="0">
                        <a:ln>
                          <a:noFill/>
                        </a:ln>
                        <a:solidFill>
                          <a:srgbClr val="EB1D36"/>
                        </a:solidFill>
                        <a:effectLst/>
                        <a:latin typeface="Franklin Gothic Book"/>
                      </a:endParaRPr>
                    </a:p>
                  </a:txBody>
                  <a:tcPr marL="19248" marR="19248"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FFFFF"/>
                    </a:solidFill>
                  </a:tcPr>
                </a:tc>
                <a:extLst>
                  <a:ext uri="{0D108BD9-81ED-4DB2-BD59-A6C34878D82A}">
                    <a16:rowId xmlns:a16="http://schemas.microsoft.com/office/drawing/2014/main" val="2163321386"/>
                  </a:ext>
                </a:extLst>
              </a:tr>
              <a:tr h="494808">
                <a:tc>
                  <a:txBody>
                    <a:bodyPr/>
                    <a:lstStyle/>
                    <a:p>
                      <a:pPr marR="0" indent="0" algn="l" rtl="0">
                        <a:lnSpc>
                          <a:spcPct val="119000"/>
                        </a:lnSpc>
                        <a:spcBef>
                          <a:spcPts val="0"/>
                        </a:spcBef>
                        <a:spcAft>
                          <a:spcPts val="0"/>
                        </a:spcAft>
                      </a:pPr>
                      <a:r>
                        <a:rPr lang="en-US" sz="1100" kern="1400" cap="all" dirty="0">
                          <a:ln>
                            <a:noFill/>
                          </a:ln>
                          <a:solidFill>
                            <a:srgbClr val="000000"/>
                          </a:solidFill>
                          <a:effectLst/>
                          <a:latin typeface="Franklin Gothic Book"/>
                        </a:rPr>
                        <a:t>Emergency Room </a:t>
                      </a:r>
                      <a:r>
                        <a:rPr lang="en-US" sz="1100" kern="1400" dirty="0">
                          <a:ln>
                            <a:noFill/>
                          </a:ln>
                          <a:solidFill>
                            <a:srgbClr val="000000"/>
                          </a:solidFill>
                          <a:effectLst/>
                          <a:latin typeface="Franklin Gothic Book"/>
                        </a:rPr>
                        <a:t>(Copay waived if admitted)</a:t>
                      </a:r>
                      <a:endParaRPr lang="en-US" sz="1100" kern="1400" dirty="0">
                        <a:ln>
                          <a:noFill/>
                        </a:ln>
                        <a:solidFill>
                          <a:srgbClr val="EB1D36"/>
                        </a:solidFill>
                        <a:effectLst/>
                        <a:latin typeface="Franklin Gothic Book"/>
                      </a:endParaRPr>
                    </a:p>
                  </a:txBody>
                  <a:tcPr marL="19248" marR="19248"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1100" kern="1400" dirty="0">
                          <a:ln>
                            <a:noFill/>
                          </a:ln>
                          <a:solidFill>
                            <a:srgbClr val="000000"/>
                          </a:solidFill>
                          <a:effectLst/>
                          <a:latin typeface="Franklin Gothic Book"/>
                        </a:rPr>
                        <a:t>$300; no deductible</a:t>
                      </a:r>
                      <a:endParaRPr lang="en-US" sz="1100" kern="1400" dirty="0">
                        <a:ln>
                          <a:noFill/>
                        </a:ln>
                        <a:solidFill>
                          <a:srgbClr val="EB1D36"/>
                        </a:solidFill>
                        <a:effectLst/>
                        <a:latin typeface="Franklin Gothic Book"/>
                      </a:endParaRPr>
                    </a:p>
                  </a:txBody>
                  <a:tcPr marL="19248" marR="19248"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a:txBody>
                    <a:bodyPr/>
                    <a:lstStyle/>
                    <a:p>
                      <a:pPr marR="0" indent="0" algn="ctr" rtl="0">
                        <a:lnSpc>
                          <a:spcPct val="119000"/>
                        </a:lnSpc>
                        <a:spcBef>
                          <a:spcPts val="0"/>
                        </a:spcBef>
                        <a:spcAft>
                          <a:spcPts val="0"/>
                        </a:spcAft>
                      </a:pPr>
                      <a:r>
                        <a:rPr lang="en-US" sz="1100" kern="1400" dirty="0">
                          <a:ln>
                            <a:noFill/>
                          </a:ln>
                          <a:solidFill>
                            <a:srgbClr val="000000"/>
                          </a:solidFill>
                          <a:effectLst/>
                          <a:latin typeface="Franklin Gothic Book"/>
                        </a:rPr>
                        <a:t>25% after deductible</a:t>
                      </a:r>
                      <a:endParaRPr lang="en-US" sz="1100" kern="1400" dirty="0">
                        <a:ln>
                          <a:noFill/>
                        </a:ln>
                        <a:solidFill>
                          <a:srgbClr val="EB1D36"/>
                        </a:solidFill>
                        <a:effectLst/>
                        <a:latin typeface="Franklin Gothic Book"/>
                      </a:endParaRPr>
                    </a:p>
                  </a:txBody>
                  <a:tcPr marL="19248" marR="19248"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FFFFF"/>
                    </a:solidFill>
                  </a:tcPr>
                </a:tc>
                <a:extLst>
                  <a:ext uri="{0D108BD9-81ED-4DB2-BD59-A6C34878D82A}">
                    <a16:rowId xmlns:a16="http://schemas.microsoft.com/office/drawing/2014/main" val="660611496"/>
                  </a:ext>
                </a:extLst>
              </a:tr>
              <a:tr h="313377">
                <a:tc>
                  <a:txBody>
                    <a:bodyPr/>
                    <a:lstStyle/>
                    <a:p>
                      <a:pPr marR="0" indent="0" algn="l" rtl="0">
                        <a:lnSpc>
                          <a:spcPct val="119000"/>
                        </a:lnSpc>
                        <a:spcBef>
                          <a:spcPts val="0"/>
                        </a:spcBef>
                        <a:spcAft>
                          <a:spcPts val="0"/>
                        </a:spcAft>
                      </a:pPr>
                      <a:r>
                        <a:rPr lang="en-US" sz="1100" kern="1400" cap="all" dirty="0">
                          <a:ln>
                            <a:noFill/>
                          </a:ln>
                          <a:solidFill>
                            <a:srgbClr val="000000"/>
                          </a:solidFill>
                          <a:effectLst/>
                          <a:latin typeface="Franklin Gothic Book"/>
                        </a:rPr>
                        <a:t>Urgent Care Center</a:t>
                      </a:r>
                      <a:endParaRPr lang="en-US" sz="1100" kern="1400" dirty="0">
                        <a:ln>
                          <a:noFill/>
                        </a:ln>
                        <a:solidFill>
                          <a:srgbClr val="EB1D36"/>
                        </a:solidFill>
                        <a:effectLst/>
                        <a:latin typeface="Franklin Gothic Book"/>
                      </a:endParaRPr>
                    </a:p>
                  </a:txBody>
                  <a:tcPr marL="19248" marR="19248"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1100" kern="1400" dirty="0">
                          <a:ln>
                            <a:noFill/>
                          </a:ln>
                          <a:solidFill>
                            <a:srgbClr val="000000"/>
                          </a:solidFill>
                          <a:effectLst/>
                          <a:latin typeface="Franklin Gothic Book"/>
                        </a:rPr>
                        <a:t>$50; no deductible</a:t>
                      </a:r>
                      <a:endParaRPr lang="en-US" sz="1100" kern="1400" dirty="0">
                        <a:ln>
                          <a:noFill/>
                        </a:ln>
                        <a:solidFill>
                          <a:srgbClr val="EB1D36"/>
                        </a:solidFill>
                        <a:effectLst/>
                        <a:latin typeface="Franklin Gothic Book"/>
                      </a:endParaRPr>
                    </a:p>
                  </a:txBody>
                  <a:tcPr marL="19248" marR="19248"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a:txBody>
                    <a:bodyPr/>
                    <a:lstStyle/>
                    <a:p>
                      <a:pPr marR="0" indent="0" algn="ctr" rtl="0">
                        <a:lnSpc>
                          <a:spcPct val="119000"/>
                        </a:lnSpc>
                        <a:spcBef>
                          <a:spcPts val="0"/>
                        </a:spcBef>
                        <a:spcAft>
                          <a:spcPts val="0"/>
                        </a:spcAft>
                      </a:pPr>
                      <a:r>
                        <a:rPr lang="en-US" sz="1100" kern="1400" dirty="0">
                          <a:ln>
                            <a:noFill/>
                          </a:ln>
                          <a:solidFill>
                            <a:srgbClr val="000000"/>
                          </a:solidFill>
                          <a:effectLst/>
                          <a:latin typeface="Franklin Gothic Book"/>
                        </a:rPr>
                        <a:t>25% after deductible</a:t>
                      </a:r>
                      <a:endParaRPr lang="en-US" sz="1100" kern="1400" dirty="0">
                        <a:ln>
                          <a:noFill/>
                        </a:ln>
                        <a:solidFill>
                          <a:srgbClr val="EB1D36"/>
                        </a:solidFill>
                        <a:effectLst/>
                        <a:latin typeface="Franklin Gothic Book"/>
                      </a:endParaRPr>
                    </a:p>
                  </a:txBody>
                  <a:tcPr marL="19248" marR="19248"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FFFFF"/>
                    </a:solidFill>
                  </a:tcPr>
                </a:tc>
                <a:extLst>
                  <a:ext uri="{0D108BD9-81ED-4DB2-BD59-A6C34878D82A}">
                    <a16:rowId xmlns:a16="http://schemas.microsoft.com/office/drawing/2014/main" val="4243992033"/>
                  </a:ext>
                </a:extLst>
              </a:tr>
            </a:tbl>
          </a:graphicData>
        </a:graphic>
      </p:graphicFrame>
      <p:sp>
        <p:nvSpPr>
          <p:cNvPr id="4" name="Control 3">
            <a:extLst>
              <a:ext uri="{FF2B5EF4-FFF2-40B4-BE49-F238E27FC236}">
                <a16:creationId xmlns:a16="http://schemas.microsoft.com/office/drawing/2014/main" id="{6973AA3F-FA3C-F53D-8D49-3DC32B4A4177}"/>
              </a:ext>
            </a:extLst>
          </p:cNvPr>
          <p:cNvSpPr>
            <a:spLocks noChangeArrowheads="1" noChangeShapeType="1"/>
          </p:cNvSpPr>
          <p:nvPr/>
        </p:nvSpPr>
        <p:spPr bwMode="auto">
          <a:xfrm>
            <a:off x="-2532063" y="2074863"/>
            <a:ext cx="14401801" cy="82327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FEC659"/>
                  </a:outerShdw>
                </a:effectLst>
              </a14:hiddenEffects>
            </a:ext>
          </a:extLst>
        </p:spPr>
        <p:txBody>
          <a:bodyPr vert="horz" wrap="square" lIns="0" tIns="0" rIns="0" bIns="0" numCol="1" anchor="t" anchorCtr="0" compatLnSpc="1">
            <a:prstTxWarp prst="textNoShape">
              <a:avLst/>
            </a:prstTxWarp>
          </a:bodyPr>
          <a:lstStyle/>
          <a:p>
            <a:endParaRPr lang="en-US" dirty="0"/>
          </a:p>
        </p:txBody>
      </p:sp>
      <p:pic>
        <p:nvPicPr>
          <p:cNvPr id="6" name="Picture 5" descr="A blue and white logo&#10;&#10;Description automatically generated">
            <a:extLst>
              <a:ext uri="{FF2B5EF4-FFF2-40B4-BE49-F238E27FC236}">
                <a16:creationId xmlns:a16="http://schemas.microsoft.com/office/drawing/2014/main" id="{908766E6-0936-955D-E381-AD10DC01FDF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23765" y="293595"/>
            <a:ext cx="2174240" cy="267208"/>
          </a:xfrm>
          <a:prstGeom prst="rect">
            <a:avLst/>
          </a:prstGeom>
        </p:spPr>
      </p:pic>
    </p:spTree>
    <p:extLst>
      <p:ext uri="{BB962C8B-B14F-4D97-AF65-F5344CB8AC3E}">
        <p14:creationId xmlns:p14="http://schemas.microsoft.com/office/powerpoint/2010/main" val="23175078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title"/>
          </p:nvPr>
        </p:nvSpPr>
        <p:spPr>
          <a:xfrm>
            <a:off x="490728" y="309880"/>
            <a:ext cx="8153400" cy="430823"/>
          </a:xfrm>
        </p:spPr>
        <p:txBody>
          <a:bodyPr vert="horz" lIns="0" tIns="45720" rIns="0" bIns="45720" rtlCol="0" anchor="t">
            <a:noAutofit/>
          </a:bodyPr>
          <a:lstStyle/>
          <a:p>
            <a:pPr algn="l"/>
            <a:r>
              <a:rPr lang="en-US" dirty="0">
                <a:latin typeface="Franklin Gothic Book"/>
              </a:rPr>
              <a:t>Prescription Drug </a:t>
            </a:r>
            <a:r>
              <a:rPr lang="en-US" dirty="0">
                <a:solidFill>
                  <a:srgbClr val="117158"/>
                </a:solidFill>
                <a:latin typeface="Franklin Gothic Book"/>
              </a:rPr>
              <a:t>Plans</a:t>
            </a:r>
          </a:p>
        </p:txBody>
      </p:sp>
      <p:graphicFrame>
        <p:nvGraphicFramePr>
          <p:cNvPr id="3" name="Table 2">
            <a:extLst>
              <a:ext uri="{FF2B5EF4-FFF2-40B4-BE49-F238E27FC236}">
                <a16:creationId xmlns:a16="http://schemas.microsoft.com/office/drawing/2014/main" id="{442387D2-E8B6-EAF2-2BBA-E4C1611F6F85}"/>
              </a:ext>
            </a:extLst>
          </p:cNvPr>
          <p:cNvGraphicFramePr>
            <a:graphicFrameLocks noGrp="1"/>
          </p:cNvGraphicFramePr>
          <p:nvPr>
            <p:extLst>
              <p:ext uri="{D42A27DB-BD31-4B8C-83A1-F6EECF244321}">
                <p14:modId xmlns:p14="http://schemas.microsoft.com/office/powerpoint/2010/main" val="1782461113"/>
              </p:ext>
            </p:extLst>
          </p:nvPr>
        </p:nvGraphicFramePr>
        <p:xfrm>
          <a:off x="462456" y="963689"/>
          <a:ext cx="8219087" cy="1891996"/>
        </p:xfrm>
        <a:graphic>
          <a:graphicData uri="http://schemas.openxmlformats.org/drawingml/2006/table">
            <a:tbl>
              <a:tblPr/>
              <a:tblGrid>
                <a:gridCol w="1555530">
                  <a:extLst>
                    <a:ext uri="{9D8B030D-6E8A-4147-A177-3AD203B41FA5}">
                      <a16:colId xmlns:a16="http://schemas.microsoft.com/office/drawing/2014/main" val="1116219555"/>
                    </a:ext>
                  </a:extLst>
                </a:gridCol>
                <a:gridCol w="3272197">
                  <a:extLst>
                    <a:ext uri="{9D8B030D-6E8A-4147-A177-3AD203B41FA5}">
                      <a16:colId xmlns:a16="http://schemas.microsoft.com/office/drawing/2014/main" val="3257377254"/>
                    </a:ext>
                  </a:extLst>
                </a:gridCol>
                <a:gridCol w="3391360">
                  <a:extLst>
                    <a:ext uri="{9D8B030D-6E8A-4147-A177-3AD203B41FA5}">
                      <a16:colId xmlns:a16="http://schemas.microsoft.com/office/drawing/2014/main" val="417057786"/>
                    </a:ext>
                  </a:extLst>
                </a:gridCol>
              </a:tblGrid>
              <a:tr h="551802">
                <a:tc gridSpan="3">
                  <a:txBody>
                    <a:bodyPr/>
                    <a:lstStyle/>
                    <a:p>
                      <a:pPr marR="40640" lvl="0" indent="0" algn="l" rtl="0">
                        <a:lnSpc>
                          <a:spcPct val="119000"/>
                        </a:lnSpc>
                        <a:spcBef>
                          <a:spcPts val="0"/>
                        </a:spcBef>
                        <a:spcAft>
                          <a:spcPts val="0"/>
                        </a:spcAft>
                        <a:buNone/>
                      </a:pPr>
                      <a:r>
                        <a:rPr lang="en-US" sz="1400" b="1" kern="1400" cap="all" dirty="0">
                          <a:ln>
                            <a:noFill/>
                          </a:ln>
                          <a:solidFill>
                            <a:srgbClr val="117158"/>
                          </a:solidFill>
                          <a:effectLst/>
                          <a:latin typeface="Franklin Gothic Book"/>
                        </a:rPr>
                        <a:t>Ibx prescription plan for </a:t>
                      </a:r>
                      <a:r>
                        <a:rPr lang="en-US" sz="1400" b="1" kern="1400" cap="all" dirty="0" smtClean="0">
                          <a:ln>
                            <a:noFill/>
                          </a:ln>
                          <a:solidFill>
                            <a:srgbClr val="117158"/>
                          </a:solidFill>
                          <a:effectLst/>
                          <a:latin typeface="Franklin Gothic Book"/>
                        </a:rPr>
                        <a:t>TCV/Plea Medical </a:t>
                      </a:r>
                      <a:r>
                        <a:rPr lang="en-US" sz="1400" b="1" kern="1400" cap="all" dirty="0">
                          <a:ln>
                            <a:noFill/>
                          </a:ln>
                          <a:solidFill>
                            <a:srgbClr val="117158"/>
                          </a:solidFill>
                          <a:effectLst/>
                          <a:latin typeface="Franklin Gothic Book"/>
                        </a:rPr>
                        <a:t>plans </a:t>
                      </a:r>
                      <a:r>
                        <a:rPr lang="en-US" sz="1400" b="1" kern="1400" cap="all" dirty="0" smtClean="0">
                          <a:ln>
                            <a:noFill/>
                          </a:ln>
                          <a:solidFill>
                            <a:srgbClr val="117158"/>
                          </a:solidFill>
                          <a:effectLst/>
                          <a:latin typeface="Franklin Gothic Book"/>
                        </a:rPr>
                        <a:t>(</a:t>
                      </a:r>
                      <a:r>
                        <a:rPr lang="en-US" sz="1400" b="1" kern="1400" cap="all" dirty="0" err="1" smtClean="0">
                          <a:ln>
                            <a:noFill/>
                          </a:ln>
                          <a:solidFill>
                            <a:srgbClr val="117158"/>
                          </a:solidFill>
                          <a:effectLst/>
                          <a:latin typeface="Franklin Gothic Book"/>
                        </a:rPr>
                        <a:t>Epo</a:t>
                      </a:r>
                      <a:r>
                        <a:rPr lang="en-US" sz="1400" b="1" kern="1400" cap="all" dirty="0">
                          <a:ln>
                            <a:noFill/>
                          </a:ln>
                          <a:solidFill>
                            <a:srgbClr val="117158"/>
                          </a:solidFill>
                          <a:effectLst/>
                          <a:latin typeface="Franklin Gothic Book"/>
                        </a:rPr>
                        <a:t>)*</a:t>
                      </a:r>
                      <a:endParaRPr lang="en-US" sz="1000" b="1" kern="1400" dirty="0">
                        <a:ln>
                          <a:noFill/>
                        </a:ln>
                        <a:solidFill>
                          <a:srgbClr val="117158"/>
                        </a:solidFill>
                        <a:effectLst/>
                        <a:latin typeface="Franklin Gothic Book"/>
                      </a:endParaRPr>
                    </a:p>
                    <a:p>
                      <a:pPr marR="0" lvl="0" indent="0" algn="l" rtl="0">
                        <a:lnSpc>
                          <a:spcPct val="119000"/>
                        </a:lnSpc>
                        <a:spcBef>
                          <a:spcPts val="0"/>
                        </a:spcBef>
                        <a:spcAft>
                          <a:spcPts val="600"/>
                        </a:spcAft>
                        <a:buNone/>
                      </a:pPr>
                      <a:r>
                        <a:rPr lang="en-US" sz="1000" kern="1400" cap="all" spc="25" dirty="0">
                          <a:ln>
                            <a:noFill/>
                          </a:ln>
                          <a:solidFill>
                            <a:srgbClr val="117158"/>
                          </a:solidFill>
                          <a:effectLst/>
                          <a:latin typeface="Franklin Gothic Book"/>
                        </a:rPr>
                        <a:t>included with </a:t>
                      </a:r>
                      <a:r>
                        <a:rPr lang="en-US" sz="1000" kern="1400" cap="all" spc="25" dirty="0" smtClean="0">
                          <a:ln>
                            <a:noFill/>
                          </a:ln>
                          <a:solidFill>
                            <a:srgbClr val="117158"/>
                          </a:solidFill>
                          <a:effectLst/>
                          <a:latin typeface="Franklin Gothic Book"/>
                        </a:rPr>
                        <a:t>TCV/Plea </a:t>
                      </a:r>
                      <a:r>
                        <a:rPr lang="en-US" sz="1000" kern="1400" cap="all" spc="25" dirty="0">
                          <a:ln>
                            <a:noFill/>
                          </a:ln>
                          <a:solidFill>
                            <a:srgbClr val="117158"/>
                          </a:solidFill>
                          <a:effectLst/>
                          <a:latin typeface="Franklin Gothic Book"/>
                        </a:rPr>
                        <a:t>medical plan election </a:t>
                      </a:r>
                      <a:endParaRPr lang="en-US" sz="1000" kern="1400" dirty="0">
                        <a:ln>
                          <a:noFill/>
                        </a:ln>
                        <a:solidFill>
                          <a:srgbClr val="117158"/>
                        </a:solidFill>
                        <a:effectLst/>
                        <a:latin typeface="Franklin Gothic Book"/>
                      </a:endParaRPr>
                    </a:p>
                  </a:txBody>
                  <a:tcPr marL="9525" marR="9525" marT="9525" marB="0" anchor="b">
                    <a:lnL w="12700">
                      <a:solidFill>
                        <a:schemeClr val="tx1"/>
                      </a:solidFill>
                    </a:lnL>
                    <a:lnR w="12700">
                      <a:solidFill>
                        <a:schemeClr val="tx1"/>
                      </a:solidFill>
                    </a:lnR>
                    <a:lnT w="12700">
                      <a:solidFill>
                        <a:schemeClr val="tx1"/>
                      </a:solidFill>
                    </a:lnT>
                    <a:lnB>
                      <a:noFill/>
                    </a:lnB>
                  </a:tcPr>
                </a:tc>
                <a:tc hMerge="1">
                  <a:txBody>
                    <a:bodyPr/>
                    <a:lstStyle/>
                    <a:p>
                      <a:endParaRPr lang="en-US"/>
                    </a:p>
                  </a:txBody>
                  <a:tcPr marL="9525" marR="9525" marT="9525" marB="0" anchor="ctr">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1753369695"/>
                  </a:ext>
                </a:extLst>
              </a:tr>
              <a:tr h="341059">
                <a:tc>
                  <a:txBody>
                    <a:bodyPr/>
                    <a:lstStyle/>
                    <a:p>
                      <a:pPr marR="0" indent="0" algn="l" rtl="0">
                        <a:lnSpc>
                          <a:spcPct val="119000"/>
                        </a:lnSpc>
                        <a:spcBef>
                          <a:spcPts val="0"/>
                        </a:spcBef>
                        <a:spcAft>
                          <a:spcPts val="0"/>
                        </a:spcAft>
                      </a:pPr>
                      <a:r>
                        <a:rPr lang="en-US" sz="1100" kern="1400" cap="all" dirty="0">
                          <a:ln>
                            <a:noFill/>
                          </a:ln>
                          <a:solidFill>
                            <a:srgbClr val="FFFFFF"/>
                          </a:solidFill>
                          <a:effectLst/>
                          <a:latin typeface="Franklin Gothic Book"/>
                        </a:rPr>
                        <a:t>In-network only</a:t>
                      </a:r>
                      <a:endParaRPr lang="en-US" sz="1000" kern="1400" dirty="0">
                        <a:ln>
                          <a:noFill/>
                        </a:ln>
                        <a:solidFill>
                          <a:srgbClr val="EB1D36"/>
                        </a:solidFill>
                        <a:effectLst/>
                        <a:latin typeface="Franklin Gothic Book"/>
                      </a:endParaRPr>
                    </a:p>
                  </a:txBody>
                  <a:tcPr marL="36576" marR="36576" marT="0" marB="0" anchor="ctr">
                    <a:lnL w="12700">
                      <a:solidFill>
                        <a:schemeClr val="tx1"/>
                      </a:solidFill>
                    </a:lnL>
                    <a:lnR>
                      <a:noFill/>
                    </a:lnR>
                    <a:lnT>
                      <a:noFill/>
                    </a:lnT>
                    <a:lnB>
                      <a:noFill/>
                    </a:lnB>
                    <a:solidFill>
                      <a:srgbClr val="00664D"/>
                    </a:solidFill>
                  </a:tcPr>
                </a:tc>
                <a:tc>
                  <a:txBody>
                    <a:bodyPr/>
                    <a:lstStyle/>
                    <a:p>
                      <a:pPr marR="0" indent="0" algn="ctr" rtl="0">
                        <a:lnSpc>
                          <a:spcPct val="119000"/>
                        </a:lnSpc>
                        <a:spcBef>
                          <a:spcPts val="0"/>
                        </a:spcBef>
                        <a:spcAft>
                          <a:spcPts val="0"/>
                        </a:spcAft>
                      </a:pPr>
                      <a:r>
                        <a:rPr lang="en-US" sz="1100" kern="1400" cap="all" dirty="0">
                          <a:ln>
                            <a:noFill/>
                          </a:ln>
                          <a:solidFill>
                            <a:srgbClr val="FFFFFF"/>
                          </a:solidFill>
                          <a:effectLst/>
                          <a:latin typeface="Franklin Gothic Book"/>
                        </a:rPr>
                        <a:t>Retail pharmacy (up to 90-day supply)</a:t>
                      </a:r>
                      <a:endParaRPr lang="en-US" sz="1000" kern="1400" dirty="0">
                        <a:ln>
                          <a:noFill/>
                        </a:ln>
                        <a:solidFill>
                          <a:srgbClr val="EB1D36"/>
                        </a:solidFill>
                        <a:effectLst/>
                        <a:latin typeface="Franklin Gothic Book"/>
                      </a:endParaRPr>
                    </a:p>
                  </a:txBody>
                  <a:tcPr marL="36576" marR="36576" marT="0" marB="0" anchor="ctr">
                    <a:lnL>
                      <a:noFill/>
                    </a:lnL>
                    <a:lnR>
                      <a:noFill/>
                    </a:lnR>
                    <a:lnT>
                      <a:noFill/>
                    </a:lnT>
                    <a:lnB>
                      <a:noFill/>
                    </a:lnB>
                    <a:solidFill>
                      <a:srgbClr val="00664D"/>
                    </a:solidFill>
                  </a:tcPr>
                </a:tc>
                <a:tc>
                  <a:txBody>
                    <a:bodyPr/>
                    <a:lstStyle/>
                    <a:p>
                      <a:pPr marR="0" indent="0" algn="ctr" rtl="0">
                        <a:lnSpc>
                          <a:spcPct val="119000"/>
                        </a:lnSpc>
                        <a:spcBef>
                          <a:spcPts val="0"/>
                        </a:spcBef>
                        <a:spcAft>
                          <a:spcPts val="0"/>
                        </a:spcAft>
                      </a:pPr>
                      <a:r>
                        <a:rPr lang="en-US" sz="1100" kern="1400" cap="all" dirty="0">
                          <a:ln>
                            <a:noFill/>
                          </a:ln>
                          <a:solidFill>
                            <a:srgbClr val="FFFFFF"/>
                          </a:solidFill>
                          <a:effectLst/>
                          <a:latin typeface="Franklin Gothic Book"/>
                        </a:rPr>
                        <a:t>mail order pharmacy (up to 90-day supply)</a:t>
                      </a:r>
                      <a:endParaRPr lang="en-US" sz="1000" kern="1400" dirty="0">
                        <a:ln>
                          <a:noFill/>
                        </a:ln>
                        <a:solidFill>
                          <a:srgbClr val="EB1D36"/>
                        </a:solidFill>
                        <a:effectLst/>
                        <a:latin typeface="Franklin Gothic Book"/>
                      </a:endParaRPr>
                    </a:p>
                  </a:txBody>
                  <a:tcPr marL="36576" marR="36576" marT="0" marB="0" anchor="ctr">
                    <a:lnL>
                      <a:noFill/>
                    </a:lnL>
                    <a:lnR w="12700">
                      <a:solidFill>
                        <a:schemeClr val="tx1"/>
                      </a:solidFill>
                    </a:lnR>
                    <a:lnT>
                      <a:noFill/>
                    </a:lnT>
                    <a:lnB>
                      <a:noFill/>
                    </a:lnB>
                    <a:solidFill>
                      <a:srgbClr val="00664D"/>
                    </a:solidFill>
                  </a:tcPr>
                </a:tc>
                <a:extLst>
                  <a:ext uri="{0D108BD9-81ED-4DB2-BD59-A6C34878D82A}">
                    <a16:rowId xmlns:a16="http://schemas.microsoft.com/office/drawing/2014/main" val="441554491"/>
                  </a:ext>
                </a:extLst>
              </a:tr>
              <a:tr h="333045">
                <a:tc>
                  <a:txBody>
                    <a:bodyPr/>
                    <a:lstStyle/>
                    <a:p>
                      <a:pPr marR="0" indent="0" algn="l" rtl="0">
                        <a:lnSpc>
                          <a:spcPct val="119000"/>
                        </a:lnSpc>
                        <a:spcBef>
                          <a:spcPts val="0"/>
                        </a:spcBef>
                        <a:spcAft>
                          <a:spcPts val="0"/>
                        </a:spcAft>
                      </a:pPr>
                      <a:r>
                        <a:rPr lang="en-US" sz="1000" kern="1400" cap="all" dirty="0">
                          <a:ln>
                            <a:noFill/>
                          </a:ln>
                          <a:solidFill>
                            <a:srgbClr val="000000"/>
                          </a:solidFill>
                          <a:effectLst/>
                          <a:latin typeface="Franklin Gothic Book"/>
                        </a:rPr>
                        <a:t>Generic</a:t>
                      </a:r>
                      <a:endParaRPr lang="en-US" sz="1000" kern="1400" dirty="0">
                        <a:ln>
                          <a:noFill/>
                        </a:ln>
                        <a:solidFill>
                          <a:srgbClr val="EB1D36"/>
                        </a:solidFill>
                        <a:effectLst/>
                        <a:latin typeface="Franklin Gothic Book"/>
                      </a:endParaRPr>
                    </a:p>
                  </a:txBody>
                  <a:tcPr marL="9525" marR="9525" marT="9525" marB="0" anchor="ctr">
                    <a:lnL w="12700">
                      <a:solidFill>
                        <a:schemeClr val="tx1"/>
                      </a:solidFill>
                    </a:lnL>
                    <a:lnR>
                      <a:noFill/>
                    </a:lnR>
                    <a:lnT>
                      <a:noFill/>
                    </a:lnT>
                    <a:lnB w="6350" cap="flat" cmpd="sng" algn="ctr">
                      <a:solidFill>
                        <a:srgbClr val="81AFB9"/>
                      </a:solidFill>
                      <a:prstDash val="solid"/>
                      <a:round/>
                      <a:headEnd type="none" w="med" len="med"/>
                      <a:tailEnd type="none" w="med" len="med"/>
                    </a:lnB>
                  </a:tcPr>
                </a:tc>
                <a:tc>
                  <a:txBody>
                    <a:bodyPr/>
                    <a:lstStyle/>
                    <a:p>
                      <a:pPr marR="0" indent="0" algn="ctr" rtl="0">
                        <a:lnSpc>
                          <a:spcPct val="119000"/>
                        </a:lnSpc>
                        <a:spcBef>
                          <a:spcPts val="0"/>
                        </a:spcBef>
                        <a:spcAft>
                          <a:spcPts val="1400"/>
                        </a:spcAft>
                      </a:pPr>
                      <a:r>
                        <a:rPr lang="en-US" sz="1100" kern="1400" dirty="0">
                          <a:ln>
                            <a:noFill/>
                          </a:ln>
                          <a:solidFill>
                            <a:srgbClr val="000000"/>
                          </a:solidFill>
                          <a:effectLst/>
                          <a:latin typeface="Franklin Gothic Book"/>
                        </a:rPr>
                        <a:t>15%  ($5 minimum)</a:t>
                      </a:r>
                      <a:endParaRPr lang="en-US" sz="1000" kern="1400" dirty="0">
                        <a:ln>
                          <a:noFill/>
                        </a:ln>
                        <a:solidFill>
                          <a:srgbClr val="EB1D36"/>
                        </a:solidFill>
                        <a:effectLst/>
                        <a:latin typeface="Franklin Gothic Book"/>
                      </a:endParaRPr>
                    </a:p>
                  </a:txBody>
                  <a:tcPr marL="36576" marR="36576" marT="0" marB="0" anchor="ctr">
                    <a:lnL>
                      <a:noFill/>
                    </a:lnL>
                    <a:lnR>
                      <a:noFill/>
                    </a:lnR>
                    <a:lnT>
                      <a:noFill/>
                    </a:lnT>
                    <a:lnB w="6350" cap="flat" cmpd="sng" algn="ctr">
                      <a:solidFill>
                        <a:srgbClr val="81AFB9"/>
                      </a:solidFill>
                      <a:prstDash val="solid"/>
                      <a:round/>
                      <a:headEnd type="none" w="med" len="med"/>
                      <a:tailEnd type="none" w="med" len="med"/>
                    </a:lnB>
                    <a:solidFill>
                      <a:srgbClr val="F3F3F3"/>
                    </a:solidFill>
                  </a:tcPr>
                </a:tc>
                <a:tc>
                  <a:txBody>
                    <a:bodyPr/>
                    <a:lstStyle/>
                    <a:p>
                      <a:pPr marR="0" indent="0" algn="ctr" rtl="0">
                        <a:lnSpc>
                          <a:spcPct val="119000"/>
                        </a:lnSpc>
                        <a:spcBef>
                          <a:spcPts val="0"/>
                        </a:spcBef>
                        <a:spcAft>
                          <a:spcPts val="1400"/>
                        </a:spcAft>
                      </a:pPr>
                      <a:r>
                        <a:rPr lang="en-US" sz="1100" kern="1400" dirty="0">
                          <a:ln>
                            <a:noFill/>
                          </a:ln>
                          <a:solidFill>
                            <a:srgbClr val="000000"/>
                          </a:solidFill>
                          <a:effectLst/>
                          <a:latin typeface="Franklin Gothic Book"/>
                        </a:rPr>
                        <a:t>15% ($5 minimum)</a:t>
                      </a:r>
                      <a:endParaRPr lang="en-US" sz="1000" kern="1400" dirty="0">
                        <a:ln>
                          <a:noFill/>
                        </a:ln>
                        <a:solidFill>
                          <a:srgbClr val="EB1D36"/>
                        </a:solidFill>
                        <a:effectLst/>
                        <a:latin typeface="Franklin Gothic Book"/>
                      </a:endParaRPr>
                    </a:p>
                  </a:txBody>
                  <a:tcPr marL="36576" marR="36576" marT="0" marB="0" anchor="ctr">
                    <a:lnL>
                      <a:noFill/>
                    </a:lnL>
                    <a:lnR w="12700">
                      <a:solidFill>
                        <a:schemeClr val="tx1"/>
                      </a:solidFill>
                    </a:lnR>
                    <a:lnT>
                      <a:noFill/>
                    </a:lnT>
                    <a:lnB w="6350" cap="flat" cmpd="sng" algn="ctr">
                      <a:solidFill>
                        <a:srgbClr val="81AFB9"/>
                      </a:solidFill>
                      <a:prstDash val="solid"/>
                      <a:round/>
                      <a:headEnd type="none" w="med" len="med"/>
                      <a:tailEnd type="none" w="med" len="med"/>
                    </a:lnB>
                  </a:tcPr>
                </a:tc>
                <a:extLst>
                  <a:ext uri="{0D108BD9-81ED-4DB2-BD59-A6C34878D82A}">
                    <a16:rowId xmlns:a16="http://schemas.microsoft.com/office/drawing/2014/main" val="405182458"/>
                  </a:ext>
                </a:extLst>
              </a:tr>
              <a:tr h="333045">
                <a:tc>
                  <a:txBody>
                    <a:bodyPr/>
                    <a:lstStyle/>
                    <a:p>
                      <a:pPr marR="0" indent="0" algn="l" rtl="0">
                        <a:lnSpc>
                          <a:spcPct val="119000"/>
                        </a:lnSpc>
                        <a:spcBef>
                          <a:spcPts val="0"/>
                        </a:spcBef>
                        <a:spcAft>
                          <a:spcPts val="0"/>
                        </a:spcAft>
                      </a:pPr>
                      <a:r>
                        <a:rPr lang="en-US" sz="1000" kern="1400" cap="all" dirty="0">
                          <a:ln>
                            <a:noFill/>
                          </a:ln>
                          <a:solidFill>
                            <a:srgbClr val="000000"/>
                          </a:solidFill>
                          <a:effectLst/>
                          <a:latin typeface="Franklin Gothic Book"/>
                        </a:rPr>
                        <a:t>Preferred brand</a:t>
                      </a:r>
                      <a:endParaRPr lang="en-US" sz="1000" kern="1400" dirty="0">
                        <a:ln>
                          <a:noFill/>
                        </a:ln>
                        <a:solidFill>
                          <a:srgbClr val="EB1D36"/>
                        </a:solidFill>
                        <a:effectLst/>
                        <a:latin typeface="Franklin Gothic Book"/>
                      </a:endParaRPr>
                    </a:p>
                  </a:txBody>
                  <a:tcPr marL="9525" marR="9525" marT="9525" marB="0" anchor="ctr">
                    <a:lnL w="12700">
                      <a:solidFill>
                        <a:schemeClr val="tx1"/>
                      </a:solid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tcPr>
                </a:tc>
                <a:tc>
                  <a:txBody>
                    <a:bodyPr/>
                    <a:lstStyle/>
                    <a:p>
                      <a:pPr marR="0" indent="0" algn="ctr" rtl="0">
                        <a:lnSpc>
                          <a:spcPct val="119000"/>
                        </a:lnSpc>
                        <a:spcBef>
                          <a:spcPts val="0"/>
                        </a:spcBef>
                        <a:spcAft>
                          <a:spcPts val="1400"/>
                        </a:spcAft>
                      </a:pPr>
                      <a:r>
                        <a:rPr lang="en-US" sz="1100" kern="1400" dirty="0">
                          <a:ln>
                            <a:noFill/>
                          </a:ln>
                          <a:solidFill>
                            <a:srgbClr val="000000"/>
                          </a:solidFill>
                          <a:effectLst/>
                          <a:latin typeface="Franklin Gothic Book"/>
                        </a:rPr>
                        <a:t>35% ($10 minimum)</a:t>
                      </a:r>
                      <a:endParaRPr lang="en-US" sz="1000" kern="1400" dirty="0">
                        <a:ln>
                          <a:noFill/>
                        </a:ln>
                        <a:solidFill>
                          <a:srgbClr val="EB1D36"/>
                        </a:solidFill>
                        <a:effectLst/>
                        <a:latin typeface="Franklin Gothic Book"/>
                      </a:endParaRPr>
                    </a:p>
                  </a:txBody>
                  <a:tcPr marL="36576" marR="36576"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a:txBody>
                    <a:bodyPr/>
                    <a:lstStyle/>
                    <a:p>
                      <a:pPr marR="0" indent="0" algn="ctr" rtl="0">
                        <a:lnSpc>
                          <a:spcPct val="119000"/>
                        </a:lnSpc>
                        <a:spcBef>
                          <a:spcPts val="0"/>
                        </a:spcBef>
                        <a:spcAft>
                          <a:spcPts val="1400"/>
                        </a:spcAft>
                      </a:pPr>
                      <a:r>
                        <a:rPr lang="en-US" sz="1100" kern="1400" dirty="0">
                          <a:ln>
                            <a:noFill/>
                          </a:ln>
                          <a:solidFill>
                            <a:srgbClr val="000000"/>
                          </a:solidFill>
                          <a:effectLst/>
                          <a:latin typeface="Franklin Gothic Book"/>
                        </a:rPr>
                        <a:t>35% ($10 minimum)</a:t>
                      </a:r>
                      <a:endParaRPr lang="en-US" sz="1000" kern="1400" dirty="0">
                        <a:ln>
                          <a:noFill/>
                        </a:ln>
                        <a:solidFill>
                          <a:srgbClr val="EB1D36"/>
                        </a:solidFill>
                        <a:effectLst/>
                        <a:latin typeface="Franklin Gothic Book"/>
                      </a:endParaRPr>
                    </a:p>
                  </a:txBody>
                  <a:tcPr marL="36576" marR="36576" marT="0" marB="0" anchor="ctr">
                    <a:lnL>
                      <a:noFill/>
                    </a:lnL>
                    <a:lnR w="12700">
                      <a:solidFill>
                        <a:schemeClr val="tx1"/>
                      </a:solid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tcPr>
                </a:tc>
                <a:extLst>
                  <a:ext uri="{0D108BD9-81ED-4DB2-BD59-A6C34878D82A}">
                    <a16:rowId xmlns:a16="http://schemas.microsoft.com/office/drawing/2014/main" val="2873660347"/>
                  </a:ext>
                </a:extLst>
              </a:tr>
              <a:tr h="333045">
                <a:tc>
                  <a:txBody>
                    <a:bodyPr/>
                    <a:lstStyle/>
                    <a:p>
                      <a:pPr marR="0" indent="0" algn="l" rtl="0">
                        <a:lnSpc>
                          <a:spcPct val="119000"/>
                        </a:lnSpc>
                        <a:spcBef>
                          <a:spcPts val="0"/>
                        </a:spcBef>
                        <a:spcAft>
                          <a:spcPts val="0"/>
                        </a:spcAft>
                      </a:pPr>
                      <a:r>
                        <a:rPr lang="en-US" sz="1000" kern="1400" cap="all" dirty="0">
                          <a:ln>
                            <a:noFill/>
                          </a:ln>
                          <a:solidFill>
                            <a:srgbClr val="000000"/>
                          </a:solidFill>
                          <a:effectLst/>
                          <a:latin typeface="Franklin Gothic Book"/>
                        </a:rPr>
                        <a:t>Non-preferred brand</a:t>
                      </a:r>
                      <a:endParaRPr lang="en-US" sz="1000" kern="1400" dirty="0">
                        <a:ln>
                          <a:noFill/>
                        </a:ln>
                        <a:solidFill>
                          <a:srgbClr val="EB1D36"/>
                        </a:solidFill>
                        <a:effectLst/>
                        <a:latin typeface="Franklin Gothic Book"/>
                      </a:endParaRPr>
                    </a:p>
                  </a:txBody>
                  <a:tcPr marL="9525" marR="9525" marT="9525" marB="0" anchor="ctr">
                    <a:lnL w="12700">
                      <a:solidFill>
                        <a:schemeClr val="tx1"/>
                      </a:solidFill>
                    </a:lnL>
                    <a:lnR>
                      <a:noFill/>
                    </a:lnR>
                    <a:lnT w="6350" cap="flat" cmpd="sng" algn="ctr">
                      <a:solidFill>
                        <a:srgbClr val="81AFB9"/>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1400"/>
                        </a:spcAft>
                      </a:pPr>
                      <a:r>
                        <a:rPr lang="en-US" sz="1100" kern="1400" dirty="0">
                          <a:ln>
                            <a:noFill/>
                          </a:ln>
                          <a:solidFill>
                            <a:srgbClr val="000000"/>
                          </a:solidFill>
                          <a:effectLst/>
                          <a:latin typeface="Franklin Gothic Book"/>
                        </a:rPr>
                        <a:t>50%</a:t>
                      </a:r>
                      <a:endParaRPr lang="en-US" sz="1000" kern="1400" dirty="0">
                        <a:ln>
                          <a:noFill/>
                        </a:ln>
                        <a:solidFill>
                          <a:srgbClr val="EB1D36"/>
                        </a:solidFill>
                        <a:effectLst/>
                        <a:latin typeface="Franklin Gothic Book"/>
                      </a:endParaRPr>
                    </a:p>
                  </a:txBody>
                  <a:tcPr marL="36576" marR="36576" marT="0" marB="0" anchor="ctr">
                    <a:lnL>
                      <a:noFill/>
                    </a:lnL>
                    <a:lnR>
                      <a:noFill/>
                    </a:lnR>
                    <a:lnT w="6350" cap="flat" cmpd="sng" algn="ctr">
                      <a:solidFill>
                        <a:srgbClr val="81AFB9"/>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F3F3"/>
                    </a:solidFill>
                  </a:tcPr>
                </a:tc>
                <a:tc>
                  <a:txBody>
                    <a:bodyPr/>
                    <a:lstStyle/>
                    <a:p>
                      <a:pPr marR="0" indent="0" algn="ctr" rtl="0">
                        <a:lnSpc>
                          <a:spcPct val="119000"/>
                        </a:lnSpc>
                        <a:spcBef>
                          <a:spcPts val="0"/>
                        </a:spcBef>
                        <a:spcAft>
                          <a:spcPts val="1400"/>
                        </a:spcAft>
                      </a:pPr>
                      <a:r>
                        <a:rPr lang="en-US" sz="1100" kern="1400" dirty="0">
                          <a:ln>
                            <a:noFill/>
                          </a:ln>
                          <a:solidFill>
                            <a:srgbClr val="000000"/>
                          </a:solidFill>
                          <a:effectLst/>
                          <a:latin typeface="Franklin Gothic Book"/>
                        </a:rPr>
                        <a:t>50%</a:t>
                      </a:r>
                      <a:endParaRPr lang="en-US" sz="1000" kern="1400" dirty="0">
                        <a:ln>
                          <a:noFill/>
                        </a:ln>
                        <a:solidFill>
                          <a:srgbClr val="EB1D36"/>
                        </a:solidFill>
                        <a:effectLst/>
                        <a:latin typeface="Franklin Gothic Book"/>
                      </a:endParaRPr>
                    </a:p>
                  </a:txBody>
                  <a:tcPr marL="36576" marR="36576" marT="0" marB="0" anchor="ctr">
                    <a:lnL>
                      <a:noFill/>
                    </a:lnL>
                    <a:lnR w="12700">
                      <a:solidFill>
                        <a:schemeClr val="tx1"/>
                      </a:solidFill>
                    </a:lnR>
                    <a:lnT w="6350" cap="flat" cmpd="sng" algn="ctr">
                      <a:solidFill>
                        <a:srgbClr val="81AFB9"/>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78671329"/>
                  </a:ext>
                </a:extLst>
              </a:tr>
            </a:tbl>
          </a:graphicData>
        </a:graphic>
      </p:graphicFrame>
      <p:graphicFrame>
        <p:nvGraphicFramePr>
          <p:cNvPr id="4" name="Table 3">
            <a:extLst>
              <a:ext uri="{FF2B5EF4-FFF2-40B4-BE49-F238E27FC236}">
                <a16:creationId xmlns:a16="http://schemas.microsoft.com/office/drawing/2014/main" id="{AD16D307-E59C-7C1A-E301-32AAED18CE9A}"/>
              </a:ext>
            </a:extLst>
          </p:cNvPr>
          <p:cNvGraphicFramePr>
            <a:graphicFrameLocks noGrp="1"/>
          </p:cNvGraphicFramePr>
          <p:nvPr>
            <p:extLst>
              <p:ext uri="{D42A27DB-BD31-4B8C-83A1-F6EECF244321}">
                <p14:modId xmlns:p14="http://schemas.microsoft.com/office/powerpoint/2010/main" val="2367906428"/>
              </p:ext>
            </p:extLst>
          </p:nvPr>
        </p:nvGraphicFramePr>
        <p:xfrm>
          <a:off x="491210" y="3594674"/>
          <a:ext cx="8219087" cy="1969870"/>
        </p:xfrm>
        <a:graphic>
          <a:graphicData uri="http://schemas.openxmlformats.org/drawingml/2006/table">
            <a:tbl>
              <a:tblPr/>
              <a:tblGrid>
                <a:gridCol w="1534509">
                  <a:extLst>
                    <a:ext uri="{9D8B030D-6E8A-4147-A177-3AD203B41FA5}">
                      <a16:colId xmlns:a16="http://schemas.microsoft.com/office/drawing/2014/main" val="3523327022"/>
                    </a:ext>
                  </a:extLst>
                </a:gridCol>
                <a:gridCol w="3293216">
                  <a:extLst>
                    <a:ext uri="{9D8B030D-6E8A-4147-A177-3AD203B41FA5}">
                      <a16:colId xmlns:a16="http://schemas.microsoft.com/office/drawing/2014/main" val="3195469596"/>
                    </a:ext>
                  </a:extLst>
                </a:gridCol>
                <a:gridCol w="3391362">
                  <a:extLst>
                    <a:ext uri="{9D8B030D-6E8A-4147-A177-3AD203B41FA5}">
                      <a16:colId xmlns:a16="http://schemas.microsoft.com/office/drawing/2014/main" val="2308641342"/>
                    </a:ext>
                  </a:extLst>
                </a:gridCol>
              </a:tblGrid>
              <a:tr h="629676">
                <a:tc gridSpan="3">
                  <a:txBody>
                    <a:bodyPr/>
                    <a:lstStyle/>
                    <a:p>
                      <a:pPr marR="0" indent="0" algn="l" rtl="0">
                        <a:lnSpc>
                          <a:spcPct val="119000"/>
                        </a:lnSpc>
                        <a:spcBef>
                          <a:spcPts val="0"/>
                        </a:spcBef>
                        <a:spcAft>
                          <a:spcPts val="0"/>
                        </a:spcAft>
                      </a:pPr>
                      <a:r>
                        <a:rPr lang="en-US" sz="1400" b="1" kern="1400" cap="all" dirty="0">
                          <a:ln>
                            <a:noFill/>
                          </a:ln>
                          <a:solidFill>
                            <a:srgbClr val="1E5D77"/>
                          </a:solidFill>
                          <a:effectLst/>
                          <a:latin typeface="Franklin Gothic Book"/>
                        </a:rPr>
                        <a:t>I</a:t>
                      </a:r>
                      <a:r>
                        <a:rPr lang="en-US" sz="1400" b="1" kern="1400" cap="all" dirty="0">
                          <a:ln>
                            <a:noFill/>
                          </a:ln>
                          <a:solidFill>
                            <a:srgbClr val="117158"/>
                          </a:solidFill>
                          <a:effectLst/>
                          <a:latin typeface="Franklin Gothic Book"/>
                        </a:rPr>
                        <a:t>bx prescription plan for the high deductible health plan</a:t>
                      </a:r>
                      <a:endParaRPr lang="en-US" sz="1000" b="1" kern="1400" dirty="0">
                        <a:ln>
                          <a:noFill/>
                        </a:ln>
                        <a:solidFill>
                          <a:srgbClr val="117158"/>
                        </a:solidFill>
                        <a:effectLst/>
                        <a:latin typeface="Franklin Gothic Book"/>
                      </a:endParaRPr>
                    </a:p>
                    <a:p>
                      <a:pPr marR="0" lvl="0" indent="0" algn="l">
                        <a:lnSpc>
                          <a:spcPct val="119000"/>
                        </a:lnSpc>
                        <a:spcBef>
                          <a:spcPts val="0"/>
                        </a:spcBef>
                        <a:spcAft>
                          <a:spcPts val="0"/>
                        </a:spcAft>
                        <a:buNone/>
                      </a:pPr>
                      <a:r>
                        <a:rPr lang="en-US" sz="1000" kern="1400" cap="all" spc="25" dirty="0">
                          <a:ln>
                            <a:noFill/>
                          </a:ln>
                          <a:solidFill>
                            <a:srgbClr val="117158"/>
                          </a:solidFill>
                          <a:effectLst/>
                          <a:latin typeface="Franklin Gothic Book"/>
                        </a:rPr>
                        <a:t>included with hdhp medical election </a:t>
                      </a:r>
                      <a:endParaRPr lang="en-US" sz="1000" kern="1400" dirty="0">
                        <a:ln>
                          <a:noFill/>
                        </a:ln>
                        <a:solidFill>
                          <a:srgbClr val="117158"/>
                        </a:solidFill>
                        <a:effectLst/>
                        <a:latin typeface="Franklin Gothic Book"/>
                      </a:endParaRPr>
                    </a:p>
                  </a:txBody>
                  <a:tcPr marL="9525" marR="9525" marT="9525" marB="0" anchor="b">
                    <a:lnL w="12700">
                      <a:solidFill>
                        <a:schemeClr val="tx1"/>
                      </a:solidFill>
                    </a:lnL>
                    <a:lnR w="12700">
                      <a:solidFill>
                        <a:schemeClr val="tx1"/>
                      </a:solidFill>
                    </a:lnR>
                    <a:lnT w="12700">
                      <a:solidFill>
                        <a:schemeClr val="tx1"/>
                      </a:solidFill>
                    </a:lnT>
                    <a:lnB>
                      <a:noFill/>
                    </a:lnB>
                  </a:tcPr>
                </a:tc>
                <a:tc hMerge="1">
                  <a:txBody>
                    <a:bodyPr/>
                    <a:lstStyle/>
                    <a:p>
                      <a:endParaRPr lang="en-US"/>
                    </a:p>
                  </a:txBody>
                  <a:tcPr marL="9525" marR="9525" marT="9525" marB="0" anchor="ctr">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3962017059"/>
                  </a:ext>
                </a:extLst>
              </a:tr>
              <a:tr h="341059">
                <a:tc>
                  <a:txBody>
                    <a:bodyPr/>
                    <a:lstStyle/>
                    <a:p>
                      <a:pPr marR="0" indent="0" algn="l" rtl="0">
                        <a:lnSpc>
                          <a:spcPct val="119000"/>
                        </a:lnSpc>
                        <a:spcBef>
                          <a:spcPts val="0"/>
                        </a:spcBef>
                        <a:spcAft>
                          <a:spcPts val="0"/>
                        </a:spcAft>
                      </a:pPr>
                      <a:r>
                        <a:rPr lang="en-US" sz="1100" kern="1400" cap="all" dirty="0">
                          <a:ln>
                            <a:noFill/>
                          </a:ln>
                          <a:solidFill>
                            <a:srgbClr val="FFFFFF"/>
                          </a:solidFill>
                          <a:effectLst/>
                          <a:latin typeface="Franklin Gothic Book"/>
                        </a:rPr>
                        <a:t>In-network only</a:t>
                      </a:r>
                      <a:endParaRPr lang="en-US" sz="1000" kern="1400" dirty="0">
                        <a:ln>
                          <a:noFill/>
                        </a:ln>
                        <a:solidFill>
                          <a:srgbClr val="EB1D36"/>
                        </a:solidFill>
                        <a:effectLst/>
                        <a:latin typeface="Franklin Gothic Book"/>
                      </a:endParaRPr>
                    </a:p>
                  </a:txBody>
                  <a:tcPr marL="36576" marR="36576" marT="0" marB="0" anchor="ctr">
                    <a:lnL w="12700">
                      <a:solidFill>
                        <a:schemeClr val="tx1"/>
                      </a:solidFill>
                    </a:lnL>
                    <a:lnR>
                      <a:noFill/>
                    </a:lnR>
                    <a:lnT>
                      <a:noFill/>
                    </a:lnT>
                    <a:lnB>
                      <a:noFill/>
                    </a:lnB>
                    <a:solidFill>
                      <a:srgbClr val="00664D"/>
                    </a:solidFill>
                  </a:tcPr>
                </a:tc>
                <a:tc>
                  <a:txBody>
                    <a:bodyPr/>
                    <a:lstStyle/>
                    <a:p>
                      <a:pPr marR="0" indent="0" algn="ctr" rtl="0">
                        <a:lnSpc>
                          <a:spcPct val="119000"/>
                        </a:lnSpc>
                        <a:spcBef>
                          <a:spcPts val="0"/>
                        </a:spcBef>
                        <a:spcAft>
                          <a:spcPts val="0"/>
                        </a:spcAft>
                      </a:pPr>
                      <a:r>
                        <a:rPr lang="en-US" sz="1100" kern="1400" cap="all" dirty="0">
                          <a:ln>
                            <a:noFill/>
                          </a:ln>
                          <a:solidFill>
                            <a:srgbClr val="FFFFFF"/>
                          </a:solidFill>
                          <a:effectLst/>
                          <a:latin typeface="Franklin Gothic Book"/>
                        </a:rPr>
                        <a:t>Retail pharmacy (up to 30-day supply)</a:t>
                      </a:r>
                      <a:endParaRPr lang="en-US" sz="1000" kern="1400" dirty="0">
                        <a:ln>
                          <a:noFill/>
                        </a:ln>
                        <a:solidFill>
                          <a:srgbClr val="EB1D36"/>
                        </a:solidFill>
                        <a:effectLst/>
                        <a:latin typeface="Franklin Gothic Book"/>
                      </a:endParaRPr>
                    </a:p>
                  </a:txBody>
                  <a:tcPr marL="36576" marR="36576" marT="0" marB="0" anchor="ctr">
                    <a:lnL>
                      <a:noFill/>
                    </a:lnL>
                    <a:lnR>
                      <a:noFill/>
                    </a:lnR>
                    <a:lnT>
                      <a:noFill/>
                    </a:lnT>
                    <a:lnB>
                      <a:noFill/>
                    </a:lnB>
                    <a:solidFill>
                      <a:srgbClr val="00664D"/>
                    </a:solidFill>
                  </a:tcPr>
                </a:tc>
                <a:tc>
                  <a:txBody>
                    <a:bodyPr/>
                    <a:lstStyle/>
                    <a:p>
                      <a:pPr marR="0" indent="0" algn="ctr" rtl="0">
                        <a:lnSpc>
                          <a:spcPct val="119000"/>
                        </a:lnSpc>
                        <a:spcBef>
                          <a:spcPts val="0"/>
                        </a:spcBef>
                        <a:spcAft>
                          <a:spcPts val="0"/>
                        </a:spcAft>
                      </a:pPr>
                      <a:r>
                        <a:rPr lang="en-US" sz="1100" kern="1400" cap="all" dirty="0">
                          <a:ln>
                            <a:noFill/>
                          </a:ln>
                          <a:solidFill>
                            <a:srgbClr val="FFFFFF"/>
                          </a:solidFill>
                          <a:effectLst/>
                          <a:latin typeface="Franklin Gothic Book"/>
                        </a:rPr>
                        <a:t>mail order pharmacy (up to </a:t>
                      </a:r>
                      <a:r>
                        <a:rPr lang="en-US" sz="1100" kern="1400" cap="all" dirty="0" smtClean="0">
                          <a:ln>
                            <a:noFill/>
                          </a:ln>
                          <a:solidFill>
                            <a:srgbClr val="FFFFFF"/>
                          </a:solidFill>
                          <a:effectLst/>
                          <a:latin typeface="Franklin Gothic Book"/>
                        </a:rPr>
                        <a:t>90-day </a:t>
                      </a:r>
                      <a:r>
                        <a:rPr lang="en-US" sz="1100" kern="1400" cap="all" dirty="0">
                          <a:ln>
                            <a:noFill/>
                          </a:ln>
                          <a:solidFill>
                            <a:srgbClr val="FFFFFF"/>
                          </a:solidFill>
                          <a:effectLst/>
                          <a:latin typeface="Franklin Gothic Book"/>
                        </a:rPr>
                        <a:t>supply)</a:t>
                      </a:r>
                      <a:endParaRPr lang="en-US" sz="1000" kern="1400" dirty="0">
                        <a:ln>
                          <a:noFill/>
                        </a:ln>
                        <a:solidFill>
                          <a:srgbClr val="EB1D36"/>
                        </a:solidFill>
                        <a:effectLst/>
                        <a:latin typeface="Franklin Gothic Book"/>
                      </a:endParaRPr>
                    </a:p>
                  </a:txBody>
                  <a:tcPr marL="36576" marR="36576" marT="0" marB="0" anchor="ctr">
                    <a:lnL>
                      <a:noFill/>
                    </a:lnL>
                    <a:lnR w="12700">
                      <a:solidFill>
                        <a:schemeClr val="tx1"/>
                      </a:solidFill>
                    </a:lnR>
                    <a:lnT>
                      <a:noFill/>
                    </a:lnT>
                    <a:lnB>
                      <a:noFill/>
                    </a:lnB>
                    <a:solidFill>
                      <a:srgbClr val="00664D"/>
                    </a:solidFill>
                  </a:tcPr>
                </a:tc>
                <a:extLst>
                  <a:ext uri="{0D108BD9-81ED-4DB2-BD59-A6C34878D82A}">
                    <a16:rowId xmlns:a16="http://schemas.microsoft.com/office/drawing/2014/main" val="2054034144"/>
                  </a:ext>
                </a:extLst>
              </a:tr>
              <a:tr h="333045">
                <a:tc>
                  <a:txBody>
                    <a:bodyPr/>
                    <a:lstStyle/>
                    <a:p>
                      <a:pPr marR="0" indent="0" algn="l" rtl="0">
                        <a:lnSpc>
                          <a:spcPct val="119000"/>
                        </a:lnSpc>
                        <a:spcBef>
                          <a:spcPts val="0"/>
                        </a:spcBef>
                        <a:spcAft>
                          <a:spcPts val="0"/>
                        </a:spcAft>
                      </a:pPr>
                      <a:r>
                        <a:rPr lang="en-US" sz="1000" kern="1400" cap="all" dirty="0">
                          <a:ln>
                            <a:noFill/>
                          </a:ln>
                          <a:solidFill>
                            <a:srgbClr val="000000"/>
                          </a:solidFill>
                          <a:effectLst/>
                          <a:latin typeface="Franklin Gothic Book"/>
                        </a:rPr>
                        <a:t>Generic</a:t>
                      </a:r>
                      <a:endParaRPr lang="en-US" sz="1000" kern="1400" dirty="0">
                        <a:ln>
                          <a:noFill/>
                        </a:ln>
                        <a:solidFill>
                          <a:srgbClr val="EB1D36"/>
                        </a:solidFill>
                        <a:effectLst/>
                        <a:latin typeface="Franklin Gothic Book"/>
                      </a:endParaRPr>
                    </a:p>
                  </a:txBody>
                  <a:tcPr marL="9525" marR="9525" marT="9525" marB="0" anchor="ctr">
                    <a:lnL w="12700">
                      <a:solidFill>
                        <a:schemeClr val="tx1"/>
                      </a:solidFill>
                    </a:lnL>
                    <a:lnR>
                      <a:noFill/>
                    </a:lnR>
                    <a:lnT>
                      <a:noFill/>
                    </a:lnT>
                    <a:lnB w="6350" cap="flat" cmpd="sng" algn="ctr">
                      <a:solidFill>
                        <a:srgbClr val="81AFB9"/>
                      </a:solidFill>
                      <a:prstDash val="solid"/>
                      <a:round/>
                      <a:headEnd type="none" w="med" len="med"/>
                      <a:tailEnd type="none" w="med" len="med"/>
                    </a:lnB>
                  </a:tcPr>
                </a:tc>
                <a:tc rowSpan="3">
                  <a:txBody>
                    <a:bodyPr/>
                    <a:lstStyle/>
                    <a:p>
                      <a:pPr marR="0" indent="0" algn="ctr" rtl="0">
                        <a:lnSpc>
                          <a:spcPct val="119000"/>
                        </a:lnSpc>
                        <a:spcBef>
                          <a:spcPts val="0"/>
                        </a:spcBef>
                        <a:spcAft>
                          <a:spcPts val="1400"/>
                        </a:spcAft>
                      </a:pPr>
                      <a:r>
                        <a:rPr lang="en-US" sz="1100" kern="1400" dirty="0">
                          <a:ln>
                            <a:noFill/>
                          </a:ln>
                          <a:solidFill>
                            <a:srgbClr val="000000"/>
                          </a:solidFill>
                          <a:effectLst/>
                          <a:latin typeface="Franklin Gothic Book"/>
                        </a:rPr>
                        <a:t>75% after deductible; </a:t>
                      </a:r>
                      <a:br>
                        <a:rPr lang="en-US" sz="1100" kern="1400" dirty="0">
                          <a:ln>
                            <a:noFill/>
                          </a:ln>
                          <a:solidFill>
                            <a:srgbClr val="000000"/>
                          </a:solidFill>
                          <a:effectLst/>
                          <a:latin typeface="Franklin Gothic Book"/>
                        </a:rPr>
                      </a:br>
                      <a:r>
                        <a:rPr lang="en-US" sz="1100" kern="1400" dirty="0">
                          <a:ln>
                            <a:noFill/>
                          </a:ln>
                          <a:solidFill>
                            <a:srgbClr val="000000"/>
                          </a:solidFill>
                          <a:effectLst/>
                          <a:latin typeface="Franklin Gothic Book"/>
                        </a:rPr>
                        <a:t>covered 100% after out-of-pocket maximum is met</a:t>
                      </a:r>
                      <a:endParaRPr lang="en-US" sz="1000" kern="1400" dirty="0">
                        <a:ln>
                          <a:noFill/>
                        </a:ln>
                        <a:solidFill>
                          <a:srgbClr val="EB1D36"/>
                        </a:solidFill>
                        <a:effectLst/>
                        <a:latin typeface="Franklin Gothic Book"/>
                      </a:endParaRPr>
                    </a:p>
                  </a:txBody>
                  <a:tcPr marL="36576" marR="36576" marT="0" marB="0" anchor="ctr">
                    <a:lnL>
                      <a:noFill/>
                    </a:lnL>
                    <a:lnR>
                      <a:noFill/>
                    </a:lnR>
                    <a:lnT>
                      <a:noFill/>
                    </a:lnT>
                    <a:lnB w="12700" cap="flat" cmpd="sng" algn="ctr">
                      <a:solidFill>
                        <a:schemeClr val="tx1"/>
                      </a:solidFill>
                      <a:prstDash val="solid"/>
                      <a:round/>
                      <a:headEnd type="none" w="med" len="med"/>
                      <a:tailEnd type="none" w="med" len="med"/>
                    </a:lnB>
                    <a:solidFill>
                      <a:srgbClr val="F3F3F3"/>
                    </a:solidFill>
                  </a:tcPr>
                </a:tc>
                <a:tc rowSpan="3">
                  <a:txBody>
                    <a:bodyPr/>
                    <a:lstStyle/>
                    <a:p>
                      <a:pPr marR="0" indent="0" algn="ctr" rtl="0">
                        <a:lnSpc>
                          <a:spcPct val="119000"/>
                        </a:lnSpc>
                        <a:spcBef>
                          <a:spcPts val="0"/>
                        </a:spcBef>
                        <a:spcAft>
                          <a:spcPts val="1400"/>
                        </a:spcAft>
                      </a:pPr>
                      <a:r>
                        <a:rPr lang="en-US" sz="1100" kern="1400" dirty="0">
                          <a:ln>
                            <a:noFill/>
                          </a:ln>
                          <a:solidFill>
                            <a:srgbClr val="000000"/>
                          </a:solidFill>
                          <a:effectLst/>
                          <a:latin typeface="Franklin Gothic Book"/>
                        </a:rPr>
                        <a:t>75% after deductible; </a:t>
                      </a:r>
                      <a:br>
                        <a:rPr lang="en-US" sz="1100" kern="1400" dirty="0">
                          <a:ln>
                            <a:noFill/>
                          </a:ln>
                          <a:solidFill>
                            <a:srgbClr val="000000"/>
                          </a:solidFill>
                          <a:effectLst/>
                          <a:latin typeface="Franklin Gothic Book"/>
                        </a:rPr>
                      </a:br>
                      <a:r>
                        <a:rPr lang="en-US" sz="1100" kern="1400" dirty="0">
                          <a:ln>
                            <a:noFill/>
                          </a:ln>
                          <a:solidFill>
                            <a:srgbClr val="000000"/>
                          </a:solidFill>
                          <a:effectLst/>
                          <a:latin typeface="Franklin Gothic Book"/>
                        </a:rPr>
                        <a:t>covered 100% after out-of-pocket maximum is met</a:t>
                      </a:r>
                      <a:endParaRPr lang="en-US" sz="1000" kern="1400" dirty="0">
                        <a:ln>
                          <a:noFill/>
                        </a:ln>
                        <a:solidFill>
                          <a:srgbClr val="EB1D36"/>
                        </a:solidFill>
                        <a:effectLst/>
                        <a:latin typeface="Franklin Gothic Book"/>
                      </a:endParaRPr>
                    </a:p>
                  </a:txBody>
                  <a:tcPr marL="36576" marR="36576" marT="0" marB="0" anchor="ctr">
                    <a:lnL>
                      <a:noFill/>
                    </a:lnL>
                    <a:lnR w="12700">
                      <a:solidFill>
                        <a:schemeClr val="tx1"/>
                      </a:solidFill>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65494708"/>
                  </a:ext>
                </a:extLst>
              </a:tr>
              <a:tr h="333045">
                <a:tc>
                  <a:txBody>
                    <a:bodyPr/>
                    <a:lstStyle/>
                    <a:p>
                      <a:pPr marR="0" indent="0" algn="l" rtl="0">
                        <a:lnSpc>
                          <a:spcPct val="119000"/>
                        </a:lnSpc>
                        <a:spcBef>
                          <a:spcPts val="0"/>
                        </a:spcBef>
                        <a:spcAft>
                          <a:spcPts val="0"/>
                        </a:spcAft>
                      </a:pPr>
                      <a:r>
                        <a:rPr lang="en-US" sz="1000" kern="1400" cap="all" dirty="0">
                          <a:ln>
                            <a:noFill/>
                          </a:ln>
                          <a:solidFill>
                            <a:srgbClr val="000000"/>
                          </a:solidFill>
                          <a:effectLst/>
                          <a:latin typeface="Franklin Gothic Book"/>
                        </a:rPr>
                        <a:t>Preferred brand</a:t>
                      </a:r>
                      <a:endParaRPr lang="en-US" sz="1000" kern="1400" dirty="0">
                        <a:ln>
                          <a:noFill/>
                        </a:ln>
                        <a:solidFill>
                          <a:srgbClr val="EB1D36"/>
                        </a:solidFill>
                        <a:effectLst/>
                        <a:latin typeface="Franklin Gothic Book"/>
                      </a:endParaRPr>
                    </a:p>
                  </a:txBody>
                  <a:tcPr marL="9525" marR="9525" marT="9525" marB="0" anchor="ctr">
                    <a:lnL w="12700">
                      <a:solidFill>
                        <a:schemeClr val="tx1"/>
                      </a:solid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461278518"/>
                  </a:ext>
                </a:extLst>
              </a:tr>
              <a:tr h="333045">
                <a:tc>
                  <a:txBody>
                    <a:bodyPr/>
                    <a:lstStyle/>
                    <a:p>
                      <a:pPr marR="0" indent="0" algn="l" rtl="0">
                        <a:lnSpc>
                          <a:spcPct val="119000"/>
                        </a:lnSpc>
                        <a:spcBef>
                          <a:spcPts val="0"/>
                        </a:spcBef>
                        <a:spcAft>
                          <a:spcPts val="0"/>
                        </a:spcAft>
                      </a:pPr>
                      <a:r>
                        <a:rPr lang="en-US" sz="1000" kern="1400" cap="all" dirty="0">
                          <a:ln>
                            <a:noFill/>
                          </a:ln>
                          <a:solidFill>
                            <a:srgbClr val="000000"/>
                          </a:solidFill>
                          <a:effectLst/>
                          <a:latin typeface="Franklin Gothic Book"/>
                        </a:rPr>
                        <a:t>Non-preferred brand</a:t>
                      </a:r>
                      <a:endParaRPr lang="en-US" sz="1000" kern="1400" dirty="0">
                        <a:ln>
                          <a:noFill/>
                        </a:ln>
                        <a:solidFill>
                          <a:srgbClr val="EB1D36"/>
                        </a:solidFill>
                        <a:effectLst/>
                        <a:latin typeface="Franklin Gothic Book"/>
                      </a:endParaRPr>
                    </a:p>
                  </a:txBody>
                  <a:tcPr marL="9525" marR="9525" marT="9525" marB="0" anchor="ctr">
                    <a:lnL w="12700">
                      <a:solidFill>
                        <a:schemeClr val="tx1"/>
                      </a:solidFill>
                    </a:lnL>
                    <a:lnR>
                      <a:noFill/>
                    </a:lnR>
                    <a:lnT w="6350" cap="flat" cmpd="sng" algn="ctr">
                      <a:solidFill>
                        <a:srgbClr val="81AFB9"/>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393736781"/>
                  </a:ext>
                </a:extLst>
              </a:tr>
            </a:tbl>
          </a:graphicData>
        </a:graphic>
      </p:graphicFrame>
      <p:pic>
        <p:nvPicPr>
          <p:cNvPr id="6" name="Picture 5" descr="A blue and white logo&#10;&#10;Description automatically generated">
            <a:extLst>
              <a:ext uri="{FF2B5EF4-FFF2-40B4-BE49-F238E27FC236}">
                <a16:creationId xmlns:a16="http://schemas.microsoft.com/office/drawing/2014/main" id="{511A279F-C554-5278-6C49-2130D9C74D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78871" y="205799"/>
            <a:ext cx="2448560" cy="318008"/>
          </a:xfrm>
          <a:prstGeom prst="rect">
            <a:avLst/>
          </a:prstGeom>
        </p:spPr>
      </p:pic>
      <p:sp>
        <p:nvSpPr>
          <p:cNvPr id="5" name="TextBox 4">
            <a:extLst>
              <a:ext uri="{FF2B5EF4-FFF2-40B4-BE49-F238E27FC236}">
                <a16:creationId xmlns:a16="http://schemas.microsoft.com/office/drawing/2014/main" id="{D5886B30-0F0A-D46C-8E50-7155A48714C6}"/>
              </a:ext>
            </a:extLst>
          </p:cNvPr>
          <p:cNvSpPr txBox="1"/>
          <p:nvPr/>
        </p:nvSpPr>
        <p:spPr>
          <a:xfrm>
            <a:off x="462456" y="2898817"/>
            <a:ext cx="7505250" cy="600164"/>
          </a:xfrm>
          <a:prstGeom prst="rect">
            <a:avLst/>
          </a:prstGeom>
          <a:noFill/>
        </p:spPr>
        <p:txBody>
          <a:bodyPr wrap="square" rtlCol="0">
            <a:spAutoFit/>
          </a:bodyPr>
          <a:lstStyle/>
          <a:p>
            <a:r>
              <a:rPr lang="en-US" sz="1100" dirty="0">
                <a:latin typeface="Franklin Gothic Book" panose="020B0503020102020204" pitchFamily="34" charset="0"/>
              </a:rPr>
              <a:t>* 90-day fill available at CVS </a:t>
            </a:r>
            <a:r>
              <a:rPr lang="en-US" sz="1100" b="1" dirty="0">
                <a:latin typeface="Franklin Gothic Book" panose="020B0503020102020204" pitchFamily="34" charset="0"/>
              </a:rPr>
              <a:t>Only</a:t>
            </a:r>
            <a:r>
              <a:rPr lang="en-US" sz="1100" dirty="0">
                <a:latin typeface="Franklin Gothic Book" panose="020B0503020102020204" pitchFamily="34" charset="0"/>
              </a:rPr>
              <a:t> or through Mail Order (after 1</a:t>
            </a:r>
            <a:r>
              <a:rPr lang="en-US" sz="1100" baseline="30000" dirty="0">
                <a:latin typeface="Franklin Gothic Book" panose="020B0503020102020204" pitchFamily="34" charset="0"/>
              </a:rPr>
              <a:t>st</a:t>
            </a:r>
            <a:r>
              <a:rPr lang="en-US" sz="1100" dirty="0">
                <a:latin typeface="Franklin Gothic Book" panose="020B0503020102020204" pitchFamily="34" charset="0"/>
              </a:rPr>
              <a:t> retail fill)</a:t>
            </a:r>
          </a:p>
          <a:p>
            <a:endParaRPr lang="en-US" sz="1100" dirty="0" smtClean="0">
              <a:solidFill>
                <a:srgbClr val="FF0000"/>
              </a:solidFill>
              <a:latin typeface="Franklin Gothic Book" panose="020B0503020102020204" pitchFamily="34" charset="0"/>
            </a:endParaRPr>
          </a:p>
          <a:p>
            <a:r>
              <a:rPr lang="en-US" sz="1100" dirty="0" smtClean="0">
                <a:solidFill>
                  <a:srgbClr val="FF0000"/>
                </a:solidFill>
                <a:latin typeface="Franklin Gothic Book" panose="020B0503020102020204" pitchFamily="34" charset="0"/>
              </a:rPr>
              <a:t>*</a:t>
            </a:r>
            <a:r>
              <a:rPr lang="en-US" sz="1100" dirty="0" smtClean="0">
                <a:latin typeface="Franklin Gothic Book" panose="020B0503020102020204" pitchFamily="34" charset="0"/>
              </a:rPr>
              <a:t> </a:t>
            </a:r>
            <a:r>
              <a:rPr lang="en-US" sz="1100" b="1" dirty="0">
                <a:latin typeface="Franklin Gothic Book" panose="020B0503020102020204" pitchFamily="34" charset="0"/>
              </a:rPr>
              <a:t>Separate OOP maximum for RX ($</a:t>
            </a:r>
            <a:r>
              <a:rPr lang="en-US" sz="1100" b="1" dirty="0" smtClean="0">
                <a:latin typeface="Franklin Gothic Book" panose="020B0503020102020204" pitchFamily="34" charset="0"/>
              </a:rPr>
              <a:t>4,200</a:t>
            </a:r>
            <a:r>
              <a:rPr lang="en-US" sz="1100" b="1" dirty="0">
                <a:latin typeface="Franklin Gothic Book" panose="020B0503020102020204" pitchFamily="34" charset="0"/>
              </a:rPr>
              <a:t>/$</a:t>
            </a:r>
            <a:r>
              <a:rPr lang="en-US" sz="1100" b="1" dirty="0" smtClean="0">
                <a:latin typeface="Franklin Gothic Book" panose="020B0503020102020204" pitchFamily="34" charset="0"/>
              </a:rPr>
              <a:t>6,300</a:t>
            </a:r>
            <a:r>
              <a:rPr lang="en-US" sz="1100" b="1" dirty="0">
                <a:latin typeface="Franklin Gothic Book" panose="020B0503020102020204" pitchFamily="34" charset="0"/>
              </a:rPr>
              <a:t>/$</a:t>
            </a:r>
            <a:r>
              <a:rPr lang="en-US" sz="1100" b="1" dirty="0" smtClean="0">
                <a:latin typeface="Franklin Gothic Book" panose="020B0503020102020204" pitchFamily="34" charset="0"/>
              </a:rPr>
              <a:t>8,400</a:t>
            </a:r>
            <a:r>
              <a:rPr lang="en-US" sz="1100" b="1" dirty="0">
                <a:latin typeface="Franklin Gothic Book" panose="020B0503020102020204" pitchFamily="34" charset="0"/>
              </a:rPr>
              <a:t>)</a:t>
            </a:r>
          </a:p>
        </p:txBody>
      </p:sp>
    </p:spTree>
    <p:extLst>
      <p:ext uri="{BB962C8B-B14F-4D97-AF65-F5344CB8AC3E}">
        <p14:creationId xmlns:p14="http://schemas.microsoft.com/office/powerpoint/2010/main" val="21046905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69724-E7FC-D300-2209-D633A87E9F42}"/>
              </a:ext>
            </a:extLst>
          </p:cNvPr>
          <p:cNvSpPr>
            <a:spLocks noGrp="1"/>
          </p:cNvSpPr>
          <p:nvPr>
            <p:ph type="title"/>
          </p:nvPr>
        </p:nvSpPr>
        <p:spPr>
          <a:xfrm>
            <a:off x="612648" y="339364"/>
            <a:ext cx="8153400" cy="438278"/>
          </a:xfrm>
        </p:spPr>
        <p:txBody>
          <a:bodyPr/>
          <a:lstStyle/>
          <a:p>
            <a:pPr algn="l"/>
            <a:r>
              <a:rPr lang="en-US" i="1" dirty="0">
                <a:solidFill>
                  <a:srgbClr val="117158"/>
                </a:solidFill>
                <a:latin typeface="Franklin Gothic Book" panose="020B0503020102020204" pitchFamily="34" charset="0"/>
                <a:cs typeface="Arial"/>
              </a:rPr>
              <a:t> </a:t>
            </a:r>
            <a:r>
              <a:rPr lang="en-US" dirty="0" smtClean="0">
                <a:latin typeface="Franklin Gothic Book" panose="020B0503020102020204" pitchFamily="34" charset="0"/>
                <a:cs typeface="Arial"/>
              </a:rPr>
              <a:t>Telemedicine – IBX medical Plans </a:t>
            </a:r>
            <a:endParaRPr lang="en-US" dirty="0">
              <a:latin typeface="Franklin Gothic Book" panose="020B0503020102020204" pitchFamily="34" charset="0"/>
              <a:cs typeface="Arial"/>
            </a:endParaRPr>
          </a:p>
        </p:txBody>
      </p:sp>
      <p:sp>
        <p:nvSpPr>
          <p:cNvPr id="3" name="Content Placeholder 2">
            <a:extLst>
              <a:ext uri="{FF2B5EF4-FFF2-40B4-BE49-F238E27FC236}">
                <a16:creationId xmlns:a16="http://schemas.microsoft.com/office/drawing/2014/main" id="{DBF95CEE-84DF-31F9-4FBD-5FFD4FAF6594}"/>
              </a:ext>
            </a:extLst>
          </p:cNvPr>
          <p:cNvSpPr>
            <a:spLocks noGrp="1"/>
          </p:cNvSpPr>
          <p:nvPr>
            <p:ph sz="quarter" idx="1"/>
          </p:nvPr>
        </p:nvSpPr>
        <p:spPr>
          <a:xfrm>
            <a:off x="612648" y="957445"/>
            <a:ext cx="8153400" cy="1578721"/>
          </a:xfrm>
        </p:spPr>
        <p:txBody>
          <a:bodyPr vert="horz" lIns="0" tIns="45720" rIns="91440" bIns="45720" rtlCol="0" anchor="t">
            <a:noAutofit/>
          </a:bodyPr>
          <a:lstStyle/>
          <a:p>
            <a:pPr marL="0" indent="0">
              <a:buNone/>
            </a:pPr>
            <a:r>
              <a:rPr lang="en-US" b="1" dirty="0">
                <a:solidFill>
                  <a:srgbClr val="117158"/>
                </a:solidFill>
                <a:latin typeface="Franklin Gothic Book"/>
                <a:cs typeface="Arial"/>
              </a:rPr>
              <a:t>Teladoc </a:t>
            </a:r>
            <a:r>
              <a:rPr lang="en-US" b="1" dirty="0" smtClean="0">
                <a:solidFill>
                  <a:srgbClr val="117158"/>
                </a:solidFill>
                <a:latin typeface="Franklin Gothic Book"/>
                <a:cs typeface="Arial"/>
              </a:rPr>
              <a:t>Telemedicine – </a:t>
            </a:r>
            <a:r>
              <a:rPr lang="en-US" b="1" dirty="0" smtClean="0">
                <a:solidFill>
                  <a:srgbClr val="117158"/>
                </a:solidFill>
                <a:latin typeface="Franklin Gothic Book"/>
                <a:cs typeface="Arial"/>
                <a:hlinkClick r:id="rId2"/>
              </a:rPr>
              <a:t>www.teladochealth.com</a:t>
            </a:r>
            <a:r>
              <a:rPr lang="en-US" b="1" dirty="0" smtClean="0">
                <a:solidFill>
                  <a:srgbClr val="117158"/>
                </a:solidFill>
                <a:latin typeface="Franklin Gothic Book"/>
                <a:cs typeface="Arial"/>
              </a:rPr>
              <a:t> </a:t>
            </a:r>
            <a:endParaRPr lang="en-US" b="1" dirty="0">
              <a:solidFill>
                <a:srgbClr val="117158"/>
              </a:solidFill>
              <a:latin typeface="Franklin Gothic Book"/>
              <a:cs typeface="Arial"/>
            </a:endParaRPr>
          </a:p>
          <a:p>
            <a:pPr>
              <a:buClr>
                <a:srgbClr val="117158"/>
              </a:buClr>
            </a:pPr>
            <a:r>
              <a:rPr lang="en-US" dirty="0">
                <a:latin typeface="Franklin Gothic Book"/>
                <a:cs typeface="Arial"/>
              </a:rPr>
              <a:t>Teladoc is a national network of U.S. board-certified doctors available 24/7/365 to diagnose, treat and prescribe medication when necessary for many common medical issues. Teladoc uses digital devices such as computers, smartphones, and video conferencing.</a:t>
            </a:r>
          </a:p>
          <a:p>
            <a:pPr>
              <a:buClr>
                <a:srgbClr val="117158"/>
              </a:buClr>
            </a:pPr>
            <a:r>
              <a:rPr lang="en-US" dirty="0">
                <a:latin typeface="Franklin Gothic Book"/>
                <a:cs typeface="Arial"/>
              </a:rPr>
              <a:t>Using telemedicine is a convenient option when it is not possible to visit your doctor's office for a non-emergency medical conditions.</a:t>
            </a:r>
          </a:p>
          <a:p>
            <a:pPr>
              <a:buClr>
                <a:srgbClr val="117158"/>
              </a:buClr>
            </a:pPr>
            <a:endParaRPr lang="en-US" sz="1400" b="1" dirty="0">
              <a:solidFill>
                <a:srgbClr val="117158"/>
              </a:solidFill>
              <a:latin typeface="Franklin Gothic Book"/>
              <a:cs typeface="Arial"/>
            </a:endParaRPr>
          </a:p>
          <a:p>
            <a:pPr marL="683895" lvl="3" indent="0">
              <a:buClr>
                <a:srgbClr val="117158"/>
              </a:buClr>
              <a:buNone/>
            </a:pPr>
            <a:r>
              <a:rPr lang="en-US" sz="1800" b="1" dirty="0">
                <a:solidFill>
                  <a:srgbClr val="117158"/>
                </a:solidFill>
                <a:latin typeface="Franklin Gothic Book"/>
                <a:cs typeface="Arial"/>
              </a:rPr>
              <a:t>Covered Medical Conditions: </a:t>
            </a:r>
          </a:p>
          <a:p>
            <a:pPr>
              <a:buClr>
                <a:srgbClr val="117158"/>
              </a:buClr>
            </a:pPr>
            <a:endParaRPr lang="en-US" sz="1400" dirty="0">
              <a:latin typeface="Franklin Gothic Book"/>
              <a:cs typeface="Arial"/>
            </a:endParaRPr>
          </a:p>
          <a:p>
            <a:pPr marL="2743200" lvl="6" indent="0">
              <a:buClr>
                <a:srgbClr val="117158"/>
              </a:buClr>
              <a:buNone/>
            </a:pPr>
            <a:endParaRPr lang="en-US" sz="2200" dirty="0">
              <a:latin typeface="Franklin Gothic Book"/>
              <a:cs typeface="Arial"/>
            </a:endParaRPr>
          </a:p>
          <a:p>
            <a:pPr marL="2743200" lvl="6" indent="0">
              <a:buClr>
                <a:srgbClr val="117158"/>
              </a:buClr>
              <a:buNone/>
            </a:pPr>
            <a:endParaRPr lang="en-US" sz="2200" dirty="0">
              <a:latin typeface="Franklin Gothic Book"/>
              <a:cs typeface="Arial"/>
            </a:endParaRPr>
          </a:p>
          <a:p>
            <a:pPr lvl="1"/>
            <a:endParaRPr lang="en-US" sz="1400" dirty="0">
              <a:latin typeface="Franklin Gothic Book"/>
              <a:cs typeface="Arial"/>
            </a:endParaRPr>
          </a:p>
          <a:p>
            <a:pPr marL="0" indent="0">
              <a:buNone/>
            </a:pPr>
            <a:endParaRPr lang="en-US" sz="1400" dirty="0">
              <a:latin typeface="Franklin Gothic Book"/>
              <a:cs typeface="Arial"/>
            </a:endParaRPr>
          </a:p>
        </p:txBody>
      </p:sp>
      <p:sp>
        <p:nvSpPr>
          <p:cNvPr id="4" name="TextBox 3">
            <a:extLst>
              <a:ext uri="{FF2B5EF4-FFF2-40B4-BE49-F238E27FC236}">
                <a16:creationId xmlns:a16="http://schemas.microsoft.com/office/drawing/2014/main" id="{86F2090D-A443-85F0-7CD8-418E1FA0D1E4}"/>
              </a:ext>
            </a:extLst>
          </p:cNvPr>
          <p:cNvSpPr txBox="1"/>
          <p:nvPr/>
        </p:nvSpPr>
        <p:spPr>
          <a:xfrm>
            <a:off x="1856417" y="3333624"/>
            <a:ext cx="2163262"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l">
              <a:buClr>
                <a:srgbClr val="117158"/>
              </a:buClr>
              <a:buFont typeface="Wingdings"/>
              <a:buChar char="§"/>
            </a:pPr>
            <a:r>
              <a:rPr lang="en-US" dirty="0">
                <a:latin typeface="Franklin Gothic Book"/>
                <a:cs typeface="Arial"/>
              </a:rPr>
              <a:t>Allergies</a:t>
            </a:r>
          </a:p>
          <a:p>
            <a:pPr marL="285750" indent="-285750">
              <a:buClr>
                <a:srgbClr val="117158"/>
              </a:buClr>
              <a:buFont typeface="Wingdings"/>
              <a:buChar char="§"/>
            </a:pPr>
            <a:r>
              <a:rPr lang="en-US" dirty="0">
                <a:latin typeface="Franklin Gothic Book"/>
                <a:cs typeface="Arial"/>
              </a:rPr>
              <a:t>Asthma</a:t>
            </a:r>
          </a:p>
          <a:p>
            <a:pPr marL="285750" indent="-285750">
              <a:buClr>
                <a:srgbClr val="117158"/>
              </a:buClr>
              <a:buFont typeface="Wingdings"/>
              <a:buChar char="§"/>
            </a:pPr>
            <a:r>
              <a:rPr lang="en-US" dirty="0">
                <a:latin typeface="Franklin Gothic Book"/>
                <a:cs typeface="Arial"/>
              </a:rPr>
              <a:t>Acne</a:t>
            </a:r>
          </a:p>
          <a:p>
            <a:pPr marL="285750" indent="-285750">
              <a:buClr>
                <a:srgbClr val="117158"/>
              </a:buClr>
              <a:buFont typeface="Wingdings"/>
              <a:buChar char="§"/>
            </a:pPr>
            <a:r>
              <a:rPr lang="en-US" dirty="0">
                <a:latin typeface="Franklin Gothic Book"/>
                <a:cs typeface="Arial"/>
              </a:rPr>
              <a:t>Pink eye</a:t>
            </a:r>
          </a:p>
          <a:p>
            <a:pPr marL="285750" indent="-285750">
              <a:buClr>
                <a:srgbClr val="117158"/>
              </a:buClr>
              <a:buFont typeface="Wingdings"/>
              <a:buChar char="§"/>
            </a:pPr>
            <a:r>
              <a:rPr lang="en-US" dirty="0">
                <a:latin typeface="Franklin Gothic Book"/>
                <a:cs typeface="Arial"/>
              </a:rPr>
              <a:t>Ear Infections</a:t>
            </a:r>
          </a:p>
        </p:txBody>
      </p:sp>
      <p:sp>
        <p:nvSpPr>
          <p:cNvPr id="5" name="TextBox 4">
            <a:extLst>
              <a:ext uri="{FF2B5EF4-FFF2-40B4-BE49-F238E27FC236}">
                <a16:creationId xmlns:a16="http://schemas.microsoft.com/office/drawing/2014/main" id="{3BF09844-D59E-48E3-5A19-6602A7F6BCA1}"/>
              </a:ext>
            </a:extLst>
          </p:cNvPr>
          <p:cNvSpPr txBox="1"/>
          <p:nvPr/>
        </p:nvSpPr>
        <p:spPr>
          <a:xfrm>
            <a:off x="4411679" y="3401103"/>
            <a:ext cx="3091469"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Clr>
                <a:srgbClr val="117158"/>
              </a:buClr>
              <a:buFont typeface="Wingdings"/>
              <a:buChar char="§"/>
            </a:pPr>
            <a:r>
              <a:rPr lang="en-US" dirty="0">
                <a:latin typeface="Franklin Gothic Book"/>
                <a:cs typeface="Arial"/>
              </a:rPr>
              <a:t>Sinus issues</a:t>
            </a:r>
          </a:p>
          <a:p>
            <a:pPr marL="285750" indent="-285750">
              <a:buClr>
                <a:srgbClr val="117158"/>
              </a:buClr>
              <a:buFont typeface="Wingdings"/>
              <a:buChar char="§"/>
            </a:pPr>
            <a:r>
              <a:rPr lang="en-US" dirty="0">
                <a:latin typeface="Franklin Gothic Book"/>
                <a:cs typeface="Arial"/>
              </a:rPr>
              <a:t>Respiratory infections</a:t>
            </a:r>
          </a:p>
          <a:p>
            <a:pPr marL="285750" indent="-285750">
              <a:buClr>
                <a:srgbClr val="117158"/>
              </a:buClr>
              <a:buFont typeface="Wingdings"/>
              <a:buChar char="§"/>
            </a:pPr>
            <a:r>
              <a:rPr lang="en-US" dirty="0">
                <a:latin typeface="Franklin Gothic Book"/>
                <a:cs typeface="Arial"/>
              </a:rPr>
              <a:t>Urinary tract infections</a:t>
            </a:r>
          </a:p>
          <a:p>
            <a:pPr marL="285750" indent="-285750">
              <a:buClr>
                <a:srgbClr val="117158"/>
              </a:buClr>
              <a:buFont typeface="Wingdings"/>
              <a:buChar char="§"/>
            </a:pPr>
            <a:r>
              <a:rPr lang="en-US" dirty="0">
                <a:latin typeface="Franklin Gothic Book"/>
                <a:cs typeface="Arial"/>
              </a:rPr>
              <a:t>Cold and flu symptoms</a:t>
            </a:r>
          </a:p>
        </p:txBody>
      </p:sp>
      <p:pic>
        <p:nvPicPr>
          <p:cNvPr id="6" name="Picture 5" descr="A purple and blue logo&#10;&#10;Description automatically generated">
            <a:extLst>
              <a:ext uri="{FF2B5EF4-FFF2-40B4-BE49-F238E27FC236}">
                <a16:creationId xmlns:a16="http://schemas.microsoft.com/office/drawing/2014/main" id="{A864C562-993B-FF76-AA0D-E51F4BABB46E}"/>
              </a:ext>
            </a:extLst>
          </p:cNvPr>
          <p:cNvPicPr>
            <a:picLocks noChangeAspect="1"/>
          </p:cNvPicPr>
          <p:nvPr/>
        </p:nvPicPr>
        <p:blipFill>
          <a:blip r:embed="rId3"/>
          <a:stretch>
            <a:fillRect/>
          </a:stretch>
        </p:blipFill>
        <p:spPr>
          <a:xfrm>
            <a:off x="5957413" y="281625"/>
            <a:ext cx="2743200" cy="892921"/>
          </a:xfrm>
          <a:prstGeom prst="rect">
            <a:avLst/>
          </a:prstGeom>
        </p:spPr>
      </p:pic>
      <p:sp>
        <p:nvSpPr>
          <p:cNvPr id="7" name="TextBox 6"/>
          <p:cNvSpPr txBox="1"/>
          <p:nvPr/>
        </p:nvSpPr>
        <p:spPr>
          <a:xfrm>
            <a:off x="923544" y="5020056"/>
            <a:ext cx="3703320" cy="923330"/>
          </a:xfrm>
          <a:prstGeom prst="rect">
            <a:avLst/>
          </a:prstGeom>
          <a:noFill/>
        </p:spPr>
        <p:txBody>
          <a:bodyPr wrap="square" rtlCol="0">
            <a:spAutoFit/>
          </a:bodyPr>
          <a:lstStyle/>
          <a:p>
            <a:pPr marL="684212" lvl="3" indent="0">
              <a:buClr>
                <a:srgbClr val="117158"/>
              </a:buClr>
              <a:buNone/>
            </a:pPr>
            <a:r>
              <a:rPr lang="en-US" b="1" dirty="0">
                <a:solidFill>
                  <a:srgbClr val="117158"/>
                </a:solidFill>
                <a:latin typeface="Franklin Gothic Book"/>
                <a:cs typeface="Arial"/>
              </a:rPr>
              <a:t>Coverage also includes:</a:t>
            </a:r>
          </a:p>
          <a:p>
            <a:pPr marL="969962" lvl="3" indent="-285750">
              <a:buClr>
                <a:srgbClr val="117158"/>
              </a:buClr>
              <a:buFont typeface="Wingdings" panose="05000000000000000000" pitchFamily="2" charset="2"/>
              <a:buChar char="§"/>
            </a:pPr>
            <a:r>
              <a:rPr lang="en-US" dirty="0">
                <a:latin typeface="Franklin Gothic Book"/>
                <a:cs typeface="Arial"/>
              </a:rPr>
              <a:t>Behavioral Health</a:t>
            </a:r>
          </a:p>
          <a:p>
            <a:pPr marL="969962" lvl="3" indent="-285750">
              <a:buClr>
                <a:srgbClr val="117158"/>
              </a:buClr>
              <a:buFont typeface="Wingdings" panose="05000000000000000000" pitchFamily="2" charset="2"/>
              <a:buChar char="§"/>
            </a:pPr>
            <a:r>
              <a:rPr lang="en-US" dirty="0">
                <a:latin typeface="Franklin Gothic Book"/>
                <a:cs typeface="Arial"/>
              </a:rPr>
              <a:t>Dermatology  </a:t>
            </a:r>
          </a:p>
        </p:txBody>
      </p:sp>
      <p:sp>
        <p:nvSpPr>
          <p:cNvPr id="8" name="TextBox 7"/>
          <p:cNvSpPr txBox="1"/>
          <p:nvPr/>
        </p:nvSpPr>
        <p:spPr>
          <a:xfrm>
            <a:off x="5027108" y="5020056"/>
            <a:ext cx="3531736" cy="369332"/>
          </a:xfrm>
          <a:prstGeom prst="rect">
            <a:avLst/>
          </a:prstGeom>
          <a:noFill/>
          <a:ln>
            <a:solidFill>
              <a:srgbClr val="00B0F0"/>
            </a:solidFill>
          </a:ln>
        </p:spPr>
        <p:txBody>
          <a:bodyPr wrap="none" rtlCol="0">
            <a:spAutoFit/>
          </a:bodyPr>
          <a:lstStyle/>
          <a:p>
            <a:pPr algn="ctr"/>
            <a:r>
              <a:rPr lang="en-US" b="1" dirty="0">
                <a:solidFill>
                  <a:srgbClr val="117158"/>
                </a:solidFill>
              </a:rPr>
              <a:t>$0 copay </a:t>
            </a:r>
            <a:r>
              <a:rPr lang="en-US" b="1" dirty="0" smtClean="0">
                <a:solidFill>
                  <a:srgbClr val="117158"/>
                </a:solidFill>
              </a:rPr>
              <a:t>all IBX Medical Plans</a:t>
            </a:r>
            <a:endParaRPr lang="en-US" b="1" dirty="0">
              <a:solidFill>
                <a:srgbClr val="117158"/>
              </a:solidFill>
            </a:endParaRPr>
          </a:p>
        </p:txBody>
      </p:sp>
    </p:spTree>
    <p:extLst>
      <p:ext uri="{BB962C8B-B14F-4D97-AF65-F5344CB8AC3E}">
        <p14:creationId xmlns:p14="http://schemas.microsoft.com/office/powerpoint/2010/main" val="377315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title"/>
          </p:nvPr>
        </p:nvSpPr>
        <p:spPr>
          <a:xfrm>
            <a:off x="350859" y="270642"/>
            <a:ext cx="8153400" cy="501170"/>
          </a:xfrm>
        </p:spPr>
        <p:txBody>
          <a:bodyPr anchor="t">
            <a:normAutofit/>
          </a:bodyPr>
          <a:lstStyle/>
          <a:p>
            <a:pPr algn="l"/>
            <a:r>
              <a:rPr lang="en-US" dirty="0">
                <a:latin typeface="Franklin Gothic Book"/>
              </a:rPr>
              <a:t>Vision plan – </a:t>
            </a:r>
            <a:r>
              <a:rPr lang="en-US" dirty="0" smtClean="0">
                <a:latin typeface="Franklin Gothic Book"/>
              </a:rPr>
              <a:t>Davis vision included w/medical</a:t>
            </a:r>
            <a:endParaRPr lang="en-US" dirty="0">
              <a:latin typeface="Franklin Gothic Book"/>
              <a:cs typeface="Arial"/>
            </a:endParaRPr>
          </a:p>
        </p:txBody>
      </p:sp>
      <p:graphicFrame>
        <p:nvGraphicFramePr>
          <p:cNvPr id="5" name="Table 4">
            <a:extLst>
              <a:ext uri="{FF2B5EF4-FFF2-40B4-BE49-F238E27FC236}">
                <a16:creationId xmlns:a16="http://schemas.microsoft.com/office/drawing/2014/main" id="{5FB6AB9F-FA22-B9B6-2E82-C625703EBD6F}"/>
              </a:ext>
            </a:extLst>
          </p:cNvPr>
          <p:cNvGraphicFramePr>
            <a:graphicFrameLocks noGrp="1"/>
          </p:cNvGraphicFramePr>
          <p:nvPr>
            <p:extLst/>
          </p:nvPr>
        </p:nvGraphicFramePr>
        <p:xfrm>
          <a:off x="450166" y="639722"/>
          <a:ext cx="8054093" cy="5692711"/>
        </p:xfrm>
        <a:graphic>
          <a:graphicData uri="http://schemas.openxmlformats.org/drawingml/2006/table">
            <a:tbl>
              <a:tblPr/>
              <a:tblGrid>
                <a:gridCol w="3621091">
                  <a:extLst>
                    <a:ext uri="{9D8B030D-6E8A-4147-A177-3AD203B41FA5}">
                      <a16:colId xmlns:a16="http://schemas.microsoft.com/office/drawing/2014/main" val="3518619364"/>
                    </a:ext>
                  </a:extLst>
                </a:gridCol>
                <a:gridCol w="1804358">
                  <a:extLst>
                    <a:ext uri="{9D8B030D-6E8A-4147-A177-3AD203B41FA5}">
                      <a16:colId xmlns:a16="http://schemas.microsoft.com/office/drawing/2014/main" val="2105133055"/>
                    </a:ext>
                  </a:extLst>
                </a:gridCol>
                <a:gridCol w="2628644">
                  <a:extLst>
                    <a:ext uri="{9D8B030D-6E8A-4147-A177-3AD203B41FA5}">
                      <a16:colId xmlns:a16="http://schemas.microsoft.com/office/drawing/2014/main" val="320685471"/>
                    </a:ext>
                  </a:extLst>
                </a:gridCol>
              </a:tblGrid>
              <a:tr h="340704">
                <a:tc>
                  <a:txBody>
                    <a:bodyPr/>
                    <a:lstStyle/>
                    <a:p>
                      <a:pPr marR="0" indent="0" algn="l" rtl="0">
                        <a:lnSpc>
                          <a:spcPct val="119000"/>
                        </a:lnSpc>
                        <a:spcBef>
                          <a:spcPts val="0"/>
                        </a:spcBef>
                        <a:spcAft>
                          <a:spcPts val="0"/>
                        </a:spcAft>
                      </a:pPr>
                      <a:r>
                        <a:rPr lang="en-US" sz="1000" kern="1400" cap="all" dirty="0">
                          <a:ln>
                            <a:noFill/>
                          </a:ln>
                          <a:solidFill>
                            <a:srgbClr val="FFFFFF"/>
                          </a:solidFill>
                          <a:effectLst/>
                          <a:latin typeface="Franklin Gothic Book"/>
                        </a:rPr>
                        <a:t>NETWORK</a:t>
                      </a:r>
                      <a:endParaRPr lang="en-US" sz="1000" kern="1400" dirty="0">
                        <a:ln>
                          <a:noFill/>
                        </a:ln>
                        <a:solidFill>
                          <a:srgbClr val="EB1D36"/>
                        </a:solidFill>
                        <a:effectLst/>
                        <a:latin typeface="Franklin Gothic Book"/>
                      </a:endParaRPr>
                    </a:p>
                  </a:txBody>
                  <a:tcPr marL="31342" marR="31342" marT="0" marB="0" anchor="ctr">
                    <a:lnL>
                      <a:noFill/>
                    </a:lnL>
                    <a:lnR>
                      <a:noFill/>
                    </a:lnR>
                    <a:lnT>
                      <a:noFill/>
                    </a:lnT>
                    <a:lnB>
                      <a:noFill/>
                    </a:lnB>
                    <a:solidFill>
                      <a:srgbClr val="00664D"/>
                    </a:solidFill>
                  </a:tcPr>
                </a:tc>
                <a:tc>
                  <a:txBody>
                    <a:bodyPr/>
                    <a:lstStyle/>
                    <a:p>
                      <a:pPr marR="0" indent="0" algn="ctr" rtl="0">
                        <a:lnSpc>
                          <a:spcPct val="119000"/>
                        </a:lnSpc>
                        <a:spcBef>
                          <a:spcPts val="0"/>
                        </a:spcBef>
                        <a:spcAft>
                          <a:spcPts val="0"/>
                        </a:spcAft>
                      </a:pPr>
                      <a:r>
                        <a:rPr lang="en-US" sz="1000" kern="1400" cap="all" dirty="0">
                          <a:ln>
                            <a:noFill/>
                          </a:ln>
                          <a:solidFill>
                            <a:srgbClr val="FFFFFF"/>
                          </a:solidFill>
                          <a:effectLst/>
                          <a:latin typeface="Franklin Gothic Book"/>
                        </a:rPr>
                        <a:t>In-network</a:t>
                      </a:r>
                      <a:endParaRPr lang="en-US" sz="1000" kern="1400" dirty="0">
                        <a:ln>
                          <a:noFill/>
                        </a:ln>
                        <a:solidFill>
                          <a:srgbClr val="EB1D36"/>
                        </a:solidFill>
                        <a:effectLst/>
                        <a:latin typeface="Franklin Gothic Book"/>
                      </a:endParaRPr>
                    </a:p>
                  </a:txBody>
                  <a:tcPr marL="31342" marR="31342" marT="0" marB="0" anchor="ctr">
                    <a:lnL>
                      <a:noFill/>
                    </a:lnL>
                    <a:lnR>
                      <a:noFill/>
                    </a:lnR>
                    <a:lnT>
                      <a:noFill/>
                    </a:lnT>
                    <a:lnB w="6350" cap="flat" cmpd="sng" algn="ctr">
                      <a:solidFill>
                        <a:srgbClr val="81AFB9"/>
                      </a:solidFill>
                      <a:prstDash val="solid"/>
                      <a:round/>
                      <a:headEnd type="none" w="med" len="med"/>
                      <a:tailEnd type="none" w="med" len="med"/>
                    </a:lnB>
                    <a:solidFill>
                      <a:srgbClr val="00664D"/>
                    </a:solidFill>
                  </a:tcPr>
                </a:tc>
                <a:tc>
                  <a:txBody>
                    <a:bodyPr/>
                    <a:lstStyle/>
                    <a:p>
                      <a:pPr marR="0" indent="0" algn="ctr" rtl="0">
                        <a:lnSpc>
                          <a:spcPct val="119000"/>
                        </a:lnSpc>
                        <a:spcBef>
                          <a:spcPts val="0"/>
                        </a:spcBef>
                        <a:spcAft>
                          <a:spcPts val="0"/>
                        </a:spcAft>
                      </a:pPr>
                      <a:r>
                        <a:rPr lang="en-US" sz="1000" kern="1400" cap="all" dirty="0">
                          <a:ln>
                            <a:noFill/>
                          </a:ln>
                          <a:solidFill>
                            <a:srgbClr val="FFFFFF"/>
                          </a:solidFill>
                          <a:effectLst/>
                          <a:latin typeface="Franklin Gothic Book"/>
                        </a:rPr>
                        <a:t>Out-of-network reimbursement</a:t>
                      </a:r>
                      <a:endParaRPr lang="en-US" sz="1000" kern="1400" dirty="0">
                        <a:ln>
                          <a:noFill/>
                        </a:ln>
                        <a:solidFill>
                          <a:srgbClr val="EB1D36"/>
                        </a:solidFill>
                        <a:effectLst/>
                        <a:latin typeface="Franklin Gothic Book"/>
                      </a:endParaRPr>
                    </a:p>
                  </a:txBody>
                  <a:tcPr marL="31342" marR="31342" marT="0" marB="0" anchor="ctr">
                    <a:lnL>
                      <a:noFill/>
                    </a:lnL>
                    <a:lnR>
                      <a:noFill/>
                    </a:lnR>
                    <a:lnT>
                      <a:noFill/>
                    </a:lnT>
                    <a:lnB w="6350" cap="flat" cmpd="sng" algn="ctr">
                      <a:solidFill>
                        <a:srgbClr val="81AFB9"/>
                      </a:solidFill>
                      <a:prstDash val="solid"/>
                      <a:round/>
                      <a:headEnd type="none" w="med" len="med"/>
                      <a:tailEnd type="none" w="med" len="med"/>
                    </a:lnB>
                    <a:solidFill>
                      <a:srgbClr val="00664D"/>
                    </a:solidFill>
                  </a:tcPr>
                </a:tc>
                <a:extLst>
                  <a:ext uri="{0D108BD9-81ED-4DB2-BD59-A6C34878D82A}">
                    <a16:rowId xmlns:a16="http://schemas.microsoft.com/office/drawing/2014/main" val="2178147200"/>
                  </a:ext>
                </a:extLst>
              </a:tr>
              <a:tr h="276822">
                <a:tc>
                  <a:txBody>
                    <a:bodyPr/>
                    <a:lstStyle/>
                    <a:p>
                      <a:pPr marR="0" indent="0" algn="l" rtl="0">
                        <a:lnSpc>
                          <a:spcPct val="119000"/>
                        </a:lnSpc>
                        <a:spcBef>
                          <a:spcPts val="0"/>
                        </a:spcBef>
                        <a:spcAft>
                          <a:spcPts val="0"/>
                        </a:spcAft>
                      </a:pPr>
                      <a:r>
                        <a:rPr lang="en-US" sz="1000" kern="1400" cap="all" dirty="0">
                          <a:ln>
                            <a:noFill/>
                          </a:ln>
                          <a:solidFill>
                            <a:srgbClr val="333333"/>
                          </a:solidFill>
                          <a:effectLst/>
                          <a:latin typeface="Franklin Gothic Book"/>
                        </a:rPr>
                        <a:t>Annual plan maximum</a:t>
                      </a:r>
                      <a:endParaRPr lang="en-US" sz="1000" kern="1400" dirty="0">
                        <a:ln>
                          <a:noFill/>
                        </a:ln>
                        <a:solidFill>
                          <a:srgbClr val="EB1D36"/>
                        </a:solidFill>
                        <a:effectLst/>
                        <a:latin typeface="Franklin Gothic Book"/>
                      </a:endParaRPr>
                    </a:p>
                  </a:txBody>
                  <a:tcPr marL="8162" marR="8162" marT="8162" marB="0" anchor="ctr">
                    <a:lnL>
                      <a:noFill/>
                    </a:lnL>
                    <a:lnR>
                      <a:noFill/>
                    </a:lnR>
                    <a:lnT>
                      <a:noFill/>
                    </a:lnT>
                    <a:lnB w="6350" cap="flat" cmpd="sng" algn="ctr">
                      <a:solidFill>
                        <a:srgbClr val="81AFB9"/>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1000" kern="1400" dirty="0">
                          <a:ln>
                            <a:noFill/>
                          </a:ln>
                          <a:solidFill>
                            <a:srgbClr val="000000"/>
                          </a:solidFill>
                          <a:effectLst/>
                          <a:latin typeface="Franklin Gothic Book"/>
                        </a:rPr>
                        <a:t>Unlimited</a:t>
                      </a:r>
                      <a:endParaRPr lang="en-US" sz="1000" kern="1400" dirty="0">
                        <a:ln>
                          <a:noFill/>
                        </a:ln>
                        <a:solidFill>
                          <a:srgbClr val="EB1D36"/>
                        </a:solidFill>
                        <a:effectLst/>
                        <a:latin typeface="Franklin Gothic Book"/>
                      </a:endParaRPr>
                    </a:p>
                  </a:txBody>
                  <a:tcPr marL="31342" marR="31342"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a:txBody>
                    <a:bodyPr/>
                    <a:lstStyle/>
                    <a:p>
                      <a:pPr marR="0" indent="0" algn="ctr" rtl="0">
                        <a:lnSpc>
                          <a:spcPct val="119000"/>
                        </a:lnSpc>
                        <a:spcBef>
                          <a:spcPts val="0"/>
                        </a:spcBef>
                        <a:spcAft>
                          <a:spcPts val="0"/>
                        </a:spcAft>
                      </a:pPr>
                      <a:r>
                        <a:rPr lang="en-US" sz="1000" kern="1400" dirty="0">
                          <a:ln>
                            <a:noFill/>
                          </a:ln>
                          <a:solidFill>
                            <a:srgbClr val="000000"/>
                          </a:solidFill>
                          <a:effectLst/>
                          <a:latin typeface="Franklin Gothic Book"/>
                        </a:rPr>
                        <a:t>Unlimited</a:t>
                      </a:r>
                      <a:endParaRPr lang="en-US" sz="1000" kern="1400" dirty="0">
                        <a:ln>
                          <a:noFill/>
                        </a:ln>
                        <a:solidFill>
                          <a:srgbClr val="EB1D36"/>
                        </a:solidFill>
                        <a:effectLst/>
                        <a:latin typeface="Franklin Gothic Book"/>
                      </a:endParaRPr>
                    </a:p>
                  </a:txBody>
                  <a:tcPr marL="31342" marR="31342"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tcPr>
                </a:tc>
                <a:extLst>
                  <a:ext uri="{0D108BD9-81ED-4DB2-BD59-A6C34878D82A}">
                    <a16:rowId xmlns:a16="http://schemas.microsoft.com/office/drawing/2014/main" val="2138261295"/>
                  </a:ext>
                </a:extLst>
              </a:tr>
              <a:tr h="276822">
                <a:tc>
                  <a:txBody>
                    <a:bodyPr/>
                    <a:lstStyle/>
                    <a:p>
                      <a:pPr marR="0" indent="0" algn="l" rtl="0">
                        <a:lnSpc>
                          <a:spcPct val="119000"/>
                        </a:lnSpc>
                        <a:spcBef>
                          <a:spcPts val="0"/>
                        </a:spcBef>
                        <a:spcAft>
                          <a:spcPts val="0"/>
                        </a:spcAft>
                      </a:pPr>
                      <a:r>
                        <a:rPr lang="en-US" sz="1000" kern="1400" cap="all" dirty="0">
                          <a:ln>
                            <a:noFill/>
                          </a:ln>
                          <a:solidFill>
                            <a:srgbClr val="333333"/>
                          </a:solidFill>
                          <a:effectLst/>
                          <a:latin typeface="Franklin Gothic Book"/>
                        </a:rPr>
                        <a:t>deductible </a:t>
                      </a:r>
                      <a:r>
                        <a:rPr lang="en-US" sz="1000" kern="1400" dirty="0">
                          <a:ln>
                            <a:noFill/>
                          </a:ln>
                          <a:solidFill>
                            <a:srgbClr val="333333"/>
                          </a:solidFill>
                          <a:effectLst/>
                          <a:latin typeface="Franklin Gothic Book"/>
                        </a:rPr>
                        <a:t>(Individual/Family)</a:t>
                      </a:r>
                      <a:endParaRPr lang="en-US" sz="1000" kern="1400" dirty="0">
                        <a:ln>
                          <a:noFill/>
                        </a:ln>
                        <a:solidFill>
                          <a:srgbClr val="EB1D36"/>
                        </a:solidFill>
                        <a:effectLst/>
                        <a:latin typeface="Franklin Gothic Book"/>
                      </a:endParaRPr>
                    </a:p>
                  </a:txBody>
                  <a:tcPr marL="8162" marR="8162" marT="8162"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1000" kern="1400" dirty="0">
                          <a:ln>
                            <a:noFill/>
                          </a:ln>
                          <a:solidFill>
                            <a:srgbClr val="000000"/>
                          </a:solidFill>
                          <a:effectLst/>
                          <a:latin typeface="Franklin Gothic Book"/>
                        </a:rPr>
                        <a:t>$0 / $0</a:t>
                      </a:r>
                      <a:endParaRPr lang="en-US" sz="1000" kern="1400" dirty="0">
                        <a:ln>
                          <a:noFill/>
                        </a:ln>
                        <a:solidFill>
                          <a:srgbClr val="EB1D36"/>
                        </a:solidFill>
                        <a:effectLst/>
                        <a:latin typeface="Franklin Gothic Book"/>
                      </a:endParaRPr>
                    </a:p>
                  </a:txBody>
                  <a:tcPr marL="31342" marR="31342"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a:txBody>
                    <a:bodyPr/>
                    <a:lstStyle/>
                    <a:p>
                      <a:pPr marR="0" indent="0" algn="ctr" rtl="0">
                        <a:lnSpc>
                          <a:spcPct val="119000"/>
                        </a:lnSpc>
                        <a:spcBef>
                          <a:spcPts val="0"/>
                        </a:spcBef>
                        <a:spcAft>
                          <a:spcPts val="0"/>
                        </a:spcAft>
                      </a:pPr>
                      <a:r>
                        <a:rPr lang="en-US" sz="1000" kern="1400" dirty="0">
                          <a:ln>
                            <a:noFill/>
                          </a:ln>
                          <a:solidFill>
                            <a:srgbClr val="000000"/>
                          </a:solidFill>
                          <a:effectLst/>
                          <a:latin typeface="Franklin Gothic Book"/>
                        </a:rPr>
                        <a:t>$0 / $0</a:t>
                      </a:r>
                      <a:endParaRPr lang="en-US" sz="1000" kern="1400" dirty="0">
                        <a:ln>
                          <a:noFill/>
                        </a:ln>
                        <a:solidFill>
                          <a:srgbClr val="EB1D36"/>
                        </a:solidFill>
                        <a:effectLst/>
                        <a:latin typeface="Franklin Gothic Book"/>
                      </a:endParaRPr>
                    </a:p>
                  </a:txBody>
                  <a:tcPr marL="31342" marR="31342"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tcPr>
                </a:tc>
                <a:extLst>
                  <a:ext uri="{0D108BD9-81ED-4DB2-BD59-A6C34878D82A}">
                    <a16:rowId xmlns:a16="http://schemas.microsoft.com/office/drawing/2014/main" val="1421774932"/>
                  </a:ext>
                </a:extLst>
              </a:tr>
              <a:tr h="308762">
                <a:tc>
                  <a:txBody>
                    <a:bodyPr/>
                    <a:lstStyle/>
                    <a:p>
                      <a:pPr marR="0" indent="0" algn="l" rtl="0">
                        <a:lnSpc>
                          <a:spcPct val="119000"/>
                        </a:lnSpc>
                        <a:spcBef>
                          <a:spcPts val="0"/>
                        </a:spcBef>
                        <a:spcAft>
                          <a:spcPts val="0"/>
                        </a:spcAft>
                      </a:pPr>
                      <a:r>
                        <a:rPr lang="en-US" sz="1000" kern="1400" cap="all" dirty="0">
                          <a:ln>
                            <a:noFill/>
                          </a:ln>
                          <a:solidFill>
                            <a:srgbClr val="333333"/>
                          </a:solidFill>
                          <a:effectLst/>
                          <a:latin typeface="Franklin Gothic Book"/>
                        </a:rPr>
                        <a:t>Out-of-pocket maximum </a:t>
                      </a:r>
                      <a:r>
                        <a:rPr lang="en-US" sz="1000" kern="1400" dirty="0">
                          <a:ln>
                            <a:noFill/>
                          </a:ln>
                          <a:solidFill>
                            <a:srgbClr val="333333"/>
                          </a:solidFill>
                          <a:effectLst/>
                          <a:latin typeface="Franklin Gothic Book"/>
                        </a:rPr>
                        <a:t>(Individual/Family)</a:t>
                      </a:r>
                      <a:endParaRPr lang="en-US" sz="1000" kern="1400" dirty="0">
                        <a:ln>
                          <a:noFill/>
                        </a:ln>
                        <a:solidFill>
                          <a:srgbClr val="EB1D36"/>
                        </a:solidFill>
                        <a:effectLst/>
                        <a:latin typeface="Franklin Gothic Book"/>
                      </a:endParaRPr>
                    </a:p>
                  </a:txBody>
                  <a:tcPr marL="8162" marR="8162" marT="8162"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1000" kern="1400" dirty="0">
                          <a:ln>
                            <a:noFill/>
                          </a:ln>
                          <a:solidFill>
                            <a:srgbClr val="000000"/>
                          </a:solidFill>
                          <a:effectLst/>
                          <a:latin typeface="Franklin Gothic Book"/>
                        </a:rPr>
                        <a:t>$0 / $0</a:t>
                      </a:r>
                      <a:endParaRPr lang="en-US" sz="1000" kern="1400" dirty="0">
                        <a:ln>
                          <a:noFill/>
                        </a:ln>
                        <a:solidFill>
                          <a:srgbClr val="EB1D36"/>
                        </a:solidFill>
                        <a:effectLst/>
                        <a:latin typeface="Franklin Gothic Book"/>
                      </a:endParaRPr>
                    </a:p>
                  </a:txBody>
                  <a:tcPr marL="31342" marR="31342"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a:txBody>
                    <a:bodyPr/>
                    <a:lstStyle/>
                    <a:p>
                      <a:pPr marR="0" indent="0" algn="ctr" rtl="0">
                        <a:lnSpc>
                          <a:spcPct val="119000"/>
                        </a:lnSpc>
                        <a:spcBef>
                          <a:spcPts val="0"/>
                        </a:spcBef>
                        <a:spcAft>
                          <a:spcPts val="0"/>
                        </a:spcAft>
                      </a:pPr>
                      <a:r>
                        <a:rPr lang="en-US" sz="1000" kern="1400" dirty="0">
                          <a:ln>
                            <a:noFill/>
                          </a:ln>
                          <a:solidFill>
                            <a:srgbClr val="000000"/>
                          </a:solidFill>
                          <a:effectLst/>
                          <a:latin typeface="Franklin Gothic Book"/>
                        </a:rPr>
                        <a:t>$0 / $0</a:t>
                      </a:r>
                      <a:endParaRPr lang="en-US" sz="1000" kern="1400" dirty="0">
                        <a:ln>
                          <a:noFill/>
                        </a:ln>
                        <a:solidFill>
                          <a:srgbClr val="EB1D36"/>
                        </a:solidFill>
                        <a:effectLst/>
                        <a:latin typeface="Franklin Gothic Book"/>
                      </a:endParaRPr>
                    </a:p>
                  </a:txBody>
                  <a:tcPr marL="31342" marR="31342"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tcPr>
                </a:tc>
                <a:extLst>
                  <a:ext uri="{0D108BD9-81ED-4DB2-BD59-A6C34878D82A}">
                    <a16:rowId xmlns:a16="http://schemas.microsoft.com/office/drawing/2014/main" val="2362375427"/>
                  </a:ext>
                </a:extLst>
              </a:tr>
              <a:tr h="508482">
                <a:tc>
                  <a:txBody>
                    <a:bodyPr/>
                    <a:lstStyle/>
                    <a:p>
                      <a:pPr marR="0" indent="0" algn="l" rtl="0">
                        <a:lnSpc>
                          <a:spcPct val="119000"/>
                        </a:lnSpc>
                        <a:spcBef>
                          <a:spcPts val="0"/>
                        </a:spcBef>
                        <a:spcAft>
                          <a:spcPts val="0"/>
                        </a:spcAft>
                      </a:pPr>
                      <a:r>
                        <a:rPr lang="en-US" sz="1000" kern="1400" cap="all" dirty="0">
                          <a:ln>
                            <a:noFill/>
                          </a:ln>
                          <a:solidFill>
                            <a:srgbClr val="333333"/>
                          </a:solidFill>
                          <a:effectLst/>
                          <a:latin typeface="Franklin Gothic Book"/>
                        </a:rPr>
                        <a:t>Routine Vision Exam at davis vision participating provider</a:t>
                      </a:r>
                      <a:endParaRPr lang="en-US" sz="1000" kern="1400" dirty="0">
                        <a:ln>
                          <a:noFill/>
                        </a:ln>
                        <a:solidFill>
                          <a:srgbClr val="EB1D36"/>
                        </a:solidFill>
                        <a:effectLst/>
                        <a:latin typeface="Franklin Gothic Book"/>
                      </a:endParaRPr>
                    </a:p>
                  </a:txBody>
                  <a:tcPr marL="8162" marR="8162" marT="8162"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1000" kern="1400" dirty="0">
                          <a:ln>
                            <a:noFill/>
                          </a:ln>
                          <a:solidFill>
                            <a:srgbClr val="000000"/>
                          </a:solidFill>
                          <a:effectLst/>
                          <a:latin typeface="Franklin Gothic Book"/>
                        </a:rPr>
                        <a:t>No charge</a:t>
                      </a:r>
                      <a:endParaRPr lang="en-US" sz="1000" kern="1400" dirty="0">
                        <a:ln>
                          <a:noFill/>
                        </a:ln>
                        <a:solidFill>
                          <a:srgbClr val="EB1D36"/>
                        </a:solidFill>
                        <a:effectLst/>
                        <a:latin typeface="Franklin Gothic Book"/>
                      </a:endParaRPr>
                    </a:p>
                  </a:txBody>
                  <a:tcPr marL="31342" marR="31342"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a:txBody>
                    <a:bodyPr/>
                    <a:lstStyle/>
                    <a:p>
                      <a:pPr marR="0" indent="0" algn="ctr" rtl="0">
                        <a:lnSpc>
                          <a:spcPct val="119000"/>
                        </a:lnSpc>
                        <a:spcBef>
                          <a:spcPts val="0"/>
                        </a:spcBef>
                        <a:spcAft>
                          <a:spcPts val="0"/>
                        </a:spcAft>
                      </a:pPr>
                      <a:r>
                        <a:rPr lang="en-US" sz="1000" kern="1400" dirty="0">
                          <a:ln>
                            <a:noFill/>
                          </a:ln>
                          <a:solidFill>
                            <a:srgbClr val="000000"/>
                          </a:solidFill>
                          <a:effectLst/>
                          <a:latin typeface="Franklin Gothic Book"/>
                        </a:rPr>
                        <a:t>$40 reimbursement</a:t>
                      </a:r>
                      <a:endParaRPr lang="en-US" sz="1000" kern="1400" dirty="0">
                        <a:ln>
                          <a:noFill/>
                        </a:ln>
                        <a:solidFill>
                          <a:srgbClr val="EB1D36"/>
                        </a:solidFill>
                        <a:effectLst/>
                        <a:latin typeface="Franklin Gothic Book"/>
                      </a:endParaRPr>
                    </a:p>
                  </a:txBody>
                  <a:tcPr marL="31342" marR="31342"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tcPr>
                </a:tc>
                <a:extLst>
                  <a:ext uri="{0D108BD9-81ED-4DB2-BD59-A6C34878D82A}">
                    <a16:rowId xmlns:a16="http://schemas.microsoft.com/office/drawing/2014/main" val="2695679743"/>
                  </a:ext>
                </a:extLst>
              </a:tr>
              <a:tr h="250371">
                <a:tc>
                  <a:txBody>
                    <a:bodyPr/>
                    <a:lstStyle/>
                    <a:p>
                      <a:pPr marR="0" indent="0" algn="l" rtl="0">
                        <a:lnSpc>
                          <a:spcPct val="119000"/>
                        </a:lnSpc>
                        <a:spcBef>
                          <a:spcPts val="0"/>
                        </a:spcBef>
                        <a:spcAft>
                          <a:spcPts val="0"/>
                        </a:spcAft>
                      </a:pPr>
                      <a:r>
                        <a:rPr lang="en-US" sz="1000" kern="1400" cap="all" dirty="0">
                          <a:ln>
                            <a:noFill/>
                          </a:ln>
                          <a:solidFill>
                            <a:srgbClr val="333333"/>
                          </a:solidFill>
                          <a:effectLst/>
                          <a:latin typeface="Franklin Gothic Book"/>
                        </a:rPr>
                        <a:t>Frequency</a:t>
                      </a:r>
                      <a:endParaRPr lang="en-US" sz="1000" kern="1400" dirty="0">
                        <a:ln>
                          <a:noFill/>
                        </a:ln>
                        <a:solidFill>
                          <a:srgbClr val="EB1D36"/>
                        </a:solidFill>
                        <a:effectLst/>
                        <a:latin typeface="Franklin Gothic Book"/>
                      </a:endParaRPr>
                    </a:p>
                  </a:txBody>
                  <a:tcPr marL="8162" marR="8162" marT="8162"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tcPr>
                </a:tc>
                <a:tc gridSpan="2">
                  <a:txBody>
                    <a:bodyPr/>
                    <a:lstStyle/>
                    <a:p>
                      <a:pPr marR="0" indent="0" algn="ctr" rtl="0">
                        <a:lnSpc>
                          <a:spcPct val="119000"/>
                        </a:lnSpc>
                        <a:spcBef>
                          <a:spcPts val="0"/>
                        </a:spcBef>
                        <a:spcAft>
                          <a:spcPts val="0"/>
                        </a:spcAft>
                      </a:pPr>
                      <a:r>
                        <a:rPr lang="en-US" sz="1000" kern="1400" dirty="0">
                          <a:ln>
                            <a:noFill/>
                          </a:ln>
                          <a:solidFill>
                            <a:schemeClr val="tx1"/>
                          </a:solidFill>
                          <a:effectLst/>
                          <a:latin typeface="Franklin Gothic Book"/>
                        </a:rPr>
                        <a:t>12/12/12 (you </a:t>
                      </a:r>
                      <a:r>
                        <a:rPr lang="en-US" sz="1000" b="1" kern="1400" dirty="0">
                          <a:ln>
                            <a:noFill/>
                          </a:ln>
                          <a:solidFill>
                            <a:schemeClr val="tx1"/>
                          </a:solidFill>
                          <a:effectLst/>
                          <a:latin typeface="Franklin Gothic Book"/>
                        </a:rPr>
                        <a:t>must</a:t>
                      </a:r>
                      <a:r>
                        <a:rPr lang="en-US" sz="1000" kern="1400" dirty="0">
                          <a:ln>
                            <a:noFill/>
                          </a:ln>
                          <a:solidFill>
                            <a:schemeClr val="tx1"/>
                          </a:solidFill>
                          <a:effectLst/>
                          <a:latin typeface="Franklin Gothic Book"/>
                        </a:rPr>
                        <a:t> be aware of when vision benefits were utilized in prior year)</a:t>
                      </a:r>
                    </a:p>
                  </a:txBody>
                  <a:tcPr marL="31342" marR="31342"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hMerge="1">
                  <a:txBody>
                    <a:bodyPr/>
                    <a:lstStyle/>
                    <a:p>
                      <a:pPr marR="0" indent="0" algn="ctr" rtl="0">
                        <a:lnSpc>
                          <a:spcPct val="119000"/>
                        </a:lnSpc>
                        <a:spcBef>
                          <a:spcPts val="0"/>
                        </a:spcBef>
                        <a:spcAft>
                          <a:spcPts val="0"/>
                        </a:spcAft>
                      </a:pPr>
                      <a:endParaRPr lang="en-US" sz="1000" kern="1400" dirty="0">
                        <a:ln>
                          <a:noFill/>
                        </a:ln>
                        <a:solidFill>
                          <a:srgbClr val="EB1D36"/>
                        </a:solidFill>
                        <a:effectLst/>
                        <a:latin typeface="Franklin Gothic Book"/>
                      </a:endParaRPr>
                    </a:p>
                  </a:txBody>
                  <a:tcPr marL="31342" marR="31342"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tcPr>
                </a:tc>
                <a:extLst>
                  <a:ext uri="{0D108BD9-81ED-4DB2-BD59-A6C34878D82A}">
                    <a16:rowId xmlns:a16="http://schemas.microsoft.com/office/drawing/2014/main" val="1202561821"/>
                  </a:ext>
                </a:extLst>
              </a:tr>
              <a:tr h="1192463">
                <a:tc>
                  <a:txBody>
                    <a:bodyPr/>
                    <a:lstStyle/>
                    <a:p>
                      <a:pPr marR="0" indent="0" algn="l" rtl="0">
                        <a:lnSpc>
                          <a:spcPct val="119000"/>
                        </a:lnSpc>
                        <a:spcBef>
                          <a:spcPts val="0"/>
                        </a:spcBef>
                        <a:spcAft>
                          <a:spcPts val="0"/>
                        </a:spcAft>
                      </a:pPr>
                      <a:r>
                        <a:rPr lang="fr-FR" sz="1000" kern="1400" cap="all" dirty="0">
                          <a:ln>
                            <a:noFill/>
                          </a:ln>
                          <a:solidFill>
                            <a:srgbClr val="333333"/>
                          </a:solidFill>
                          <a:effectLst/>
                          <a:latin typeface="Franklin Gothic Book"/>
                        </a:rPr>
                        <a:t>Frames</a:t>
                      </a:r>
                      <a:endParaRPr lang="fr-FR" sz="1000" kern="1400" dirty="0">
                        <a:ln>
                          <a:noFill/>
                        </a:ln>
                        <a:solidFill>
                          <a:srgbClr val="EB1D36"/>
                        </a:solidFill>
                        <a:effectLst/>
                        <a:latin typeface="Franklin Gothic Book"/>
                      </a:endParaRPr>
                    </a:p>
                    <a:p>
                      <a:pPr marR="0" indent="0" algn="l" rtl="0">
                        <a:lnSpc>
                          <a:spcPct val="119000"/>
                        </a:lnSpc>
                        <a:spcBef>
                          <a:spcPts val="0"/>
                        </a:spcBef>
                        <a:spcAft>
                          <a:spcPts val="0"/>
                        </a:spcAft>
                      </a:pPr>
                      <a:r>
                        <a:rPr lang="fr-FR" sz="1000" kern="1400" dirty="0">
                          <a:ln>
                            <a:noFill/>
                          </a:ln>
                          <a:solidFill>
                            <a:srgbClr val="333333"/>
                          </a:solidFill>
                          <a:effectLst/>
                          <a:latin typeface="Franklin Gothic Book"/>
                        </a:rPr>
                        <a:t>Davis Vision Collection Fashion or Designer Frames</a:t>
                      </a:r>
                      <a:endParaRPr lang="fr-FR" sz="1000" kern="1400" dirty="0">
                        <a:ln>
                          <a:noFill/>
                        </a:ln>
                        <a:solidFill>
                          <a:srgbClr val="EB1D36"/>
                        </a:solidFill>
                        <a:effectLst/>
                        <a:latin typeface="Franklin Gothic Book"/>
                      </a:endParaRPr>
                    </a:p>
                    <a:p>
                      <a:pPr marR="0" indent="0" algn="l" rtl="0">
                        <a:lnSpc>
                          <a:spcPct val="119000"/>
                        </a:lnSpc>
                        <a:spcBef>
                          <a:spcPts val="0"/>
                        </a:spcBef>
                        <a:spcAft>
                          <a:spcPts val="0"/>
                        </a:spcAft>
                      </a:pPr>
                      <a:r>
                        <a:rPr lang="fr-FR" sz="1000" kern="1400" dirty="0">
                          <a:ln>
                            <a:noFill/>
                          </a:ln>
                          <a:solidFill>
                            <a:srgbClr val="333333"/>
                          </a:solidFill>
                          <a:effectLst/>
                          <a:latin typeface="Franklin Gothic Book"/>
                        </a:rPr>
                        <a:t>Davis Vision Collection Premier Frames</a:t>
                      </a:r>
                      <a:endParaRPr lang="fr-FR" sz="1000" kern="1400" dirty="0">
                        <a:ln>
                          <a:noFill/>
                        </a:ln>
                        <a:solidFill>
                          <a:srgbClr val="EB1D36"/>
                        </a:solidFill>
                        <a:effectLst/>
                        <a:latin typeface="Franklin Gothic Book"/>
                      </a:endParaRPr>
                    </a:p>
                    <a:p>
                      <a:pPr marR="0" indent="0" algn="l" rtl="0">
                        <a:lnSpc>
                          <a:spcPct val="119000"/>
                        </a:lnSpc>
                        <a:spcBef>
                          <a:spcPts val="0"/>
                        </a:spcBef>
                        <a:spcAft>
                          <a:spcPts val="0"/>
                        </a:spcAft>
                      </a:pPr>
                      <a:r>
                        <a:rPr lang="fr-FR" sz="1000" kern="1400" dirty="0">
                          <a:ln>
                            <a:noFill/>
                          </a:ln>
                          <a:solidFill>
                            <a:srgbClr val="333333"/>
                          </a:solidFill>
                          <a:effectLst/>
                          <a:latin typeface="Franklin Gothic Book"/>
                        </a:rPr>
                        <a:t>Non-Davis Vision Collection Frames</a:t>
                      </a:r>
                      <a:endParaRPr lang="fr-FR" sz="1000" kern="1400" dirty="0">
                        <a:ln>
                          <a:noFill/>
                        </a:ln>
                        <a:solidFill>
                          <a:srgbClr val="EB1D36"/>
                        </a:solidFill>
                        <a:effectLst/>
                        <a:latin typeface="Franklin Gothic Book"/>
                      </a:endParaRPr>
                    </a:p>
                    <a:p>
                      <a:pPr marR="0" indent="0" algn="l" rtl="0">
                        <a:lnSpc>
                          <a:spcPct val="119000"/>
                        </a:lnSpc>
                        <a:spcBef>
                          <a:spcPts val="0"/>
                        </a:spcBef>
                        <a:spcAft>
                          <a:spcPts val="0"/>
                        </a:spcAft>
                      </a:pPr>
                      <a:r>
                        <a:rPr lang="fr-FR" sz="1000" kern="1400" dirty="0">
                          <a:ln>
                            <a:noFill/>
                          </a:ln>
                          <a:solidFill>
                            <a:srgbClr val="333333"/>
                          </a:solidFill>
                          <a:effectLst/>
                          <a:latin typeface="Franklin Gothic Book"/>
                        </a:rPr>
                        <a:t>Visionworks Frames Option</a:t>
                      </a:r>
                      <a:endParaRPr lang="fr-FR" sz="1000" kern="1400" dirty="0">
                        <a:ln>
                          <a:noFill/>
                        </a:ln>
                        <a:solidFill>
                          <a:srgbClr val="EB1D36"/>
                        </a:solidFill>
                        <a:effectLst/>
                        <a:latin typeface="Franklin Gothic Book"/>
                      </a:endParaRPr>
                    </a:p>
                  </a:txBody>
                  <a:tcPr marL="8162" marR="8162" marT="8162"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tcPr>
                </a:tc>
                <a:tc>
                  <a:txBody>
                    <a:bodyPr/>
                    <a:lstStyle/>
                    <a:p>
                      <a:pPr marR="0" indent="0" algn="ctr" rtl="0">
                        <a:lnSpc>
                          <a:spcPct val="119000"/>
                        </a:lnSpc>
                        <a:spcBef>
                          <a:spcPts val="0"/>
                        </a:spcBef>
                        <a:spcAft>
                          <a:spcPts val="0"/>
                        </a:spcAft>
                      </a:pPr>
                      <a:endParaRPr lang="en-US" sz="1000" kern="1400" dirty="0">
                        <a:ln>
                          <a:noFill/>
                        </a:ln>
                        <a:solidFill>
                          <a:srgbClr val="EB1D36"/>
                        </a:solidFill>
                        <a:effectLst/>
                        <a:latin typeface="Franklin Gothic Book"/>
                      </a:endParaRPr>
                    </a:p>
                    <a:p>
                      <a:pPr marR="0" indent="0" algn="ctr" rtl="0">
                        <a:lnSpc>
                          <a:spcPct val="119000"/>
                        </a:lnSpc>
                        <a:spcBef>
                          <a:spcPts val="0"/>
                        </a:spcBef>
                        <a:spcAft>
                          <a:spcPts val="0"/>
                        </a:spcAft>
                      </a:pPr>
                      <a:r>
                        <a:rPr lang="en-US" sz="1000" kern="1400" dirty="0">
                          <a:ln>
                            <a:noFill/>
                          </a:ln>
                          <a:solidFill>
                            <a:srgbClr val="000000"/>
                          </a:solidFill>
                          <a:effectLst/>
                          <a:latin typeface="Franklin Gothic Book"/>
                        </a:rPr>
                        <a:t>No charge</a:t>
                      </a:r>
                      <a:endParaRPr lang="en-US" sz="1000" kern="1400" dirty="0">
                        <a:ln>
                          <a:noFill/>
                        </a:ln>
                        <a:solidFill>
                          <a:srgbClr val="EB1D36"/>
                        </a:solidFill>
                        <a:effectLst/>
                        <a:latin typeface="Franklin Gothic Book"/>
                      </a:endParaRPr>
                    </a:p>
                    <a:p>
                      <a:pPr marR="0" indent="0" algn="ctr" rtl="0">
                        <a:lnSpc>
                          <a:spcPct val="119000"/>
                        </a:lnSpc>
                        <a:spcBef>
                          <a:spcPts val="0"/>
                        </a:spcBef>
                        <a:spcAft>
                          <a:spcPts val="0"/>
                        </a:spcAft>
                      </a:pPr>
                      <a:r>
                        <a:rPr lang="en-US" sz="1000" kern="1400" dirty="0">
                          <a:ln>
                            <a:noFill/>
                          </a:ln>
                          <a:solidFill>
                            <a:srgbClr val="000000"/>
                          </a:solidFill>
                          <a:effectLst/>
                          <a:latin typeface="Franklin Gothic Book"/>
                        </a:rPr>
                        <a:t>$25</a:t>
                      </a:r>
                      <a:endParaRPr lang="en-US" sz="1000" kern="1400" dirty="0">
                        <a:ln>
                          <a:noFill/>
                        </a:ln>
                        <a:solidFill>
                          <a:srgbClr val="EB1D36"/>
                        </a:solidFill>
                        <a:effectLst/>
                        <a:latin typeface="Franklin Gothic Book"/>
                      </a:endParaRPr>
                    </a:p>
                    <a:p>
                      <a:pPr marR="0" indent="0" algn="ctr" rtl="0">
                        <a:lnSpc>
                          <a:spcPct val="119000"/>
                        </a:lnSpc>
                        <a:spcBef>
                          <a:spcPts val="0"/>
                        </a:spcBef>
                        <a:spcAft>
                          <a:spcPts val="0"/>
                        </a:spcAft>
                      </a:pPr>
                      <a:r>
                        <a:rPr lang="en-US" sz="1000" kern="1400" dirty="0">
                          <a:ln>
                            <a:noFill/>
                          </a:ln>
                          <a:solidFill>
                            <a:srgbClr val="000000"/>
                          </a:solidFill>
                          <a:effectLst/>
                          <a:latin typeface="Franklin Gothic Book"/>
                        </a:rPr>
                        <a:t>Up to $130 allowance; 20% discount on overage</a:t>
                      </a:r>
                      <a:endParaRPr lang="en-US" sz="1000" kern="1400" dirty="0">
                        <a:ln>
                          <a:noFill/>
                        </a:ln>
                        <a:solidFill>
                          <a:srgbClr val="EB1D36"/>
                        </a:solidFill>
                        <a:effectLst/>
                        <a:latin typeface="Franklin Gothic Book"/>
                      </a:endParaRPr>
                    </a:p>
                    <a:p>
                      <a:pPr marR="0" indent="0" algn="ctr" rtl="0">
                        <a:lnSpc>
                          <a:spcPct val="119000"/>
                        </a:lnSpc>
                        <a:spcBef>
                          <a:spcPts val="0"/>
                        </a:spcBef>
                        <a:spcAft>
                          <a:spcPts val="0"/>
                        </a:spcAft>
                      </a:pPr>
                      <a:r>
                        <a:rPr lang="en-US" sz="1000" kern="1400" dirty="0">
                          <a:ln>
                            <a:noFill/>
                          </a:ln>
                          <a:solidFill>
                            <a:srgbClr val="000000"/>
                          </a:solidFill>
                          <a:effectLst/>
                          <a:latin typeface="Franklin Gothic Book"/>
                        </a:rPr>
                        <a:t>Up to $180 allowance; 20% discount on overage</a:t>
                      </a:r>
                      <a:endParaRPr lang="en-US" sz="1000" kern="1400" dirty="0">
                        <a:ln>
                          <a:noFill/>
                        </a:ln>
                        <a:solidFill>
                          <a:srgbClr val="EB1D36"/>
                        </a:solidFill>
                        <a:effectLst/>
                        <a:latin typeface="Franklin Gothic Book"/>
                      </a:endParaRPr>
                    </a:p>
                  </a:txBody>
                  <a:tcPr marL="31342" marR="31342"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a:txBody>
                    <a:bodyPr/>
                    <a:lstStyle/>
                    <a:p>
                      <a:pPr marR="0" indent="0" algn="ctr" rtl="0">
                        <a:lnSpc>
                          <a:spcPct val="119000"/>
                        </a:lnSpc>
                        <a:spcBef>
                          <a:spcPts val="0"/>
                        </a:spcBef>
                        <a:spcAft>
                          <a:spcPts val="0"/>
                        </a:spcAft>
                      </a:pPr>
                      <a:endParaRPr lang="pt-BR" sz="1000" kern="1400" dirty="0">
                        <a:ln>
                          <a:noFill/>
                        </a:ln>
                        <a:solidFill>
                          <a:srgbClr val="EB1D36"/>
                        </a:solidFill>
                        <a:effectLst/>
                        <a:latin typeface="Franklin Gothic Book"/>
                      </a:endParaRPr>
                    </a:p>
                    <a:p>
                      <a:pPr marR="0" indent="0" algn="ctr" rtl="0">
                        <a:lnSpc>
                          <a:spcPct val="119000"/>
                        </a:lnSpc>
                        <a:spcBef>
                          <a:spcPts val="0"/>
                        </a:spcBef>
                        <a:spcAft>
                          <a:spcPts val="0"/>
                        </a:spcAft>
                      </a:pPr>
                      <a:r>
                        <a:rPr lang="pt-BR" sz="1000" kern="1400" dirty="0">
                          <a:ln>
                            <a:noFill/>
                          </a:ln>
                          <a:solidFill>
                            <a:srgbClr val="000000"/>
                          </a:solidFill>
                          <a:effectLst/>
                          <a:latin typeface="Franklin Gothic Book"/>
                        </a:rPr>
                        <a:t>N/A</a:t>
                      </a:r>
                      <a:endParaRPr lang="pt-BR" sz="1000" kern="1400" dirty="0">
                        <a:ln>
                          <a:noFill/>
                        </a:ln>
                        <a:solidFill>
                          <a:srgbClr val="EB1D36"/>
                        </a:solidFill>
                        <a:effectLst/>
                        <a:latin typeface="Franklin Gothic Book"/>
                      </a:endParaRPr>
                    </a:p>
                    <a:p>
                      <a:pPr marR="0" indent="0" algn="ctr" rtl="0">
                        <a:lnSpc>
                          <a:spcPct val="119000"/>
                        </a:lnSpc>
                        <a:spcBef>
                          <a:spcPts val="0"/>
                        </a:spcBef>
                        <a:spcAft>
                          <a:spcPts val="0"/>
                        </a:spcAft>
                      </a:pPr>
                      <a:r>
                        <a:rPr lang="pt-BR" sz="1000" kern="1400" dirty="0">
                          <a:ln>
                            <a:noFill/>
                          </a:ln>
                          <a:solidFill>
                            <a:srgbClr val="000000"/>
                          </a:solidFill>
                          <a:effectLst/>
                          <a:latin typeface="Franklin Gothic Book"/>
                        </a:rPr>
                        <a:t>N/A</a:t>
                      </a:r>
                      <a:endParaRPr lang="pt-BR" sz="1000" kern="1400" dirty="0">
                        <a:ln>
                          <a:noFill/>
                        </a:ln>
                        <a:solidFill>
                          <a:srgbClr val="EB1D36"/>
                        </a:solidFill>
                        <a:effectLst/>
                        <a:latin typeface="Franklin Gothic Book"/>
                      </a:endParaRPr>
                    </a:p>
                    <a:p>
                      <a:pPr marR="0" indent="0" algn="ctr" rtl="0">
                        <a:lnSpc>
                          <a:spcPct val="119000"/>
                        </a:lnSpc>
                        <a:spcBef>
                          <a:spcPts val="0"/>
                        </a:spcBef>
                        <a:spcAft>
                          <a:spcPts val="0"/>
                        </a:spcAft>
                      </a:pPr>
                      <a:r>
                        <a:rPr lang="pt-BR" sz="1000" kern="1400" dirty="0">
                          <a:ln>
                            <a:noFill/>
                          </a:ln>
                          <a:solidFill>
                            <a:srgbClr val="000000"/>
                          </a:solidFill>
                          <a:effectLst/>
                          <a:latin typeface="Franklin Gothic Book"/>
                        </a:rPr>
                        <a:t>$50 reimbursement</a:t>
                      </a:r>
                      <a:endParaRPr lang="pt-BR" sz="1000" kern="1400" dirty="0">
                        <a:ln>
                          <a:noFill/>
                        </a:ln>
                        <a:solidFill>
                          <a:srgbClr val="EB1D36"/>
                        </a:solidFill>
                        <a:effectLst/>
                        <a:latin typeface="Franklin Gothic Book"/>
                      </a:endParaRPr>
                    </a:p>
                    <a:p>
                      <a:pPr marR="0" indent="0" algn="ctr" rtl="0">
                        <a:lnSpc>
                          <a:spcPct val="119000"/>
                        </a:lnSpc>
                        <a:spcBef>
                          <a:spcPts val="0"/>
                        </a:spcBef>
                        <a:spcAft>
                          <a:spcPts val="0"/>
                        </a:spcAft>
                      </a:pPr>
                      <a:r>
                        <a:rPr lang="pt-BR" sz="1000" kern="1400" dirty="0">
                          <a:ln>
                            <a:noFill/>
                          </a:ln>
                          <a:solidFill>
                            <a:srgbClr val="000000"/>
                          </a:solidFill>
                          <a:effectLst/>
                          <a:latin typeface="Franklin Gothic Book"/>
                        </a:rPr>
                        <a:t>N/A</a:t>
                      </a:r>
                      <a:endParaRPr lang="pt-BR" sz="1000" kern="1400" dirty="0">
                        <a:ln>
                          <a:noFill/>
                        </a:ln>
                        <a:solidFill>
                          <a:srgbClr val="EB1D36"/>
                        </a:solidFill>
                        <a:effectLst/>
                        <a:latin typeface="Franklin Gothic Book"/>
                      </a:endParaRPr>
                    </a:p>
                  </a:txBody>
                  <a:tcPr marL="31342" marR="31342"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tcPr>
                </a:tc>
                <a:extLst>
                  <a:ext uri="{0D108BD9-81ED-4DB2-BD59-A6C34878D82A}">
                    <a16:rowId xmlns:a16="http://schemas.microsoft.com/office/drawing/2014/main" val="2027381500"/>
                  </a:ext>
                </a:extLst>
              </a:tr>
              <a:tr h="862407">
                <a:tc>
                  <a:txBody>
                    <a:bodyPr/>
                    <a:lstStyle/>
                    <a:p>
                      <a:pPr marR="0" indent="0" algn="l" rtl="0">
                        <a:lnSpc>
                          <a:spcPct val="119000"/>
                        </a:lnSpc>
                        <a:spcBef>
                          <a:spcPts val="0"/>
                        </a:spcBef>
                        <a:spcAft>
                          <a:spcPts val="0"/>
                        </a:spcAft>
                      </a:pPr>
                      <a:r>
                        <a:rPr lang="en-US" sz="1000" kern="1400" cap="all" dirty="0">
                          <a:ln>
                            <a:noFill/>
                          </a:ln>
                          <a:solidFill>
                            <a:srgbClr val="333333"/>
                          </a:solidFill>
                          <a:effectLst/>
                          <a:latin typeface="Franklin Gothic Book"/>
                        </a:rPr>
                        <a:t>Lenses</a:t>
                      </a:r>
                      <a:endParaRPr lang="en-US" sz="1000" kern="1400" dirty="0">
                        <a:ln>
                          <a:noFill/>
                        </a:ln>
                        <a:solidFill>
                          <a:srgbClr val="EB1D36"/>
                        </a:solidFill>
                        <a:effectLst/>
                        <a:latin typeface="Franklin Gothic Book"/>
                      </a:endParaRPr>
                    </a:p>
                    <a:p>
                      <a:pPr marR="0" indent="0" algn="l" rtl="0">
                        <a:lnSpc>
                          <a:spcPct val="119000"/>
                        </a:lnSpc>
                        <a:spcBef>
                          <a:spcPts val="0"/>
                        </a:spcBef>
                        <a:spcAft>
                          <a:spcPts val="0"/>
                        </a:spcAft>
                      </a:pPr>
                      <a:r>
                        <a:rPr lang="en-US" sz="1000" kern="1400" dirty="0">
                          <a:ln>
                            <a:noFill/>
                          </a:ln>
                          <a:solidFill>
                            <a:srgbClr val="333333"/>
                          </a:solidFill>
                          <a:effectLst/>
                          <a:latin typeface="Franklin Gothic Book"/>
                        </a:rPr>
                        <a:t>Single Vision</a:t>
                      </a:r>
                      <a:endParaRPr lang="en-US" sz="1000" kern="1400" dirty="0">
                        <a:ln>
                          <a:noFill/>
                        </a:ln>
                        <a:solidFill>
                          <a:srgbClr val="EB1D36"/>
                        </a:solidFill>
                        <a:effectLst/>
                        <a:latin typeface="Franklin Gothic Book"/>
                      </a:endParaRPr>
                    </a:p>
                    <a:p>
                      <a:pPr marR="0" indent="0" algn="l" rtl="0">
                        <a:lnSpc>
                          <a:spcPct val="119000"/>
                        </a:lnSpc>
                        <a:spcBef>
                          <a:spcPts val="0"/>
                        </a:spcBef>
                        <a:spcAft>
                          <a:spcPts val="0"/>
                        </a:spcAft>
                      </a:pPr>
                      <a:r>
                        <a:rPr lang="en-US" sz="1000" kern="1400" dirty="0">
                          <a:ln>
                            <a:noFill/>
                          </a:ln>
                          <a:solidFill>
                            <a:srgbClr val="333333"/>
                          </a:solidFill>
                          <a:effectLst/>
                          <a:latin typeface="Franklin Gothic Book"/>
                        </a:rPr>
                        <a:t>Bifocal</a:t>
                      </a:r>
                      <a:endParaRPr lang="en-US" sz="1000" kern="1400" dirty="0">
                        <a:ln>
                          <a:noFill/>
                        </a:ln>
                        <a:solidFill>
                          <a:srgbClr val="EB1D36"/>
                        </a:solidFill>
                        <a:effectLst/>
                        <a:latin typeface="Franklin Gothic Book"/>
                      </a:endParaRPr>
                    </a:p>
                    <a:p>
                      <a:pPr marR="0" indent="0" algn="l" rtl="0">
                        <a:lnSpc>
                          <a:spcPct val="119000"/>
                        </a:lnSpc>
                        <a:spcBef>
                          <a:spcPts val="0"/>
                        </a:spcBef>
                        <a:spcAft>
                          <a:spcPts val="0"/>
                        </a:spcAft>
                      </a:pPr>
                      <a:r>
                        <a:rPr lang="en-US" sz="1000" kern="1400" dirty="0">
                          <a:ln>
                            <a:noFill/>
                          </a:ln>
                          <a:solidFill>
                            <a:srgbClr val="333333"/>
                          </a:solidFill>
                          <a:effectLst/>
                          <a:latin typeface="Franklin Gothic Book"/>
                        </a:rPr>
                        <a:t>Trifocal</a:t>
                      </a:r>
                      <a:endParaRPr lang="en-US" sz="1000" kern="1400" dirty="0">
                        <a:ln>
                          <a:noFill/>
                        </a:ln>
                        <a:solidFill>
                          <a:srgbClr val="EB1D36"/>
                        </a:solidFill>
                        <a:effectLst/>
                        <a:latin typeface="Franklin Gothic Book"/>
                      </a:endParaRPr>
                    </a:p>
                    <a:p>
                      <a:pPr marR="0" indent="0" algn="l" rtl="0">
                        <a:lnSpc>
                          <a:spcPct val="119000"/>
                        </a:lnSpc>
                        <a:spcBef>
                          <a:spcPts val="0"/>
                        </a:spcBef>
                        <a:spcAft>
                          <a:spcPts val="0"/>
                        </a:spcAft>
                      </a:pPr>
                      <a:r>
                        <a:rPr lang="en-US" sz="1000" kern="1400" dirty="0">
                          <a:ln>
                            <a:noFill/>
                          </a:ln>
                          <a:solidFill>
                            <a:srgbClr val="333333"/>
                          </a:solidFill>
                          <a:effectLst/>
                          <a:latin typeface="Franklin Gothic Book"/>
                        </a:rPr>
                        <a:t>Lenticular</a:t>
                      </a:r>
                      <a:endParaRPr lang="en-US" sz="1000" kern="1400" dirty="0">
                        <a:ln>
                          <a:noFill/>
                        </a:ln>
                        <a:solidFill>
                          <a:srgbClr val="EB1D36"/>
                        </a:solidFill>
                        <a:effectLst/>
                        <a:latin typeface="Franklin Gothic Book"/>
                      </a:endParaRPr>
                    </a:p>
                  </a:txBody>
                  <a:tcPr marL="8162" marR="8162" marT="8162"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1000" kern="1400" dirty="0">
                          <a:ln>
                            <a:noFill/>
                          </a:ln>
                          <a:solidFill>
                            <a:srgbClr val="000000"/>
                          </a:solidFill>
                          <a:effectLst/>
                          <a:latin typeface="Franklin Gothic Book"/>
                        </a:rPr>
                        <a:t>No charge</a:t>
                      </a:r>
                      <a:endParaRPr lang="en-US" sz="1000" kern="1400" dirty="0">
                        <a:ln>
                          <a:noFill/>
                        </a:ln>
                        <a:solidFill>
                          <a:srgbClr val="EB1D36"/>
                        </a:solidFill>
                        <a:effectLst/>
                        <a:latin typeface="Franklin Gothic Book"/>
                      </a:endParaRPr>
                    </a:p>
                  </a:txBody>
                  <a:tcPr marL="31342" marR="31342"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a:txBody>
                    <a:bodyPr/>
                    <a:lstStyle/>
                    <a:p>
                      <a:pPr marR="0" indent="0" algn="ctr" rtl="0">
                        <a:lnSpc>
                          <a:spcPct val="119000"/>
                        </a:lnSpc>
                        <a:spcBef>
                          <a:spcPts val="0"/>
                        </a:spcBef>
                        <a:spcAft>
                          <a:spcPts val="0"/>
                        </a:spcAft>
                      </a:pPr>
                      <a:endParaRPr lang="en-US" sz="1000" kern="1400" dirty="0">
                        <a:ln>
                          <a:noFill/>
                        </a:ln>
                        <a:solidFill>
                          <a:srgbClr val="EB1D36"/>
                        </a:solidFill>
                        <a:effectLst/>
                        <a:latin typeface="Franklin Gothic Book"/>
                      </a:endParaRPr>
                    </a:p>
                    <a:p>
                      <a:pPr marR="0" indent="0" algn="ctr" rtl="0">
                        <a:lnSpc>
                          <a:spcPct val="119000"/>
                        </a:lnSpc>
                        <a:spcBef>
                          <a:spcPts val="0"/>
                        </a:spcBef>
                        <a:spcAft>
                          <a:spcPts val="0"/>
                        </a:spcAft>
                      </a:pPr>
                      <a:r>
                        <a:rPr lang="en-US" sz="1000" kern="1400" dirty="0">
                          <a:ln>
                            <a:noFill/>
                          </a:ln>
                          <a:solidFill>
                            <a:srgbClr val="000000"/>
                          </a:solidFill>
                          <a:effectLst/>
                          <a:latin typeface="Franklin Gothic Book"/>
                        </a:rPr>
                        <a:t>$40 reimbursement</a:t>
                      </a:r>
                      <a:endParaRPr lang="en-US" sz="1000" kern="1400" dirty="0">
                        <a:ln>
                          <a:noFill/>
                        </a:ln>
                        <a:solidFill>
                          <a:srgbClr val="EB1D36"/>
                        </a:solidFill>
                        <a:effectLst/>
                        <a:latin typeface="Franklin Gothic Book"/>
                      </a:endParaRPr>
                    </a:p>
                    <a:p>
                      <a:pPr marR="0" indent="0" algn="ctr" rtl="0">
                        <a:lnSpc>
                          <a:spcPct val="119000"/>
                        </a:lnSpc>
                        <a:spcBef>
                          <a:spcPts val="0"/>
                        </a:spcBef>
                        <a:spcAft>
                          <a:spcPts val="0"/>
                        </a:spcAft>
                      </a:pPr>
                      <a:r>
                        <a:rPr lang="en-US" sz="1000" kern="1400" dirty="0">
                          <a:ln>
                            <a:noFill/>
                          </a:ln>
                          <a:solidFill>
                            <a:srgbClr val="000000"/>
                          </a:solidFill>
                          <a:effectLst/>
                          <a:latin typeface="Franklin Gothic Book"/>
                        </a:rPr>
                        <a:t>$60 reimbursement</a:t>
                      </a:r>
                      <a:endParaRPr lang="en-US" sz="1000" kern="1400" dirty="0">
                        <a:ln>
                          <a:noFill/>
                        </a:ln>
                        <a:solidFill>
                          <a:srgbClr val="EB1D36"/>
                        </a:solidFill>
                        <a:effectLst/>
                        <a:latin typeface="Franklin Gothic Book"/>
                      </a:endParaRPr>
                    </a:p>
                    <a:p>
                      <a:pPr marR="0" indent="0" algn="ctr" rtl="0">
                        <a:lnSpc>
                          <a:spcPct val="119000"/>
                        </a:lnSpc>
                        <a:spcBef>
                          <a:spcPts val="0"/>
                        </a:spcBef>
                        <a:spcAft>
                          <a:spcPts val="0"/>
                        </a:spcAft>
                      </a:pPr>
                      <a:r>
                        <a:rPr lang="en-US" sz="1000" kern="1400" dirty="0">
                          <a:ln>
                            <a:noFill/>
                          </a:ln>
                          <a:solidFill>
                            <a:srgbClr val="000000"/>
                          </a:solidFill>
                          <a:effectLst/>
                          <a:latin typeface="Franklin Gothic Book"/>
                        </a:rPr>
                        <a:t>$80 reimbursement</a:t>
                      </a:r>
                      <a:endParaRPr lang="en-US" sz="1000" kern="1400" dirty="0">
                        <a:ln>
                          <a:noFill/>
                        </a:ln>
                        <a:solidFill>
                          <a:srgbClr val="EB1D36"/>
                        </a:solidFill>
                        <a:effectLst/>
                        <a:latin typeface="Franklin Gothic Book"/>
                      </a:endParaRPr>
                    </a:p>
                    <a:p>
                      <a:pPr marR="0" indent="0" algn="ctr" rtl="0">
                        <a:lnSpc>
                          <a:spcPct val="119000"/>
                        </a:lnSpc>
                        <a:spcBef>
                          <a:spcPts val="0"/>
                        </a:spcBef>
                        <a:spcAft>
                          <a:spcPts val="0"/>
                        </a:spcAft>
                      </a:pPr>
                      <a:r>
                        <a:rPr lang="en-US" sz="1000" kern="1400" dirty="0">
                          <a:ln>
                            <a:noFill/>
                          </a:ln>
                          <a:solidFill>
                            <a:srgbClr val="000000"/>
                          </a:solidFill>
                          <a:effectLst/>
                          <a:latin typeface="Franklin Gothic Book"/>
                        </a:rPr>
                        <a:t>$100 reimbursement</a:t>
                      </a:r>
                      <a:endParaRPr lang="en-US" sz="1000" kern="1400" dirty="0">
                        <a:ln>
                          <a:noFill/>
                        </a:ln>
                        <a:solidFill>
                          <a:srgbClr val="EB1D36"/>
                        </a:solidFill>
                        <a:effectLst/>
                        <a:latin typeface="Franklin Gothic Book"/>
                      </a:endParaRPr>
                    </a:p>
                  </a:txBody>
                  <a:tcPr marL="31342" marR="31342"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tcPr>
                </a:tc>
                <a:extLst>
                  <a:ext uri="{0D108BD9-81ED-4DB2-BD59-A6C34878D82A}">
                    <a16:rowId xmlns:a16="http://schemas.microsoft.com/office/drawing/2014/main" val="2280126075"/>
                  </a:ext>
                </a:extLst>
              </a:tr>
              <a:tr h="1266994">
                <a:tc>
                  <a:txBody>
                    <a:bodyPr/>
                    <a:lstStyle/>
                    <a:p>
                      <a:pPr marR="0" indent="0" algn="l" rtl="0">
                        <a:lnSpc>
                          <a:spcPct val="119000"/>
                        </a:lnSpc>
                        <a:spcBef>
                          <a:spcPts val="0"/>
                        </a:spcBef>
                        <a:spcAft>
                          <a:spcPts val="0"/>
                        </a:spcAft>
                      </a:pPr>
                      <a:r>
                        <a:rPr lang="en-US" sz="1000" kern="1400" cap="all" dirty="0">
                          <a:ln>
                            <a:noFill/>
                          </a:ln>
                          <a:solidFill>
                            <a:srgbClr val="333333"/>
                          </a:solidFill>
                          <a:effectLst/>
                          <a:latin typeface="Franklin Gothic Book"/>
                        </a:rPr>
                        <a:t>Contact lenses &amp; evaluation </a:t>
                      </a:r>
                      <a:r>
                        <a:rPr lang="en-US" sz="1000" kern="1400" dirty="0">
                          <a:ln>
                            <a:noFill/>
                          </a:ln>
                          <a:solidFill>
                            <a:srgbClr val="333333"/>
                          </a:solidFill>
                          <a:effectLst/>
                          <a:latin typeface="Franklin Gothic Book"/>
                        </a:rPr>
                        <a:t>(in lieu of eyeglasses)</a:t>
                      </a:r>
                      <a:endParaRPr lang="en-US" sz="1000" kern="1400" dirty="0">
                        <a:ln>
                          <a:noFill/>
                        </a:ln>
                        <a:solidFill>
                          <a:srgbClr val="EB1D36"/>
                        </a:solidFill>
                        <a:effectLst/>
                        <a:latin typeface="Franklin Gothic Book"/>
                      </a:endParaRPr>
                    </a:p>
                    <a:p>
                      <a:pPr marR="0" indent="0" algn="l" rtl="0">
                        <a:lnSpc>
                          <a:spcPct val="119000"/>
                        </a:lnSpc>
                        <a:spcBef>
                          <a:spcPts val="0"/>
                        </a:spcBef>
                        <a:spcAft>
                          <a:spcPts val="0"/>
                        </a:spcAft>
                      </a:pPr>
                      <a:r>
                        <a:rPr lang="en-US" sz="1000" kern="1400" dirty="0">
                          <a:ln>
                            <a:noFill/>
                          </a:ln>
                          <a:solidFill>
                            <a:srgbClr val="333333"/>
                          </a:solidFill>
                          <a:effectLst/>
                          <a:latin typeface="Franklin Gothic Book"/>
                        </a:rPr>
                        <a:t>Davis Vision Collection – Standard, Specialty, or Disposable Contact Lenses</a:t>
                      </a:r>
                      <a:endParaRPr lang="en-US" sz="1000" kern="1400" dirty="0">
                        <a:ln>
                          <a:noFill/>
                        </a:ln>
                        <a:solidFill>
                          <a:srgbClr val="EB1D36"/>
                        </a:solidFill>
                        <a:effectLst/>
                        <a:latin typeface="Franklin Gothic Book"/>
                      </a:endParaRPr>
                    </a:p>
                    <a:p>
                      <a:pPr marR="0" indent="0" algn="l" rtl="0">
                        <a:lnSpc>
                          <a:spcPct val="119000"/>
                        </a:lnSpc>
                        <a:spcBef>
                          <a:spcPts val="0"/>
                        </a:spcBef>
                        <a:spcAft>
                          <a:spcPts val="0"/>
                        </a:spcAft>
                      </a:pPr>
                      <a:r>
                        <a:rPr lang="en-US" sz="1000" kern="1400" dirty="0">
                          <a:ln>
                            <a:noFill/>
                          </a:ln>
                          <a:solidFill>
                            <a:srgbClr val="333333"/>
                          </a:solidFill>
                          <a:effectLst/>
                          <a:latin typeface="Franklin Gothic Book"/>
                        </a:rPr>
                        <a:t>Evaluation at a Davis Vision Participating Provider</a:t>
                      </a:r>
                      <a:endParaRPr lang="en-US" sz="1000" kern="1400" dirty="0">
                        <a:ln>
                          <a:noFill/>
                        </a:ln>
                        <a:solidFill>
                          <a:srgbClr val="EB1D36"/>
                        </a:solidFill>
                        <a:effectLst/>
                        <a:latin typeface="Franklin Gothic Book"/>
                      </a:endParaRPr>
                    </a:p>
                    <a:p>
                      <a:pPr marR="0" indent="0" algn="l" rtl="0">
                        <a:lnSpc>
                          <a:spcPct val="119000"/>
                        </a:lnSpc>
                        <a:spcBef>
                          <a:spcPts val="0"/>
                        </a:spcBef>
                        <a:spcAft>
                          <a:spcPts val="0"/>
                        </a:spcAft>
                      </a:pPr>
                      <a:r>
                        <a:rPr lang="en-US" sz="1000" kern="1400" dirty="0">
                          <a:ln>
                            <a:noFill/>
                          </a:ln>
                          <a:solidFill>
                            <a:srgbClr val="333333"/>
                          </a:solidFill>
                          <a:effectLst/>
                          <a:latin typeface="Franklin Gothic Book"/>
                        </a:rPr>
                        <a:t>Non-Davis Vision Collection Contact Lenses</a:t>
                      </a:r>
                      <a:endParaRPr lang="en-US" sz="1000" kern="1400" dirty="0">
                        <a:ln>
                          <a:noFill/>
                        </a:ln>
                        <a:solidFill>
                          <a:srgbClr val="EB1D36"/>
                        </a:solidFill>
                        <a:effectLst/>
                        <a:latin typeface="Franklin Gothic Book"/>
                      </a:endParaRPr>
                    </a:p>
                    <a:p>
                      <a:pPr marR="0" indent="0" algn="l" rtl="0">
                        <a:lnSpc>
                          <a:spcPct val="119000"/>
                        </a:lnSpc>
                        <a:spcBef>
                          <a:spcPts val="0"/>
                        </a:spcBef>
                        <a:spcAft>
                          <a:spcPts val="0"/>
                        </a:spcAft>
                      </a:pPr>
                      <a:r>
                        <a:rPr lang="en-US" sz="1000" kern="1400" dirty="0">
                          <a:ln>
                            <a:noFill/>
                          </a:ln>
                          <a:solidFill>
                            <a:srgbClr val="333333"/>
                          </a:solidFill>
                          <a:effectLst/>
                          <a:latin typeface="Franklin Gothic Book"/>
                        </a:rPr>
                        <a:t>Non-Davis Vision Evaluation</a:t>
                      </a:r>
                      <a:endParaRPr lang="en-US" sz="1000" kern="1400" dirty="0">
                        <a:ln>
                          <a:noFill/>
                        </a:ln>
                        <a:solidFill>
                          <a:srgbClr val="EB1D36"/>
                        </a:solidFill>
                        <a:effectLst/>
                        <a:latin typeface="Franklin Gothic Book"/>
                      </a:endParaRPr>
                    </a:p>
                  </a:txBody>
                  <a:tcPr marL="8162" marR="8162" marT="8162"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tcPr>
                </a:tc>
                <a:tc>
                  <a:txBody>
                    <a:bodyPr/>
                    <a:lstStyle/>
                    <a:p>
                      <a:pPr marR="0" indent="0" algn="ctr" rtl="0">
                        <a:lnSpc>
                          <a:spcPct val="119000"/>
                        </a:lnSpc>
                        <a:spcBef>
                          <a:spcPts val="0"/>
                        </a:spcBef>
                        <a:spcAft>
                          <a:spcPts val="0"/>
                        </a:spcAft>
                      </a:pPr>
                      <a:endParaRPr lang="en-US" sz="1000" kern="1400" dirty="0">
                        <a:ln>
                          <a:noFill/>
                        </a:ln>
                        <a:solidFill>
                          <a:srgbClr val="EB1D36"/>
                        </a:solidFill>
                        <a:effectLst/>
                        <a:latin typeface="Franklin Gothic Book"/>
                      </a:endParaRPr>
                    </a:p>
                    <a:p>
                      <a:pPr marR="0" indent="0" algn="ctr" rtl="0">
                        <a:lnSpc>
                          <a:spcPct val="119000"/>
                        </a:lnSpc>
                        <a:spcBef>
                          <a:spcPts val="0"/>
                        </a:spcBef>
                        <a:spcAft>
                          <a:spcPts val="0"/>
                        </a:spcAft>
                      </a:pPr>
                      <a:r>
                        <a:rPr lang="en-US" sz="1000" kern="1400" dirty="0">
                          <a:ln>
                            <a:noFill/>
                          </a:ln>
                          <a:solidFill>
                            <a:srgbClr val="000000"/>
                          </a:solidFill>
                          <a:effectLst/>
                          <a:latin typeface="Franklin Gothic Book"/>
                        </a:rPr>
                        <a:t>No charge</a:t>
                      </a:r>
                      <a:endParaRPr lang="en-US" sz="1000" kern="1400" dirty="0">
                        <a:ln>
                          <a:noFill/>
                        </a:ln>
                        <a:solidFill>
                          <a:srgbClr val="EB1D36"/>
                        </a:solidFill>
                        <a:effectLst/>
                        <a:latin typeface="Franklin Gothic Book"/>
                      </a:endParaRPr>
                    </a:p>
                    <a:p>
                      <a:pPr marR="0" indent="0" algn="ctr" rtl="0">
                        <a:lnSpc>
                          <a:spcPct val="119000"/>
                        </a:lnSpc>
                        <a:spcBef>
                          <a:spcPts val="0"/>
                        </a:spcBef>
                        <a:spcAft>
                          <a:spcPts val="0"/>
                        </a:spcAft>
                      </a:pPr>
                      <a:r>
                        <a:rPr lang="en-US" sz="1000" kern="1400" dirty="0">
                          <a:ln>
                            <a:noFill/>
                          </a:ln>
                          <a:solidFill>
                            <a:srgbClr val="000000"/>
                          </a:solidFill>
                          <a:effectLst/>
                          <a:latin typeface="Franklin Gothic Book"/>
                        </a:rPr>
                        <a:t>No charge</a:t>
                      </a:r>
                      <a:endParaRPr lang="en-US" sz="1000" kern="1400" dirty="0">
                        <a:ln>
                          <a:noFill/>
                        </a:ln>
                        <a:solidFill>
                          <a:srgbClr val="EB1D36"/>
                        </a:solidFill>
                        <a:effectLst/>
                        <a:latin typeface="Franklin Gothic Book"/>
                      </a:endParaRPr>
                    </a:p>
                    <a:p>
                      <a:pPr marR="0" indent="0" algn="ctr" rtl="0">
                        <a:lnSpc>
                          <a:spcPct val="119000"/>
                        </a:lnSpc>
                        <a:spcBef>
                          <a:spcPts val="0"/>
                        </a:spcBef>
                        <a:spcAft>
                          <a:spcPts val="0"/>
                        </a:spcAft>
                      </a:pPr>
                      <a:r>
                        <a:rPr lang="en-US" sz="1000" kern="1400" dirty="0">
                          <a:ln>
                            <a:noFill/>
                          </a:ln>
                          <a:solidFill>
                            <a:srgbClr val="000000"/>
                          </a:solidFill>
                          <a:effectLst/>
                          <a:latin typeface="Franklin Gothic Book"/>
                        </a:rPr>
                        <a:t>Up to $130 allowance; 15% discount on overage</a:t>
                      </a:r>
                      <a:endParaRPr lang="en-US" sz="1000" kern="1400" dirty="0">
                        <a:ln>
                          <a:noFill/>
                        </a:ln>
                        <a:solidFill>
                          <a:srgbClr val="EB1D36"/>
                        </a:solidFill>
                        <a:effectLst/>
                        <a:latin typeface="Franklin Gothic Book"/>
                      </a:endParaRPr>
                    </a:p>
                    <a:p>
                      <a:pPr marR="0" indent="0" algn="ctr" rtl="0">
                        <a:lnSpc>
                          <a:spcPct val="119000"/>
                        </a:lnSpc>
                        <a:spcBef>
                          <a:spcPts val="0"/>
                        </a:spcBef>
                        <a:spcAft>
                          <a:spcPts val="0"/>
                        </a:spcAft>
                      </a:pPr>
                      <a:r>
                        <a:rPr lang="en-US" sz="1000" kern="1400" dirty="0">
                          <a:ln>
                            <a:noFill/>
                          </a:ln>
                          <a:solidFill>
                            <a:srgbClr val="000000"/>
                          </a:solidFill>
                          <a:effectLst/>
                          <a:latin typeface="Franklin Gothic Book"/>
                        </a:rPr>
                        <a:t>Up to $60 allowance; 15% discount on overage</a:t>
                      </a:r>
                      <a:endParaRPr lang="en-US" sz="1000" kern="1400" dirty="0">
                        <a:ln>
                          <a:noFill/>
                        </a:ln>
                        <a:solidFill>
                          <a:srgbClr val="EB1D36"/>
                        </a:solidFill>
                        <a:effectLst/>
                        <a:latin typeface="Franklin Gothic Book"/>
                      </a:endParaRPr>
                    </a:p>
                  </a:txBody>
                  <a:tcPr marL="31342" marR="31342"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a:txBody>
                    <a:bodyPr/>
                    <a:lstStyle/>
                    <a:p>
                      <a:pPr marR="0" indent="0" algn="ctr" rtl="0">
                        <a:lnSpc>
                          <a:spcPct val="119000"/>
                        </a:lnSpc>
                        <a:spcBef>
                          <a:spcPts val="0"/>
                        </a:spcBef>
                        <a:spcAft>
                          <a:spcPts val="0"/>
                        </a:spcAft>
                      </a:pPr>
                      <a:r>
                        <a:rPr lang="en-US" sz="1000" kern="1400" dirty="0">
                          <a:ln>
                            <a:noFill/>
                          </a:ln>
                          <a:solidFill>
                            <a:srgbClr val="000000"/>
                          </a:solidFill>
                          <a:effectLst/>
                          <a:latin typeface="Franklin Gothic Book"/>
                        </a:rPr>
                        <a:t>$105 reimbursement</a:t>
                      </a:r>
                      <a:endParaRPr lang="en-US" sz="1000" kern="1400" dirty="0">
                        <a:ln>
                          <a:noFill/>
                        </a:ln>
                        <a:solidFill>
                          <a:srgbClr val="EB1D36"/>
                        </a:solidFill>
                        <a:effectLst/>
                        <a:latin typeface="Franklin Gothic Book"/>
                      </a:endParaRPr>
                    </a:p>
                  </a:txBody>
                  <a:tcPr marL="31342" marR="31342"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tcPr>
                </a:tc>
                <a:extLst>
                  <a:ext uri="{0D108BD9-81ED-4DB2-BD59-A6C34878D82A}">
                    <a16:rowId xmlns:a16="http://schemas.microsoft.com/office/drawing/2014/main" val="4134905648"/>
                  </a:ext>
                </a:extLst>
              </a:tr>
              <a:tr h="276822">
                <a:tc>
                  <a:txBody>
                    <a:bodyPr/>
                    <a:lstStyle/>
                    <a:p>
                      <a:pPr marR="0" indent="0" algn="l" rtl="0">
                        <a:lnSpc>
                          <a:spcPct val="119000"/>
                        </a:lnSpc>
                        <a:spcBef>
                          <a:spcPts val="0"/>
                        </a:spcBef>
                        <a:spcAft>
                          <a:spcPts val="0"/>
                        </a:spcAft>
                      </a:pPr>
                      <a:r>
                        <a:rPr lang="en-US" sz="1000" kern="1400" cap="all" dirty="0">
                          <a:ln>
                            <a:noFill/>
                          </a:ln>
                          <a:solidFill>
                            <a:srgbClr val="333333"/>
                          </a:solidFill>
                          <a:effectLst/>
                          <a:latin typeface="Franklin Gothic Book"/>
                        </a:rPr>
                        <a:t>Contact lenses </a:t>
                      </a:r>
                      <a:r>
                        <a:rPr lang="en-US" sz="1000" kern="1400" dirty="0">
                          <a:ln>
                            <a:noFill/>
                          </a:ln>
                          <a:solidFill>
                            <a:srgbClr val="333333"/>
                          </a:solidFill>
                          <a:effectLst/>
                          <a:latin typeface="Franklin Gothic Book"/>
                        </a:rPr>
                        <a:t>(medically necessary)</a:t>
                      </a:r>
                      <a:endParaRPr lang="en-US" sz="1000" kern="1400" dirty="0">
                        <a:ln>
                          <a:noFill/>
                        </a:ln>
                        <a:solidFill>
                          <a:srgbClr val="EB1D36"/>
                        </a:solidFill>
                        <a:effectLst/>
                        <a:latin typeface="Franklin Gothic Book"/>
                      </a:endParaRPr>
                    </a:p>
                  </a:txBody>
                  <a:tcPr marL="8162" marR="8162" marT="8162"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1000" kern="1400" dirty="0">
                          <a:ln>
                            <a:noFill/>
                          </a:ln>
                          <a:solidFill>
                            <a:srgbClr val="000000"/>
                          </a:solidFill>
                          <a:effectLst/>
                          <a:latin typeface="Franklin Gothic Book"/>
                        </a:rPr>
                        <a:t>No charge</a:t>
                      </a:r>
                      <a:endParaRPr lang="en-US" sz="1000" kern="1400" dirty="0">
                        <a:ln>
                          <a:noFill/>
                        </a:ln>
                        <a:solidFill>
                          <a:srgbClr val="EB1D36"/>
                        </a:solidFill>
                        <a:effectLst/>
                        <a:latin typeface="Franklin Gothic Book"/>
                      </a:endParaRPr>
                    </a:p>
                  </a:txBody>
                  <a:tcPr marL="31342" marR="31342"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a:txBody>
                    <a:bodyPr/>
                    <a:lstStyle/>
                    <a:p>
                      <a:pPr marR="0" indent="0" algn="ctr" rtl="0">
                        <a:lnSpc>
                          <a:spcPct val="119000"/>
                        </a:lnSpc>
                        <a:spcBef>
                          <a:spcPts val="0"/>
                        </a:spcBef>
                        <a:spcAft>
                          <a:spcPts val="0"/>
                        </a:spcAft>
                      </a:pPr>
                      <a:r>
                        <a:rPr lang="en-US" sz="1000" kern="1400" dirty="0">
                          <a:ln>
                            <a:noFill/>
                          </a:ln>
                          <a:solidFill>
                            <a:srgbClr val="000000"/>
                          </a:solidFill>
                          <a:effectLst/>
                          <a:latin typeface="Franklin Gothic Book"/>
                        </a:rPr>
                        <a:t>$225 reimbursement</a:t>
                      </a:r>
                      <a:endParaRPr lang="en-US" sz="1000" kern="1400" dirty="0">
                        <a:ln>
                          <a:noFill/>
                        </a:ln>
                        <a:solidFill>
                          <a:srgbClr val="EB1D36"/>
                        </a:solidFill>
                        <a:effectLst/>
                        <a:latin typeface="Franklin Gothic Book"/>
                      </a:endParaRPr>
                    </a:p>
                  </a:txBody>
                  <a:tcPr marL="31342" marR="31342"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tcPr>
                </a:tc>
                <a:extLst>
                  <a:ext uri="{0D108BD9-81ED-4DB2-BD59-A6C34878D82A}">
                    <a16:rowId xmlns:a16="http://schemas.microsoft.com/office/drawing/2014/main" val="58947184"/>
                  </a:ext>
                </a:extLst>
              </a:tr>
            </a:tbl>
          </a:graphicData>
        </a:graphic>
      </p:graphicFrame>
      <p:pic>
        <p:nvPicPr>
          <p:cNvPr id="4" name="Picture 3" descr="A blue and white logo&#10;&#10;Description automatically generated">
            <a:extLst>
              <a:ext uri="{FF2B5EF4-FFF2-40B4-BE49-F238E27FC236}">
                <a16:creationId xmlns:a16="http://schemas.microsoft.com/office/drawing/2014/main" id="{C33231E4-27F6-BBBA-FE87-2AFB5B72046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11496" y="314936"/>
            <a:ext cx="1914437" cy="280493"/>
          </a:xfrm>
          <a:prstGeom prst="rect">
            <a:avLst/>
          </a:prstGeom>
        </p:spPr>
      </p:pic>
    </p:spTree>
    <p:extLst>
      <p:ext uri="{BB962C8B-B14F-4D97-AF65-F5344CB8AC3E}">
        <p14:creationId xmlns:p14="http://schemas.microsoft.com/office/powerpoint/2010/main" val="2556042640"/>
      </p:ext>
    </p:extLst>
  </p:cSld>
  <p:clrMapOvr>
    <a:masterClrMapping/>
  </p:clrMapOvr>
  <p:extLst mod="1">
    <p:ext uri="{6950BFC3-D8DA-4A85-94F7-54DA5524770B}">
      <p188:commentRel xmlns="" xmlns:p188="http://schemas.microsoft.com/office/powerpoint/2018/8/main" r:id="rId3"/>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56A60-EE4E-462B-D86D-7C4186409DAF}"/>
              </a:ext>
            </a:extLst>
          </p:cNvPr>
          <p:cNvSpPr>
            <a:spLocks noGrp="1"/>
          </p:cNvSpPr>
          <p:nvPr>
            <p:ph type="title"/>
          </p:nvPr>
        </p:nvSpPr>
        <p:spPr>
          <a:xfrm>
            <a:off x="612648" y="504505"/>
            <a:ext cx="8153400" cy="514921"/>
          </a:xfrm>
        </p:spPr>
        <p:txBody>
          <a:bodyPr/>
          <a:lstStyle/>
          <a:p>
            <a:pPr algn="l"/>
            <a:r>
              <a:rPr lang="en-US" dirty="0">
                <a:latin typeface="Franklin Gothic Book"/>
              </a:rPr>
              <a:t>Wellness program</a:t>
            </a:r>
            <a:endParaRPr lang="en-US" dirty="0">
              <a:latin typeface="Franklin Gothic Book"/>
              <a:cs typeface="Arial"/>
            </a:endParaRPr>
          </a:p>
        </p:txBody>
      </p:sp>
      <p:sp>
        <p:nvSpPr>
          <p:cNvPr id="5" name="object 4">
            <a:extLst>
              <a:ext uri="{FF2B5EF4-FFF2-40B4-BE49-F238E27FC236}">
                <a16:creationId xmlns:a16="http://schemas.microsoft.com/office/drawing/2014/main" id="{94F2E9E5-1C90-F4B2-7326-E6E41587A9CF}"/>
              </a:ext>
            </a:extLst>
          </p:cNvPr>
          <p:cNvSpPr txBox="1"/>
          <p:nvPr/>
        </p:nvSpPr>
        <p:spPr>
          <a:xfrm>
            <a:off x="473847" y="1241901"/>
            <a:ext cx="8200253" cy="3212418"/>
          </a:xfrm>
          <a:prstGeom prst="rect">
            <a:avLst/>
          </a:prstGeom>
        </p:spPr>
        <p:txBody>
          <a:bodyPr vert="horz" wrap="square" lIns="0" tIns="11430" rIns="0" bIns="0" rtlCol="0">
            <a:spAutoFit/>
          </a:bodyPr>
          <a:lstStyle/>
          <a:p>
            <a:pPr marL="285750" indent="-285750">
              <a:spcBef>
                <a:spcPts val="0"/>
              </a:spcBef>
              <a:buClr>
                <a:srgbClr val="117158"/>
              </a:buClr>
              <a:buFont typeface="Wingdings" panose="05000000000000000000" pitchFamily="2" charset="2"/>
              <a:buChar char="§"/>
              <a:defRPr/>
            </a:pPr>
            <a:r>
              <a:rPr lang="en-US" sz="1600" dirty="0">
                <a:latin typeface="Franklin Gothic Book" panose="020B0503020102020204" pitchFamily="34" charset="0"/>
              </a:rPr>
              <a:t>Available to employees enrolled in one of Devereux’s Independence Blue Cross medical </a:t>
            </a:r>
          </a:p>
          <a:p>
            <a:pPr>
              <a:spcBef>
                <a:spcPts val="0"/>
              </a:spcBef>
              <a:buClr>
                <a:srgbClr val="117158"/>
              </a:buClr>
              <a:defRPr/>
            </a:pPr>
            <a:r>
              <a:rPr lang="en-US" sz="1600" dirty="0">
                <a:latin typeface="Franklin Gothic Book" panose="020B0503020102020204" pitchFamily="34" charset="0"/>
              </a:rPr>
              <a:t>      </a:t>
            </a:r>
            <a:r>
              <a:rPr lang="en-US" sz="1600" dirty="0" smtClean="0">
                <a:latin typeface="Franklin Gothic Book" panose="020B0503020102020204" pitchFamily="34" charset="0"/>
              </a:rPr>
              <a:t>plans.</a:t>
            </a:r>
            <a:endParaRPr lang="en-US" sz="1600" dirty="0">
              <a:latin typeface="Franklin Gothic Book" panose="020B0503020102020204" pitchFamily="34" charset="0"/>
            </a:endParaRPr>
          </a:p>
          <a:p>
            <a:pPr>
              <a:spcBef>
                <a:spcPts val="0"/>
              </a:spcBef>
              <a:buClr>
                <a:srgbClr val="117158"/>
              </a:buClr>
              <a:defRPr/>
            </a:pPr>
            <a:endParaRPr lang="en-US" sz="1600" b="1" dirty="0">
              <a:latin typeface="Franklin Gothic Book" panose="020B0503020102020204" pitchFamily="34" charset="0"/>
            </a:endParaRPr>
          </a:p>
          <a:p>
            <a:pPr marL="742950" lvl="1" indent="-285750">
              <a:buClr>
                <a:srgbClr val="117158"/>
              </a:buClr>
              <a:buFont typeface="Wingdings" panose="05000000000000000000" pitchFamily="2" charset="2"/>
              <a:buChar char="§"/>
              <a:defRPr/>
            </a:pPr>
            <a:r>
              <a:rPr lang="en-US" altLang="en-US" sz="1600" b="1" kern="0" dirty="0" smtClean="0">
                <a:solidFill>
                  <a:srgbClr val="000000"/>
                </a:solidFill>
                <a:latin typeface="Franklin Gothic Book" panose="020B0503020102020204" pitchFamily="34" charset="0"/>
              </a:rPr>
              <a:t>GIFT CARD REWARD PROGRAM </a:t>
            </a:r>
          </a:p>
          <a:p>
            <a:pPr marL="1200150" lvl="2" indent="-285750">
              <a:buClr>
                <a:srgbClr val="117158"/>
              </a:buClr>
              <a:buFont typeface="Wingdings" panose="05000000000000000000" pitchFamily="2" charset="2"/>
              <a:buChar char="§"/>
              <a:defRPr/>
            </a:pPr>
            <a:r>
              <a:rPr lang="en-US" altLang="en-US" sz="1600" kern="0" dirty="0" smtClean="0">
                <a:solidFill>
                  <a:srgbClr val="000000"/>
                </a:solidFill>
                <a:latin typeface="Franklin Gothic Book" panose="020B0503020102020204" pitchFamily="34" charset="0"/>
              </a:rPr>
              <a:t>Employees and Spouses/DPs may earn up $300 by completing the following:</a:t>
            </a:r>
          </a:p>
          <a:p>
            <a:pPr marL="1657350" lvl="3" indent="-285750">
              <a:buClr>
                <a:srgbClr val="117158"/>
              </a:buClr>
              <a:buFont typeface="Wingdings" panose="05000000000000000000" pitchFamily="2" charset="2"/>
              <a:buChar char="§"/>
              <a:defRPr/>
            </a:pPr>
            <a:r>
              <a:rPr lang="en-US" altLang="en-US" sz="1600" kern="0" dirty="0" smtClean="0">
                <a:solidFill>
                  <a:srgbClr val="000000"/>
                </a:solidFill>
                <a:latin typeface="Franklin Gothic Book" panose="020B0503020102020204" pitchFamily="34" charset="0"/>
              </a:rPr>
              <a:t>Primary Care Visit - $100  </a:t>
            </a:r>
          </a:p>
          <a:p>
            <a:pPr marL="1657350" lvl="3" indent="-285750">
              <a:buClr>
                <a:srgbClr val="117158"/>
              </a:buClr>
              <a:buFont typeface="Wingdings" panose="05000000000000000000" pitchFamily="2" charset="2"/>
              <a:buChar char="§"/>
              <a:defRPr/>
            </a:pPr>
            <a:r>
              <a:rPr lang="en-US" altLang="en-US" sz="1600" kern="0" dirty="0" smtClean="0">
                <a:solidFill>
                  <a:srgbClr val="000000"/>
                </a:solidFill>
                <a:latin typeface="Franklin Gothic Book" panose="020B0503020102020204" pitchFamily="34" charset="0"/>
              </a:rPr>
              <a:t>Age appropriate health screening (Physical, Mammogram, Colonoscopy, etc.) - $100 </a:t>
            </a:r>
          </a:p>
          <a:p>
            <a:pPr marL="1657350" lvl="3" indent="-285750">
              <a:buClr>
                <a:srgbClr val="117158"/>
              </a:buClr>
              <a:buFont typeface="Wingdings" panose="05000000000000000000" pitchFamily="2" charset="2"/>
              <a:buChar char="§"/>
              <a:defRPr/>
            </a:pPr>
            <a:r>
              <a:rPr lang="en-US" altLang="en-US" sz="1600" kern="0" dirty="0" smtClean="0">
                <a:solidFill>
                  <a:srgbClr val="000000"/>
                </a:solidFill>
                <a:latin typeface="Franklin Gothic Book" panose="020B0503020102020204" pitchFamily="34" charset="0"/>
              </a:rPr>
              <a:t>Completion of Personal Health Profile - $50</a:t>
            </a:r>
          </a:p>
          <a:p>
            <a:pPr marL="1657350" lvl="3" indent="-285750">
              <a:buClr>
                <a:srgbClr val="117158"/>
              </a:buClr>
              <a:buFont typeface="Wingdings" panose="05000000000000000000" pitchFamily="2" charset="2"/>
              <a:buChar char="§"/>
              <a:defRPr/>
            </a:pPr>
            <a:r>
              <a:rPr lang="en-US" altLang="en-US" sz="1600" kern="0" dirty="0" smtClean="0">
                <a:solidFill>
                  <a:srgbClr val="000000"/>
                </a:solidFill>
                <a:latin typeface="Franklin Gothic Book" panose="020B0503020102020204" pitchFamily="34" charset="0"/>
              </a:rPr>
              <a:t>Teladoc Visit - $25</a:t>
            </a:r>
          </a:p>
          <a:p>
            <a:pPr marL="1657350" lvl="3" indent="-285750">
              <a:buClr>
                <a:srgbClr val="117158"/>
              </a:buClr>
              <a:buFont typeface="Wingdings" panose="05000000000000000000" pitchFamily="2" charset="2"/>
              <a:buChar char="§"/>
              <a:defRPr/>
            </a:pPr>
            <a:r>
              <a:rPr lang="en-US" altLang="en-US" sz="1600" kern="0" dirty="0" smtClean="0">
                <a:solidFill>
                  <a:srgbClr val="000000"/>
                </a:solidFill>
                <a:latin typeface="Franklin Gothic Book" panose="020B0503020102020204" pitchFamily="34" charset="0"/>
              </a:rPr>
              <a:t>Immunization - $25</a:t>
            </a:r>
          </a:p>
          <a:p>
            <a:pPr marL="1200150" lvl="2" indent="-285750">
              <a:buClr>
                <a:srgbClr val="117158"/>
              </a:buClr>
              <a:buFont typeface="Wingdings" panose="05000000000000000000" pitchFamily="2" charset="2"/>
              <a:buChar char="§"/>
              <a:defRPr/>
            </a:pPr>
            <a:r>
              <a:rPr lang="en-US" altLang="en-US" sz="1600" kern="0" dirty="0" smtClean="0">
                <a:solidFill>
                  <a:srgbClr val="000000"/>
                </a:solidFill>
                <a:latin typeface="Franklin Gothic Book" panose="020B0503020102020204" pitchFamily="34" charset="0"/>
              </a:rPr>
              <a:t>Effective 1/1/2026 through 12/31/2026</a:t>
            </a:r>
          </a:p>
          <a:p>
            <a:pPr marL="1657350" lvl="3" indent="-285750">
              <a:buClr>
                <a:srgbClr val="117158"/>
              </a:buClr>
              <a:buFont typeface="Wingdings" panose="05000000000000000000" pitchFamily="2" charset="2"/>
              <a:buChar char="§"/>
              <a:defRPr/>
            </a:pPr>
            <a:endParaRPr lang="en-US" altLang="en-US" sz="1600" kern="0" dirty="0">
              <a:solidFill>
                <a:srgbClr val="FF0000"/>
              </a:solidFill>
              <a:latin typeface="Franklin Gothic Book" panose="020B0503020102020204" pitchFamily="34" charset="0"/>
            </a:endParaRPr>
          </a:p>
        </p:txBody>
      </p:sp>
      <p:sp>
        <p:nvSpPr>
          <p:cNvPr id="7" name="TextBox 6">
            <a:extLst>
              <a:ext uri="{FF2B5EF4-FFF2-40B4-BE49-F238E27FC236}">
                <a16:creationId xmlns:a16="http://schemas.microsoft.com/office/drawing/2014/main" id="{4D0D7431-851A-85E0-CAA1-7124EF7A3E2C}"/>
              </a:ext>
            </a:extLst>
          </p:cNvPr>
          <p:cNvSpPr txBox="1"/>
          <p:nvPr/>
        </p:nvSpPr>
        <p:spPr>
          <a:xfrm>
            <a:off x="1968538" y="4473594"/>
            <a:ext cx="5593347" cy="1477328"/>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effectLst/>
                <a:uLnTx/>
                <a:uFillTx/>
                <a:latin typeface="Franklin Gothic Book" panose="020B0503020102020204" pitchFamily="34" charset="0"/>
              </a:rPr>
              <a:t>The Living Healthier Contest continues in </a:t>
            </a:r>
            <a:r>
              <a:rPr kumimoji="0" lang="en-US" b="1" i="0" u="none" strike="noStrike" kern="1200" cap="none" spc="0" normalizeH="0" baseline="0" noProof="0" dirty="0" smtClean="0">
                <a:ln>
                  <a:noFill/>
                </a:ln>
                <a:effectLst/>
                <a:uLnTx/>
                <a:uFillTx/>
                <a:latin typeface="Franklin Gothic Book" panose="020B0503020102020204" pitchFamily="34" charset="0"/>
              </a:rPr>
              <a:t>2026</a:t>
            </a:r>
            <a:endParaRPr kumimoji="0" lang="en-US" b="1" i="0" u="none" strike="noStrike" kern="1200" cap="none" spc="0" normalizeH="0" baseline="0" noProof="0" dirty="0">
              <a:ln>
                <a:noFill/>
              </a:ln>
              <a:effectLst/>
              <a:uLnTx/>
              <a:uFillTx/>
              <a:latin typeface="Franklin Gothic Book" panose="020B05030201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effectLst/>
                <a:uLnTx/>
                <a:uFillTx/>
                <a:latin typeface="Franklin Gothic Book" panose="020B0503020102020204" pitchFamily="34" charset="0"/>
              </a:rPr>
              <a:t>Preventive care and screenings</a:t>
            </a:r>
            <a:r>
              <a:rPr kumimoji="0" lang="en-US" b="1" i="0" u="none" strike="noStrike" kern="1200" cap="none" spc="0" normalizeH="0" noProof="0" dirty="0">
                <a:ln>
                  <a:noFill/>
                </a:ln>
                <a:effectLst/>
                <a:uLnTx/>
                <a:uFillTx/>
                <a:latin typeface="Franklin Gothic Book" panose="020B0503020102020204" pitchFamily="34" charset="0"/>
              </a:rPr>
              <a:t> enter you into </a:t>
            </a:r>
            <a:r>
              <a:rPr kumimoji="0" lang="en-US" b="1" i="0" u="none" strike="noStrike" kern="1200" cap="none" spc="0" normalizeH="0" baseline="0" noProof="0" dirty="0">
                <a:ln>
                  <a:noFill/>
                </a:ln>
                <a:effectLst/>
                <a:uLnTx/>
                <a:uFillTx/>
                <a:latin typeface="Franklin Gothic Book" panose="020B0503020102020204" pitchFamily="34" charset="0"/>
              </a:rPr>
              <a:t>the raffle to receive free “Single”</a:t>
            </a:r>
            <a:r>
              <a:rPr kumimoji="0" lang="en-US" b="1" i="0" u="none" strike="noStrike" kern="1200" cap="none" spc="0" normalizeH="0" noProof="0" dirty="0">
                <a:ln>
                  <a:noFill/>
                </a:ln>
                <a:effectLst/>
                <a:uLnTx/>
                <a:uFillTx/>
                <a:latin typeface="Franklin Gothic Book" panose="020B0503020102020204" pitchFamily="34" charset="0"/>
              </a:rPr>
              <a:t> </a:t>
            </a:r>
            <a:r>
              <a:rPr kumimoji="0" lang="en-US" b="1" i="0" u="none" strike="noStrike" kern="1200" cap="none" spc="0" normalizeH="0" baseline="0" noProof="0" dirty="0">
                <a:ln>
                  <a:noFill/>
                </a:ln>
                <a:effectLst/>
                <a:uLnTx/>
                <a:uFillTx/>
                <a:latin typeface="Franklin Gothic Book" panose="020B0503020102020204" pitchFamily="34" charset="0"/>
              </a:rPr>
              <a:t>health insurance for </a:t>
            </a:r>
            <a:r>
              <a:rPr kumimoji="0" lang="en-US" b="1" i="0" u="none" strike="noStrike" kern="1200" cap="none" spc="0" normalizeH="0" baseline="0" noProof="0" dirty="0" smtClean="0">
                <a:ln>
                  <a:noFill/>
                </a:ln>
                <a:effectLst/>
                <a:uLnTx/>
                <a:uFillTx/>
                <a:latin typeface="Franklin Gothic Book" panose="020B0503020102020204" pitchFamily="34" charset="0"/>
              </a:rPr>
              <a:t>2027! </a:t>
            </a:r>
            <a:endParaRPr kumimoji="0" lang="en-US" b="1" i="0" u="none" strike="noStrike" kern="1200" cap="none" spc="0" normalizeH="0" baseline="0" noProof="0" dirty="0">
              <a:ln>
                <a:noFill/>
              </a:ln>
              <a:effectLst/>
              <a:uLnTx/>
              <a:uFillTx/>
              <a:latin typeface="Franklin Gothic Book" panose="020B050302010202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endParaRPr lang="en-US" b="1" dirty="0">
              <a:latin typeface="Franklin Gothic Book" panose="020B05030201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latin typeface="Franklin Gothic Book" panose="020B0503020102020204" pitchFamily="34" charset="0"/>
              </a:rPr>
              <a:t>One winner at each center. </a:t>
            </a:r>
            <a:endParaRPr kumimoji="0" lang="en-US" b="1" i="0" u="none" strike="noStrike" kern="1200" cap="none" spc="0" normalizeH="0" baseline="0" noProof="0" dirty="0">
              <a:ln>
                <a:noFill/>
              </a:ln>
              <a:effectLst/>
              <a:uLnTx/>
              <a:uFillTx/>
              <a:latin typeface="Franklin Gothic Book" panose="020B0503020102020204" pitchFamily="34" charset="0"/>
            </a:endParaRPr>
          </a:p>
        </p:txBody>
      </p:sp>
      <p:pic>
        <p:nvPicPr>
          <p:cNvPr id="4" name="Picture 3">
            <a:extLst>
              <a:ext uri="{FF2B5EF4-FFF2-40B4-BE49-F238E27FC236}">
                <a16:creationId xmlns:a16="http://schemas.microsoft.com/office/drawing/2014/main" id="{DB250AF5-5D14-85FD-066F-58C9CC8056CD}"/>
              </a:ext>
            </a:extLst>
          </p:cNvPr>
          <p:cNvPicPr>
            <a:picLocks noChangeAspect="1"/>
          </p:cNvPicPr>
          <p:nvPr/>
        </p:nvPicPr>
        <p:blipFill rotWithShape="1">
          <a:blip r:embed="rId2"/>
          <a:srcRect t="20987"/>
          <a:stretch/>
        </p:blipFill>
        <p:spPr>
          <a:xfrm>
            <a:off x="6090437" y="251301"/>
            <a:ext cx="2942897" cy="990600"/>
          </a:xfrm>
          <a:prstGeom prst="rect">
            <a:avLst/>
          </a:prstGeom>
        </p:spPr>
      </p:pic>
    </p:spTree>
    <p:extLst>
      <p:ext uri="{BB962C8B-B14F-4D97-AF65-F5344CB8AC3E}">
        <p14:creationId xmlns:p14="http://schemas.microsoft.com/office/powerpoint/2010/main" val="3801889764"/>
      </p:ext>
    </p:extLst>
  </p:cSld>
  <p:clrMapOvr>
    <a:masterClrMapping/>
  </p:clrMapOvr>
  <p:extLst mod="1">
    <p:ext uri="{6950BFC3-D8DA-4A85-94F7-54DA5524770B}">
      <p188:commentRel xmlns="" xmlns:p188="http://schemas.microsoft.com/office/powerpoint/2018/8/main" r:id="rId3"/>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GOLDFINCH HEALTH </a:t>
            </a:r>
            <a:endParaRPr lang="en-US" sz="2400" dirty="0"/>
          </a:p>
        </p:txBody>
      </p:sp>
      <p:sp>
        <p:nvSpPr>
          <p:cNvPr id="3" name="Content Placeholder 2"/>
          <p:cNvSpPr>
            <a:spLocks noGrp="1"/>
          </p:cNvSpPr>
          <p:nvPr>
            <p:ph sz="quarter" idx="1"/>
          </p:nvPr>
        </p:nvSpPr>
        <p:spPr>
          <a:xfrm>
            <a:off x="485648" y="1219200"/>
            <a:ext cx="8153400" cy="4800600"/>
          </a:xfrm>
        </p:spPr>
        <p:txBody>
          <a:bodyPr/>
          <a:lstStyle/>
          <a:p>
            <a:pPr marL="0" indent="0">
              <a:buNone/>
            </a:pPr>
            <a:r>
              <a:rPr lang="en-US" dirty="0" smtClean="0"/>
              <a:t> </a:t>
            </a:r>
            <a:r>
              <a:rPr lang="en-US" sz="2000" b="1" dirty="0" smtClean="0"/>
              <a:t>CONCIERGE SURGICAL BENEFIT</a:t>
            </a:r>
            <a:r>
              <a:rPr lang="en-US" sz="2000" dirty="0" smtClean="0"/>
              <a:t>:</a:t>
            </a:r>
          </a:p>
          <a:p>
            <a:pPr marL="0" indent="0">
              <a:buNone/>
            </a:pPr>
            <a:endParaRPr lang="en-US" sz="2000" dirty="0" smtClean="0"/>
          </a:p>
          <a:p>
            <a:r>
              <a:rPr lang="en-US" dirty="0" smtClean="0"/>
              <a:t>Goldfinch Health is provided </a:t>
            </a:r>
            <a:r>
              <a:rPr lang="en-US" b="1" dirty="0" smtClean="0"/>
              <a:t>free</a:t>
            </a:r>
            <a:r>
              <a:rPr lang="en-US" dirty="0" smtClean="0"/>
              <a:t> to those enrolled in Devereux medical benefits provided through Independence Blue Cross (IBX).</a:t>
            </a:r>
          </a:p>
          <a:p>
            <a:pPr lvl="1"/>
            <a:r>
              <a:rPr lang="en-US" dirty="0" smtClean="0"/>
              <a:t>If you need an operation, Goldfinch will help guide you through surgery and recovery.</a:t>
            </a:r>
          </a:p>
          <a:p>
            <a:pPr lvl="2"/>
            <a:r>
              <a:rPr lang="en-US" dirty="0" smtClean="0"/>
              <a:t>Make your surgery forgettable – with Goldfinch Health, you can relax knowing you’ll have support from your own personal nurse 24/7 to help guide you every step of the way. </a:t>
            </a:r>
          </a:p>
          <a:p>
            <a:pPr lvl="3"/>
            <a:r>
              <a:rPr lang="en-US" dirty="0" smtClean="0"/>
              <a:t>Surgical game plan</a:t>
            </a:r>
          </a:p>
          <a:p>
            <a:pPr lvl="3"/>
            <a:r>
              <a:rPr lang="en-US" dirty="0" smtClean="0"/>
              <a:t>Pain management plan</a:t>
            </a:r>
          </a:p>
          <a:p>
            <a:pPr lvl="3"/>
            <a:r>
              <a:rPr lang="en-US" dirty="0" smtClean="0"/>
              <a:t>Access to surgeons in the IBX network that guarantee the most advanced techniques.</a:t>
            </a:r>
          </a:p>
          <a:p>
            <a:pPr lvl="4"/>
            <a:r>
              <a:rPr lang="en-US" dirty="0" smtClean="0"/>
              <a:t>Surgical approach that significantly lowers the chance of complications.</a:t>
            </a:r>
          </a:p>
          <a:p>
            <a:pPr lvl="4"/>
            <a:endParaRPr lang="en-US" dirty="0"/>
          </a:p>
          <a:p>
            <a:pPr marL="0" indent="0" algn="ctr">
              <a:buNone/>
            </a:pPr>
            <a:r>
              <a:rPr lang="en-US" sz="1800" dirty="0" smtClean="0"/>
              <a:t>Visit </a:t>
            </a:r>
            <a:r>
              <a:rPr lang="en-US" sz="1800" b="1" dirty="0" smtClean="0"/>
              <a:t>My.goldfinchhealth.com</a:t>
            </a:r>
            <a:r>
              <a:rPr lang="en-US" sz="1800" dirty="0" smtClean="0"/>
              <a:t> or call 833.453.3624</a:t>
            </a:r>
            <a:endParaRPr lang="en-US" sz="1800" dirty="0"/>
          </a:p>
          <a:p>
            <a:pPr lvl="2"/>
            <a:endParaRPr lang="en-US" dirty="0" smtClean="0"/>
          </a:p>
          <a:p>
            <a:pPr lvl="1"/>
            <a:endParaRPr lang="en-US" dirty="0" smtClean="0"/>
          </a:p>
          <a:p>
            <a:pPr lvl="1"/>
            <a:endParaRPr lang="en-US" dirty="0"/>
          </a:p>
        </p:txBody>
      </p:sp>
      <p:pic>
        <p:nvPicPr>
          <p:cNvPr id="6" name="Picture 5"/>
          <p:cNvPicPr>
            <a:picLocks noChangeAspect="1"/>
          </p:cNvPicPr>
          <p:nvPr/>
        </p:nvPicPr>
        <p:blipFill>
          <a:blip r:embed="rId2"/>
          <a:stretch>
            <a:fillRect/>
          </a:stretch>
        </p:blipFill>
        <p:spPr>
          <a:xfrm>
            <a:off x="1322325" y="228600"/>
            <a:ext cx="1323647" cy="825500"/>
          </a:xfrm>
          <a:prstGeom prst="rect">
            <a:avLst/>
          </a:prstGeom>
        </p:spPr>
      </p:pic>
    </p:spTree>
    <p:extLst>
      <p:ext uri="{BB962C8B-B14F-4D97-AF65-F5344CB8AC3E}">
        <p14:creationId xmlns:p14="http://schemas.microsoft.com/office/powerpoint/2010/main" val="4788753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358D7354-3041-4D69-F409-2B5FB36EA6B5}"/>
              </a:ext>
            </a:extLst>
          </p:cNvPr>
          <p:cNvSpPr txBox="1">
            <a:spLocks noChangeArrowheads="1"/>
          </p:cNvSpPr>
          <p:nvPr/>
        </p:nvSpPr>
        <p:spPr bwMode="auto">
          <a:xfrm>
            <a:off x="200397" y="5294731"/>
            <a:ext cx="8747760" cy="848555"/>
          </a:xfrm>
          <a:prstGeom prst="rect">
            <a:avLst/>
          </a:prstGeom>
        </p:spPr>
        <p:txBody>
          <a:bodyPr rot="0" vert="horz" lIns="0" tIns="45720" rIns="0" bIns="45720" rtlCol="0" anchor="t" anchorCtr="0">
            <a:normAutofit/>
          </a:bodyPr>
          <a:lstStyle/>
          <a:p>
            <a:pPr algn="ctr" defTabSz="457200" latinLnBrk="0">
              <a:lnSpc>
                <a:spcPct val="90000"/>
              </a:lnSpc>
              <a:spcBef>
                <a:spcPct val="0"/>
              </a:spcBef>
              <a:spcAft>
                <a:spcPts val="600"/>
              </a:spcAft>
            </a:pPr>
            <a:endParaRPr lang="en-US" dirty="0">
              <a:ea typeface="+mj-ea"/>
              <a:cs typeface="+mj-cs"/>
            </a:endParaRPr>
          </a:p>
        </p:txBody>
      </p:sp>
      <p:sp>
        <p:nvSpPr>
          <p:cNvPr id="3" name="Text Placeholder 2"/>
          <p:cNvSpPr>
            <a:spLocks noGrp="1"/>
          </p:cNvSpPr>
          <p:nvPr>
            <p:ph idx="1"/>
          </p:nvPr>
        </p:nvSpPr>
        <p:spPr>
          <a:xfrm>
            <a:off x="430626" y="936046"/>
            <a:ext cx="8172091" cy="4358685"/>
          </a:xfrm>
        </p:spPr>
        <p:txBody>
          <a:bodyPr vert="horz" lIns="0" tIns="45720" rIns="91440" bIns="45720" rtlCol="0" anchor="t">
            <a:noAutofit/>
          </a:bodyPr>
          <a:lstStyle/>
          <a:p>
            <a:pPr>
              <a:buClr>
                <a:srgbClr val="117158"/>
              </a:buClr>
              <a:buFont typeface="Wingdings" panose="05000000000000000000" pitchFamily="2" charset="2"/>
              <a:buChar char="§"/>
            </a:pPr>
            <a:r>
              <a:rPr lang="en-US" altLang="en-US" dirty="0">
                <a:latin typeface="Franklin Gothic Book"/>
              </a:rPr>
              <a:t>If you participate in Devereux’s </a:t>
            </a:r>
            <a:r>
              <a:rPr lang="en-US" altLang="en-US" dirty="0" smtClean="0">
                <a:latin typeface="Franklin Gothic Book"/>
              </a:rPr>
              <a:t>Medical Benefits, </a:t>
            </a:r>
            <a:r>
              <a:rPr lang="en-US" altLang="en-US" dirty="0">
                <a:latin typeface="Franklin Gothic Book"/>
              </a:rPr>
              <a:t>you can choose to have $0 out of pocket costs for certain surgical procedures by using Accarent. </a:t>
            </a:r>
            <a:endParaRPr lang="en-US" altLang="en-US" dirty="0">
              <a:latin typeface="Franklin Gothic Book" panose="020B0503020102020204" pitchFamily="34" charset="0"/>
            </a:endParaRPr>
          </a:p>
          <a:p>
            <a:pPr lvl="1">
              <a:buClr>
                <a:srgbClr val="117158"/>
              </a:buClr>
              <a:buFont typeface="Wingdings" panose="05000000000000000000" pitchFamily="2" charset="2"/>
              <a:buChar char="§"/>
            </a:pPr>
            <a:endParaRPr lang="en-US" altLang="en-US" dirty="0">
              <a:latin typeface="Franklin Gothic Book"/>
            </a:endParaRPr>
          </a:p>
          <a:p>
            <a:pPr marL="683895" lvl="2" indent="-226695">
              <a:buClr>
                <a:srgbClr val="117158"/>
              </a:buClr>
              <a:buFont typeface="Courier New" panose="05000000000000000000" pitchFamily="2" charset="2"/>
              <a:buChar char="o"/>
            </a:pPr>
            <a:r>
              <a:rPr lang="en-US" dirty="0">
                <a:latin typeface="Franklin Gothic Book"/>
              </a:rPr>
              <a:t>Network of select academic medical centers and top-rated hospitals established in conjunction with Johns Hopkins Hospital.  </a:t>
            </a:r>
            <a:endParaRPr lang="en-US" dirty="0">
              <a:latin typeface="Franklin Gothic Book" panose="020B0503020102020204" pitchFamily="34" charset="0"/>
            </a:endParaRPr>
          </a:p>
          <a:p>
            <a:pPr marL="683895" lvl="2" indent="-226695">
              <a:buClr>
                <a:srgbClr val="117158"/>
              </a:buClr>
              <a:buFont typeface="Courier New" panose="05000000000000000000" pitchFamily="2" charset="2"/>
              <a:buChar char="o"/>
            </a:pPr>
            <a:endParaRPr lang="en-US" dirty="0">
              <a:latin typeface="Franklin Gothic Book"/>
            </a:endParaRPr>
          </a:p>
          <a:p>
            <a:pPr marL="683895" lvl="2" indent="-226695">
              <a:buClr>
                <a:srgbClr val="117158"/>
              </a:buClr>
              <a:buFont typeface="Courier New" panose="05000000000000000000" pitchFamily="2" charset="2"/>
              <a:buChar char="o"/>
            </a:pPr>
            <a:r>
              <a:rPr lang="en-US" dirty="0">
                <a:latin typeface="Franklin Gothic Book"/>
              </a:rPr>
              <a:t>All initial treatment and any complication or concurrent related illness, outpatient follow-up during the post-surgical period, personalized nurse case management, and concierge and travel assistance are covered under the program.</a:t>
            </a:r>
          </a:p>
          <a:p>
            <a:pPr lvl="1">
              <a:buClr>
                <a:srgbClr val="117158"/>
              </a:buClr>
              <a:buFont typeface="Wingdings" panose="05000000000000000000" pitchFamily="2" charset="2"/>
              <a:buChar char="§"/>
            </a:pPr>
            <a:endParaRPr lang="en-US" dirty="0">
              <a:latin typeface="Franklin Gothic Book"/>
            </a:endParaRPr>
          </a:p>
          <a:p>
            <a:pPr>
              <a:buClr>
                <a:srgbClr val="117158"/>
              </a:buClr>
              <a:buFont typeface="Wingdings" panose="05000000000000000000" pitchFamily="2" charset="2"/>
              <a:buChar char="§"/>
            </a:pPr>
            <a:r>
              <a:rPr lang="en-US" dirty="0">
                <a:latin typeface="Franklin Gothic Book"/>
              </a:rPr>
              <a:t> </a:t>
            </a:r>
            <a:r>
              <a:rPr lang="en-US" b="1" dirty="0">
                <a:latin typeface="Franklin Gothic Book"/>
              </a:rPr>
              <a:t>Contact Accarent at (866) 771-0697 for immediate assistance or visit </a:t>
            </a:r>
            <a:r>
              <a:rPr lang="en-US" b="1" u="sng" dirty="0">
                <a:latin typeface="Franklin Gothic Book"/>
                <a:hlinkClick r:id="rId2"/>
              </a:rPr>
              <a:t>www.accarenthealth.com</a:t>
            </a:r>
            <a:r>
              <a:rPr lang="en-US" b="1" u="sng" dirty="0">
                <a:latin typeface="Franklin Gothic Book"/>
              </a:rPr>
              <a:t> </a:t>
            </a:r>
            <a:r>
              <a:rPr lang="en-US" b="1" dirty="0">
                <a:latin typeface="Franklin Gothic Book"/>
              </a:rPr>
              <a:t>to see the schedule of services and how it works!</a:t>
            </a:r>
            <a:r>
              <a:rPr lang="en-US" b="1" cap="all" dirty="0">
                <a:solidFill>
                  <a:srgbClr val="00664D"/>
                </a:solidFill>
                <a:latin typeface="Franklin Gothic Book"/>
                <a:ea typeface="+mj-ea"/>
                <a:cs typeface="+mj-cs"/>
              </a:rPr>
              <a:t> </a:t>
            </a:r>
          </a:p>
          <a:p>
            <a:pPr marL="0" indent="0">
              <a:buClr>
                <a:srgbClr val="117158"/>
              </a:buClr>
              <a:buNone/>
            </a:pPr>
            <a:endParaRPr lang="en-US" b="1" cap="all" dirty="0">
              <a:solidFill>
                <a:srgbClr val="00664D"/>
              </a:solidFill>
              <a:latin typeface="Franklin Gothic Book"/>
              <a:ea typeface="+mj-ea"/>
              <a:cs typeface="+mj-cs"/>
            </a:endParaRPr>
          </a:p>
          <a:p>
            <a:pPr marL="0" indent="0">
              <a:buClr>
                <a:srgbClr val="117158"/>
              </a:buClr>
              <a:buNone/>
            </a:pPr>
            <a:r>
              <a:rPr lang="en-US" b="1" cap="all" dirty="0">
                <a:solidFill>
                  <a:srgbClr val="00664D"/>
                </a:solidFill>
                <a:latin typeface="Franklin Gothic Book"/>
                <a:ea typeface="+mj-ea"/>
                <a:cs typeface="+mj-cs"/>
              </a:rPr>
              <a:t>$0 Cost for surgical procedures at top-rated hospitals. Need to travel? </a:t>
            </a:r>
            <a:r>
              <a:rPr lang="en-US" sz="1200" b="1" cap="all" dirty="0">
                <a:latin typeface="Franklin Gothic Book"/>
                <a:ea typeface="+mj-ea"/>
                <a:cs typeface="+mj-cs"/>
              </a:rPr>
              <a:t>Devereux will reimburse you and a caregiver for your travel expenses, including a hotel stay, for the day prior to surgery and aftercare based on the Accarent post-operative schedule.</a:t>
            </a:r>
            <a:r>
              <a:rPr lang="en-US" b="1" cap="all" dirty="0">
                <a:solidFill>
                  <a:srgbClr val="00664D"/>
                </a:solidFill>
                <a:latin typeface="Franklin Gothic Book"/>
                <a:ea typeface="+mj-ea"/>
                <a:cs typeface="+mj-cs"/>
              </a:rPr>
              <a:t> </a:t>
            </a:r>
            <a:endParaRPr lang="en-US" dirty="0">
              <a:ea typeface="+mj-ea"/>
              <a:cs typeface="+mj-cs"/>
            </a:endParaRPr>
          </a:p>
          <a:p>
            <a:pPr marL="0" indent="0">
              <a:buClr>
                <a:srgbClr val="117158"/>
              </a:buClr>
              <a:buNone/>
            </a:pPr>
            <a:endParaRPr lang="en-US" dirty="0">
              <a:latin typeface="Franklin Gothic Book"/>
            </a:endParaRPr>
          </a:p>
        </p:txBody>
      </p:sp>
      <p:sp>
        <p:nvSpPr>
          <p:cNvPr id="2" name="Text Placeholder 1"/>
          <p:cNvSpPr>
            <a:spLocks noGrp="1"/>
          </p:cNvSpPr>
          <p:nvPr>
            <p:ph type="body" sz="quarter" idx="10"/>
          </p:nvPr>
        </p:nvSpPr>
        <p:spPr>
          <a:xfrm>
            <a:off x="375920" y="400678"/>
            <a:ext cx="8228013" cy="365125"/>
          </a:xfrm>
        </p:spPr>
        <p:txBody>
          <a:bodyPr vert="horz" lIns="0" tIns="45720" rIns="91440" bIns="45720" rtlCol="0" anchor="t">
            <a:noAutofit/>
          </a:bodyPr>
          <a:lstStyle/>
          <a:p>
            <a:pPr>
              <a:lnSpc>
                <a:spcPct val="90000"/>
              </a:lnSpc>
            </a:pPr>
            <a:r>
              <a:rPr lang="en-US" b="1" kern="1200" dirty="0">
                <a:latin typeface="Franklin Gothic Book"/>
              </a:rPr>
              <a:t>SAVINGS CONSIDERATIONS – ACCARENT HEALTH</a:t>
            </a:r>
          </a:p>
        </p:txBody>
      </p:sp>
      <p:pic>
        <p:nvPicPr>
          <p:cNvPr id="7" name="Picture 6" descr="A logo for a health company&#10;&#10;Description automatically generated">
            <a:extLst>
              <a:ext uri="{FF2B5EF4-FFF2-40B4-BE49-F238E27FC236}">
                <a16:creationId xmlns:a16="http://schemas.microsoft.com/office/drawing/2014/main" id="{4AB32F29-2F47-091B-6BDD-A7F6CBF7979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69" b="19811"/>
          <a:stretch/>
        </p:blipFill>
        <p:spPr>
          <a:xfrm>
            <a:off x="6795658" y="0"/>
            <a:ext cx="1893267" cy="860701"/>
          </a:xfrm>
          <a:prstGeom prst="rect">
            <a:avLst/>
          </a:prstGeom>
        </p:spPr>
      </p:pic>
      <p:sp>
        <p:nvSpPr>
          <p:cNvPr id="9" name="TextBox 8"/>
          <p:cNvSpPr txBox="1"/>
          <p:nvPr/>
        </p:nvSpPr>
        <p:spPr>
          <a:xfrm>
            <a:off x="430626" y="5477608"/>
            <a:ext cx="8258299" cy="738664"/>
          </a:xfrm>
          <a:prstGeom prst="rect">
            <a:avLst/>
          </a:prstGeom>
          <a:solidFill>
            <a:srgbClr val="117158"/>
          </a:solidFill>
          <a:ln>
            <a:solidFill>
              <a:schemeClr val="tx1"/>
            </a:solidFill>
          </a:ln>
        </p:spPr>
        <p:txBody>
          <a:bodyPr wrap="square" rtlCol="0">
            <a:spAutoFit/>
          </a:bodyPr>
          <a:lstStyle/>
          <a:p>
            <a:r>
              <a:rPr lang="en-US" dirty="0">
                <a:solidFill>
                  <a:schemeClr val="bg1"/>
                </a:solidFill>
              </a:rPr>
              <a:t>Grail Genetic Testing through Accarent – </a:t>
            </a:r>
            <a:r>
              <a:rPr lang="en-US" sz="1200" dirty="0">
                <a:solidFill>
                  <a:schemeClr val="bg1"/>
                </a:solidFill>
              </a:rPr>
              <a:t>if you are 50+ or 40+ with a family history, lab tests are </a:t>
            </a:r>
          </a:p>
          <a:p>
            <a:r>
              <a:rPr lang="en-US" sz="1200" dirty="0">
                <a:solidFill>
                  <a:schemeClr val="bg1"/>
                </a:solidFill>
              </a:rPr>
              <a:t>available that may detect up to 50 active cancers. Cost is $1,000 and is payable using Health Savings Account (HSA),</a:t>
            </a:r>
          </a:p>
          <a:p>
            <a:r>
              <a:rPr lang="en-US" sz="1200" dirty="0">
                <a:solidFill>
                  <a:schemeClr val="bg1"/>
                </a:solidFill>
              </a:rPr>
              <a:t>Flexible Spending Account (FSA) or credit card. Contact Accarent at (866) 771-0697 for information. </a:t>
            </a:r>
            <a:endParaRPr lang="en-US" dirty="0">
              <a:solidFill>
                <a:schemeClr val="bg1"/>
              </a:solidFill>
            </a:endParaRPr>
          </a:p>
        </p:txBody>
      </p:sp>
    </p:spTree>
    <p:extLst>
      <p:ext uri="{BB962C8B-B14F-4D97-AF65-F5344CB8AC3E}">
        <p14:creationId xmlns:p14="http://schemas.microsoft.com/office/powerpoint/2010/main" val="22143298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86873" y="327809"/>
            <a:ext cx="8228013" cy="365125"/>
          </a:xfrm>
        </p:spPr>
        <p:txBody>
          <a:bodyPr vert="horz" lIns="0" tIns="45720" rIns="91440" bIns="45720" rtlCol="0" anchor="t">
            <a:noAutofit/>
          </a:bodyPr>
          <a:lstStyle/>
          <a:p>
            <a:pPr>
              <a:lnSpc>
                <a:spcPct val="90000"/>
              </a:lnSpc>
            </a:pPr>
            <a:r>
              <a:rPr lang="en-US" b="1" kern="1200" dirty="0">
                <a:latin typeface="Franklin Gothic Book"/>
              </a:rPr>
              <a:t>DENTAL PLANS - CIGNA</a:t>
            </a:r>
          </a:p>
        </p:txBody>
      </p:sp>
      <p:graphicFrame>
        <p:nvGraphicFramePr>
          <p:cNvPr id="7" name="Table 6">
            <a:extLst>
              <a:ext uri="{FF2B5EF4-FFF2-40B4-BE49-F238E27FC236}">
                <a16:creationId xmlns:a16="http://schemas.microsoft.com/office/drawing/2014/main" id="{C7A40F79-D697-DFEE-58FC-670B3B1E650B}"/>
              </a:ext>
            </a:extLst>
          </p:cNvPr>
          <p:cNvGraphicFramePr>
            <a:graphicFrameLocks noGrp="1"/>
          </p:cNvGraphicFramePr>
          <p:nvPr>
            <p:extLst/>
          </p:nvPr>
        </p:nvGraphicFramePr>
        <p:xfrm>
          <a:off x="386873" y="692934"/>
          <a:ext cx="8449458" cy="5378471"/>
        </p:xfrm>
        <a:graphic>
          <a:graphicData uri="http://schemas.openxmlformats.org/drawingml/2006/table">
            <a:tbl>
              <a:tblPr/>
              <a:tblGrid>
                <a:gridCol w="3239857">
                  <a:extLst>
                    <a:ext uri="{9D8B030D-6E8A-4147-A177-3AD203B41FA5}">
                      <a16:colId xmlns:a16="http://schemas.microsoft.com/office/drawing/2014/main" val="2263884041"/>
                    </a:ext>
                  </a:extLst>
                </a:gridCol>
                <a:gridCol w="897471">
                  <a:extLst>
                    <a:ext uri="{9D8B030D-6E8A-4147-A177-3AD203B41FA5}">
                      <a16:colId xmlns:a16="http://schemas.microsoft.com/office/drawing/2014/main" val="4263342459"/>
                    </a:ext>
                  </a:extLst>
                </a:gridCol>
                <a:gridCol w="1029667">
                  <a:extLst>
                    <a:ext uri="{9D8B030D-6E8A-4147-A177-3AD203B41FA5}">
                      <a16:colId xmlns:a16="http://schemas.microsoft.com/office/drawing/2014/main" val="1936163742"/>
                    </a:ext>
                  </a:extLst>
                </a:gridCol>
                <a:gridCol w="833215">
                  <a:extLst>
                    <a:ext uri="{9D8B030D-6E8A-4147-A177-3AD203B41FA5}">
                      <a16:colId xmlns:a16="http://schemas.microsoft.com/office/drawing/2014/main" val="1087704568"/>
                    </a:ext>
                  </a:extLst>
                </a:gridCol>
                <a:gridCol w="1148529">
                  <a:extLst>
                    <a:ext uri="{9D8B030D-6E8A-4147-A177-3AD203B41FA5}">
                      <a16:colId xmlns:a16="http://schemas.microsoft.com/office/drawing/2014/main" val="1193545439"/>
                    </a:ext>
                  </a:extLst>
                </a:gridCol>
                <a:gridCol w="1300719">
                  <a:extLst>
                    <a:ext uri="{9D8B030D-6E8A-4147-A177-3AD203B41FA5}">
                      <a16:colId xmlns:a16="http://schemas.microsoft.com/office/drawing/2014/main" val="629846981"/>
                    </a:ext>
                  </a:extLst>
                </a:gridCol>
              </a:tblGrid>
              <a:tr h="335801">
                <a:tc>
                  <a:txBody>
                    <a:bodyPr/>
                    <a:lstStyle/>
                    <a:p>
                      <a:pPr marR="40640" indent="0" algn="l" rtl="0">
                        <a:lnSpc>
                          <a:spcPct val="119000"/>
                        </a:lnSpc>
                        <a:spcBef>
                          <a:spcPts val="0"/>
                        </a:spcBef>
                        <a:spcAft>
                          <a:spcPts val="0"/>
                        </a:spcAft>
                      </a:pPr>
                      <a:r>
                        <a:rPr lang="en-US" sz="1400" kern="1400" cap="all" dirty="0">
                          <a:ln>
                            <a:noFill/>
                          </a:ln>
                          <a:solidFill>
                            <a:srgbClr val="1E5D77"/>
                          </a:solidFill>
                          <a:effectLst/>
                          <a:latin typeface="Franklin Gothic Book" panose="020B0503020102020204" pitchFamily="34" charset="0"/>
                        </a:rPr>
                        <a:t>Dental plans</a:t>
                      </a:r>
                      <a:endParaRPr lang="en-US" sz="1000" kern="1400" dirty="0">
                        <a:ln>
                          <a:noFill/>
                        </a:ln>
                        <a:solidFill>
                          <a:srgbClr val="EB1D36"/>
                        </a:solidFill>
                        <a:effectLst/>
                        <a:latin typeface="Franklin Gothic Book" panose="020B0503020102020204" pitchFamily="34" charset="0"/>
                      </a:endParaRPr>
                    </a:p>
                  </a:txBody>
                  <a:tcPr marL="8496" marR="8496" marT="8496" marB="0" anchor="ctr">
                    <a:lnL>
                      <a:noFill/>
                    </a:lnL>
                    <a:lnR>
                      <a:noFill/>
                    </a:lnR>
                    <a:lnT>
                      <a:noFill/>
                    </a:lnT>
                    <a:lnB>
                      <a:noFill/>
                    </a:lnB>
                  </a:tcPr>
                </a:tc>
                <a:tc gridSpan="2">
                  <a:txBody>
                    <a:bodyPr/>
                    <a:lstStyle/>
                    <a:p>
                      <a:pPr marR="40640" indent="0" algn="ctr" rtl="0">
                        <a:lnSpc>
                          <a:spcPct val="119000"/>
                        </a:lnSpc>
                        <a:spcBef>
                          <a:spcPts val="0"/>
                        </a:spcBef>
                        <a:spcAft>
                          <a:spcPts val="0"/>
                        </a:spcAft>
                      </a:pPr>
                      <a:r>
                        <a:rPr lang="en-US" sz="1400" kern="1400" cap="all" dirty="0">
                          <a:ln>
                            <a:noFill/>
                          </a:ln>
                          <a:solidFill>
                            <a:srgbClr val="1E5D77"/>
                          </a:solidFill>
                          <a:effectLst/>
                          <a:latin typeface="Franklin Gothic Book"/>
                        </a:rPr>
                        <a:t>PPO plan A </a:t>
                      </a:r>
                      <a:endParaRPr lang="en-US" sz="1000" kern="1400" dirty="0">
                        <a:ln>
                          <a:noFill/>
                        </a:ln>
                        <a:solidFill>
                          <a:srgbClr val="EB1D36"/>
                        </a:solidFill>
                        <a:effectLst/>
                        <a:latin typeface="Franklin Gothic Book" panose="020B0503020102020204" pitchFamily="34" charset="0"/>
                      </a:endParaRPr>
                    </a:p>
                  </a:txBody>
                  <a:tcPr marL="8496" marR="8496" marT="8496" marB="0" anchor="ctr">
                    <a:lnL>
                      <a:noFill/>
                    </a:lnL>
                    <a:lnR>
                      <a:noFill/>
                    </a:lnR>
                    <a:lnT>
                      <a:noFill/>
                    </a:lnT>
                    <a:lnB>
                      <a:noFill/>
                    </a:lnB>
                  </a:tcPr>
                </a:tc>
                <a:tc hMerge="1">
                  <a:txBody>
                    <a:bodyPr/>
                    <a:lstStyle/>
                    <a:p>
                      <a:endParaRPr lang="en-US"/>
                    </a:p>
                  </a:txBody>
                  <a:tcPr/>
                </a:tc>
                <a:tc gridSpan="2">
                  <a:txBody>
                    <a:bodyPr/>
                    <a:lstStyle/>
                    <a:p>
                      <a:pPr marR="0" indent="0" algn="ctr" rtl="0">
                        <a:lnSpc>
                          <a:spcPct val="119000"/>
                        </a:lnSpc>
                        <a:spcBef>
                          <a:spcPts val="0"/>
                        </a:spcBef>
                        <a:spcAft>
                          <a:spcPts val="600"/>
                        </a:spcAft>
                      </a:pPr>
                      <a:r>
                        <a:rPr lang="en-US" sz="1400" kern="1400" cap="all" dirty="0">
                          <a:ln>
                            <a:noFill/>
                          </a:ln>
                          <a:solidFill>
                            <a:srgbClr val="1E5D77"/>
                          </a:solidFill>
                          <a:effectLst/>
                          <a:latin typeface="Franklin Gothic Book"/>
                        </a:rPr>
                        <a:t>PPO plan B  </a:t>
                      </a:r>
                      <a:endParaRPr lang="en-US" sz="1000" kern="1400" dirty="0">
                        <a:ln>
                          <a:noFill/>
                        </a:ln>
                        <a:solidFill>
                          <a:srgbClr val="EB1D36"/>
                        </a:solidFill>
                        <a:effectLst/>
                        <a:latin typeface="Franklin Gothic Book" panose="020B0503020102020204" pitchFamily="34" charset="0"/>
                      </a:endParaRPr>
                    </a:p>
                  </a:txBody>
                  <a:tcPr marL="8496" marR="8496" marT="8496" marB="0" anchor="ctr">
                    <a:lnL>
                      <a:noFill/>
                    </a:lnL>
                    <a:lnR>
                      <a:noFill/>
                    </a:lnR>
                    <a:lnT>
                      <a:noFill/>
                    </a:lnT>
                    <a:lnB>
                      <a:noFill/>
                    </a:lnB>
                  </a:tcPr>
                </a:tc>
                <a:tc hMerge="1">
                  <a:txBody>
                    <a:bodyPr/>
                    <a:lstStyle/>
                    <a:p>
                      <a:endParaRPr lang="en-US"/>
                    </a:p>
                  </a:txBody>
                  <a:tcPr/>
                </a:tc>
                <a:tc>
                  <a:txBody>
                    <a:bodyPr/>
                    <a:lstStyle/>
                    <a:p>
                      <a:pPr marR="40640" indent="0" algn="ctr" rtl="0">
                        <a:lnSpc>
                          <a:spcPct val="119000"/>
                        </a:lnSpc>
                        <a:spcBef>
                          <a:spcPts val="0"/>
                        </a:spcBef>
                        <a:spcAft>
                          <a:spcPts val="0"/>
                        </a:spcAft>
                      </a:pPr>
                      <a:r>
                        <a:rPr lang="en-US" sz="1400" kern="1400" cap="all" dirty="0">
                          <a:ln>
                            <a:noFill/>
                          </a:ln>
                          <a:solidFill>
                            <a:srgbClr val="1E5D77"/>
                          </a:solidFill>
                          <a:effectLst/>
                          <a:latin typeface="Franklin Gothic Book"/>
                        </a:rPr>
                        <a:t> Dhmo</a:t>
                      </a:r>
                      <a:endParaRPr lang="en-US" sz="1000" kern="1400" dirty="0">
                        <a:ln>
                          <a:noFill/>
                        </a:ln>
                        <a:solidFill>
                          <a:srgbClr val="EB1D36"/>
                        </a:solidFill>
                        <a:effectLst/>
                        <a:latin typeface="Franklin Gothic Book"/>
                      </a:endParaRPr>
                    </a:p>
                  </a:txBody>
                  <a:tcPr marL="8496" marR="8496" marT="8496" marB="0" anchor="ctr">
                    <a:lnL>
                      <a:noFill/>
                    </a:lnL>
                    <a:lnR>
                      <a:noFill/>
                    </a:lnR>
                    <a:lnT>
                      <a:noFill/>
                    </a:lnT>
                    <a:lnB>
                      <a:noFill/>
                    </a:lnB>
                  </a:tcPr>
                </a:tc>
                <a:extLst>
                  <a:ext uri="{0D108BD9-81ED-4DB2-BD59-A6C34878D82A}">
                    <a16:rowId xmlns:a16="http://schemas.microsoft.com/office/drawing/2014/main" val="2437251810"/>
                  </a:ext>
                </a:extLst>
              </a:tr>
              <a:tr h="389822">
                <a:tc>
                  <a:txBody>
                    <a:bodyPr/>
                    <a:lstStyle/>
                    <a:p>
                      <a:pPr marR="0" indent="0" algn="l" rtl="0">
                        <a:lnSpc>
                          <a:spcPct val="119000"/>
                        </a:lnSpc>
                        <a:spcBef>
                          <a:spcPts val="0"/>
                        </a:spcBef>
                        <a:spcAft>
                          <a:spcPts val="0"/>
                        </a:spcAft>
                      </a:pPr>
                      <a:r>
                        <a:rPr lang="en-US" sz="800" kern="1400" cap="all" dirty="0">
                          <a:ln>
                            <a:noFill/>
                          </a:ln>
                          <a:solidFill>
                            <a:srgbClr val="FFFFFF"/>
                          </a:solidFill>
                          <a:effectLst/>
                          <a:latin typeface="Franklin Gothic Book"/>
                        </a:rPr>
                        <a:t>NETWORK</a:t>
                      </a:r>
                      <a:endParaRPr lang="en-US" sz="1000" kern="1400" dirty="0">
                        <a:ln>
                          <a:noFill/>
                        </a:ln>
                        <a:solidFill>
                          <a:srgbClr val="EB1D36"/>
                        </a:solidFill>
                        <a:effectLst/>
                        <a:latin typeface="Franklin Gothic Book"/>
                      </a:endParaRPr>
                    </a:p>
                  </a:txBody>
                  <a:tcPr marL="32624" marR="32624" marT="0" marB="0" anchor="ctr">
                    <a:lnL>
                      <a:noFill/>
                    </a:lnL>
                    <a:lnR>
                      <a:noFill/>
                    </a:lnR>
                    <a:lnT>
                      <a:noFill/>
                    </a:lnT>
                    <a:lnB>
                      <a:noFill/>
                    </a:lnB>
                    <a:solidFill>
                      <a:srgbClr val="00664D"/>
                    </a:solidFill>
                  </a:tcPr>
                </a:tc>
                <a:tc>
                  <a:txBody>
                    <a:bodyPr/>
                    <a:lstStyle/>
                    <a:p>
                      <a:pPr marR="0" indent="0" algn="ctr" rtl="0">
                        <a:lnSpc>
                          <a:spcPct val="90000"/>
                        </a:lnSpc>
                        <a:spcBef>
                          <a:spcPts val="0"/>
                        </a:spcBef>
                        <a:spcAft>
                          <a:spcPts val="0"/>
                        </a:spcAft>
                      </a:pPr>
                      <a:r>
                        <a:rPr lang="en-US" sz="800" kern="1400" cap="all" dirty="0">
                          <a:ln>
                            <a:noFill/>
                          </a:ln>
                          <a:solidFill>
                            <a:srgbClr val="FFFFFF"/>
                          </a:solidFill>
                          <a:effectLst/>
                          <a:latin typeface="Franklin Gothic Book"/>
                        </a:rPr>
                        <a:t>Advantage </a:t>
                      </a:r>
                      <a:br>
                        <a:rPr lang="en-US" sz="800" kern="1400" cap="all" dirty="0">
                          <a:ln>
                            <a:noFill/>
                          </a:ln>
                          <a:solidFill>
                            <a:srgbClr val="FFFFFF"/>
                          </a:solidFill>
                          <a:effectLst/>
                          <a:latin typeface="Franklin Gothic Book"/>
                        </a:rPr>
                      </a:br>
                      <a:r>
                        <a:rPr lang="en-US" sz="800" kern="1400" cap="all" dirty="0">
                          <a:ln>
                            <a:noFill/>
                          </a:ln>
                          <a:solidFill>
                            <a:srgbClr val="FFFFFF"/>
                          </a:solidFill>
                          <a:effectLst/>
                          <a:latin typeface="Franklin Gothic Book"/>
                        </a:rPr>
                        <a:t>Providers</a:t>
                      </a:r>
                      <a:endParaRPr lang="en-US" sz="1000" kern="1400" dirty="0">
                        <a:ln>
                          <a:noFill/>
                        </a:ln>
                        <a:solidFill>
                          <a:srgbClr val="EB1D36"/>
                        </a:solidFill>
                        <a:effectLst/>
                        <a:latin typeface="Franklin Gothic Book"/>
                      </a:endParaRPr>
                    </a:p>
                  </a:txBody>
                  <a:tcPr marL="32624" marR="32624" marT="0" marB="0" anchor="ctr">
                    <a:lnL>
                      <a:noFill/>
                    </a:lnL>
                    <a:lnR>
                      <a:noFill/>
                    </a:lnR>
                    <a:lnT>
                      <a:noFill/>
                    </a:lnT>
                    <a:lnB w="6350" cap="flat" cmpd="sng" algn="ctr">
                      <a:solidFill>
                        <a:srgbClr val="81AFB9"/>
                      </a:solidFill>
                      <a:prstDash val="solid"/>
                      <a:round/>
                      <a:headEnd type="none" w="med" len="med"/>
                      <a:tailEnd type="none" w="med" len="med"/>
                    </a:lnB>
                    <a:solidFill>
                      <a:srgbClr val="00664D"/>
                    </a:solidFill>
                  </a:tcPr>
                </a:tc>
                <a:tc>
                  <a:txBody>
                    <a:bodyPr/>
                    <a:lstStyle/>
                    <a:p>
                      <a:pPr marR="0" indent="0" algn="ctr" rtl="0">
                        <a:lnSpc>
                          <a:spcPct val="90000"/>
                        </a:lnSpc>
                        <a:spcBef>
                          <a:spcPts val="0"/>
                        </a:spcBef>
                        <a:spcAft>
                          <a:spcPts val="0"/>
                        </a:spcAft>
                      </a:pPr>
                      <a:r>
                        <a:rPr lang="en-US" sz="800" kern="1400" cap="all" dirty="0">
                          <a:ln>
                            <a:noFill/>
                          </a:ln>
                          <a:solidFill>
                            <a:srgbClr val="FFFFFF"/>
                          </a:solidFill>
                          <a:effectLst/>
                          <a:latin typeface="Franklin Gothic Book"/>
                        </a:rPr>
                        <a:t>Premier Providers </a:t>
                      </a:r>
                      <a:br>
                        <a:rPr lang="en-US" sz="800" kern="1400" cap="all" dirty="0">
                          <a:ln>
                            <a:noFill/>
                          </a:ln>
                          <a:solidFill>
                            <a:srgbClr val="FFFFFF"/>
                          </a:solidFill>
                          <a:effectLst/>
                          <a:latin typeface="Franklin Gothic Book"/>
                        </a:rPr>
                      </a:br>
                      <a:r>
                        <a:rPr lang="en-US" sz="800" kern="1400" cap="all" dirty="0">
                          <a:ln>
                            <a:noFill/>
                          </a:ln>
                          <a:solidFill>
                            <a:srgbClr val="FFFFFF"/>
                          </a:solidFill>
                          <a:effectLst/>
                          <a:latin typeface="Franklin Gothic Book"/>
                        </a:rPr>
                        <a:t>&amp; out-of-network</a:t>
                      </a:r>
                      <a:endParaRPr lang="en-US" sz="1000" kern="1400" dirty="0">
                        <a:ln>
                          <a:noFill/>
                        </a:ln>
                        <a:solidFill>
                          <a:srgbClr val="EB1D36"/>
                        </a:solidFill>
                        <a:effectLst/>
                        <a:latin typeface="Franklin Gothic Book"/>
                      </a:endParaRPr>
                    </a:p>
                  </a:txBody>
                  <a:tcPr marL="32624" marR="32624" marT="0" marB="0" anchor="ctr">
                    <a:lnL>
                      <a:noFill/>
                    </a:lnL>
                    <a:lnR>
                      <a:noFill/>
                    </a:lnR>
                    <a:lnT>
                      <a:noFill/>
                    </a:lnT>
                    <a:lnB w="6350" cap="flat" cmpd="sng" algn="ctr">
                      <a:solidFill>
                        <a:srgbClr val="81AFB9"/>
                      </a:solidFill>
                      <a:prstDash val="solid"/>
                      <a:round/>
                      <a:headEnd type="none" w="med" len="med"/>
                      <a:tailEnd type="none" w="med" len="med"/>
                    </a:lnB>
                    <a:solidFill>
                      <a:srgbClr val="00664D"/>
                    </a:solidFill>
                  </a:tcPr>
                </a:tc>
                <a:tc>
                  <a:txBody>
                    <a:bodyPr/>
                    <a:lstStyle/>
                    <a:p>
                      <a:pPr marR="0" indent="0" algn="ctr" rtl="0">
                        <a:lnSpc>
                          <a:spcPct val="90000"/>
                        </a:lnSpc>
                        <a:spcBef>
                          <a:spcPts val="0"/>
                        </a:spcBef>
                        <a:spcAft>
                          <a:spcPts val="0"/>
                        </a:spcAft>
                      </a:pPr>
                      <a:r>
                        <a:rPr lang="en-US" sz="800" kern="1400" cap="all" dirty="0">
                          <a:ln>
                            <a:noFill/>
                          </a:ln>
                          <a:solidFill>
                            <a:srgbClr val="FFFFFF"/>
                          </a:solidFill>
                          <a:effectLst/>
                          <a:latin typeface="Franklin Gothic Book"/>
                        </a:rPr>
                        <a:t>Advantage </a:t>
                      </a:r>
                      <a:br>
                        <a:rPr lang="en-US" sz="800" kern="1400" cap="all" dirty="0">
                          <a:ln>
                            <a:noFill/>
                          </a:ln>
                          <a:solidFill>
                            <a:srgbClr val="FFFFFF"/>
                          </a:solidFill>
                          <a:effectLst/>
                          <a:latin typeface="Franklin Gothic Book"/>
                        </a:rPr>
                      </a:br>
                      <a:r>
                        <a:rPr lang="en-US" sz="800" kern="1400" cap="all" dirty="0">
                          <a:ln>
                            <a:noFill/>
                          </a:ln>
                          <a:solidFill>
                            <a:srgbClr val="FFFFFF"/>
                          </a:solidFill>
                          <a:effectLst/>
                          <a:latin typeface="Franklin Gothic Book"/>
                        </a:rPr>
                        <a:t>Providers</a:t>
                      </a:r>
                      <a:endParaRPr lang="en-US" sz="1000" kern="1400" dirty="0">
                        <a:ln>
                          <a:noFill/>
                        </a:ln>
                        <a:solidFill>
                          <a:srgbClr val="EB1D36"/>
                        </a:solidFill>
                        <a:effectLst/>
                        <a:latin typeface="Franklin Gothic Book"/>
                      </a:endParaRPr>
                    </a:p>
                  </a:txBody>
                  <a:tcPr marL="32624" marR="32624" marT="0" marB="0" anchor="ctr">
                    <a:lnL>
                      <a:noFill/>
                    </a:lnL>
                    <a:lnR>
                      <a:noFill/>
                    </a:lnR>
                    <a:lnT>
                      <a:noFill/>
                    </a:lnT>
                    <a:lnB w="6350" cap="flat" cmpd="sng" algn="ctr">
                      <a:solidFill>
                        <a:srgbClr val="81AFB9"/>
                      </a:solidFill>
                      <a:prstDash val="solid"/>
                      <a:round/>
                      <a:headEnd type="none" w="med" len="med"/>
                      <a:tailEnd type="none" w="med" len="med"/>
                    </a:lnB>
                    <a:solidFill>
                      <a:srgbClr val="00664D"/>
                    </a:solidFill>
                  </a:tcPr>
                </a:tc>
                <a:tc>
                  <a:txBody>
                    <a:bodyPr/>
                    <a:lstStyle/>
                    <a:p>
                      <a:pPr marR="0" indent="0" algn="ctr" rtl="0">
                        <a:lnSpc>
                          <a:spcPct val="90000"/>
                        </a:lnSpc>
                        <a:spcBef>
                          <a:spcPts val="0"/>
                        </a:spcBef>
                        <a:spcAft>
                          <a:spcPts val="0"/>
                        </a:spcAft>
                      </a:pPr>
                      <a:r>
                        <a:rPr lang="en-US" sz="800" kern="1400" cap="all" dirty="0">
                          <a:ln>
                            <a:noFill/>
                          </a:ln>
                          <a:solidFill>
                            <a:srgbClr val="FFFFFF"/>
                          </a:solidFill>
                          <a:effectLst/>
                          <a:latin typeface="Franklin Gothic Book"/>
                        </a:rPr>
                        <a:t>Premier Providers </a:t>
                      </a:r>
                      <a:br>
                        <a:rPr lang="en-US" sz="800" kern="1400" cap="all" dirty="0">
                          <a:ln>
                            <a:noFill/>
                          </a:ln>
                          <a:solidFill>
                            <a:srgbClr val="FFFFFF"/>
                          </a:solidFill>
                          <a:effectLst/>
                          <a:latin typeface="Franklin Gothic Book"/>
                        </a:rPr>
                      </a:br>
                      <a:r>
                        <a:rPr lang="en-US" sz="800" kern="1400" cap="all" dirty="0">
                          <a:ln>
                            <a:noFill/>
                          </a:ln>
                          <a:solidFill>
                            <a:srgbClr val="FFFFFF"/>
                          </a:solidFill>
                          <a:effectLst/>
                          <a:latin typeface="Franklin Gothic Book"/>
                        </a:rPr>
                        <a:t>&amp; out-of-network</a:t>
                      </a:r>
                      <a:endParaRPr lang="en-US" sz="1000" kern="1400" dirty="0">
                        <a:ln>
                          <a:noFill/>
                        </a:ln>
                        <a:solidFill>
                          <a:srgbClr val="EB1D36"/>
                        </a:solidFill>
                        <a:effectLst/>
                        <a:latin typeface="Franklin Gothic Book"/>
                      </a:endParaRPr>
                    </a:p>
                  </a:txBody>
                  <a:tcPr marL="32624" marR="32624" marT="0" marB="0" anchor="ctr">
                    <a:lnL>
                      <a:noFill/>
                    </a:lnL>
                    <a:lnR>
                      <a:noFill/>
                    </a:lnR>
                    <a:lnT>
                      <a:noFill/>
                    </a:lnT>
                    <a:lnB w="6350" cap="flat" cmpd="sng" algn="ctr">
                      <a:solidFill>
                        <a:srgbClr val="81AFB9"/>
                      </a:solidFill>
                      <a:prstDash val="solid"/>
                      <a:round/>
                      <a:headEnd type="none" w="med" len="med"/>
                      <a:tailEnd type="none" w="med" len="med"/>
                    </a:lnB>
                    <a:solidFill>
                      <a:srgbClr val="00664D"/>
                    </a:solidFill>
                  </a:tcPr>
                </a:tc>
                <a:tc>
                  <a:txBody>
                    <a:bodyPr/>
                    <a:lstStyle/>
                    <a:p>
                      <a:pPr marR="0" indent="0" algn="ctr" rtl="0">
                        <a:lnSpc>
                          <a:spcPct val="90000"/>
                        </a:lnSpc>
                        <a:spcBef>
                          <a:spcPts val="0"/>
                        </a:spcBef>
                        <a:spcAft>
                          <a:spcPts val="0"/>
                        </a:spcAft>
                      </a:pPr>
                      <a:r>
                        <a:rPr lang="en-US" sz="800" kern="1400" cap="all" dirty="0">
                          <a:ln>
                            <a:noFill/>
                          </a:ln>
                          <a:solidFill>
                            <a:srgbClr val="FFFFFF"/>
                          </a:solidFill>
                          <a:effectLst/>
                          <a:latin typeface="Franklin Gothic Book"/>
                        </a:rPr>
                        <a:t>IN-NETWORK ONLY</a:t>
                      </a:r>
                      <a:endParaRPr lang="en-US" sz="1000" kern="1400" dirty="0">
                        <a:ln>
                          <a:noFill/>
                        </a:ln>
                        <a:solidFill>
                          <a:srgbClr val="EB1D36"/>
                        </a:solidFill>
                        <a:effectLst/>
                        <a:latin typeface="Franklin Gothic Book"/>
                      </a:endParaRPr>
                    </a:p>
                  </a:txBody>
                  <a:tcPr marL="32624" marR="32624" marT="0" marB="0" anchor="ctr">
                    <a:lnL>
                      <a:noFill/>
                    </a:lnL>
                    <a:lnR>
                      <a:noFill/>
                    </a:lnR>
                    <a:lnT>
                      <a:noFill/>
                    </a:lnT>
                    <a:lnB w="6350" cap="flat" cmpd="sng" algn="ctr">
                      <a:solidFill>
                        <a:srgbClr val="81AFB9"/>
                      </a:solidFill>
                      <a:prstDash val="solid"/>
                      <a:round/>
                      <a:headEnd type="none" w="med" len="med"/>
                      <a:tailEnd type="none" w="med" len="med"/>
                    </a:lnB>
                    <a:solidFill>
                      <a:srgbClr val="00664D"/>
                    </a:solidFill>
                  </a:tcPr>
                </a:tc>
                <a:extLst>
                  <a:ext uri="{0D108BD9-81ED-4DB2-BD59-A6C34878D82A}">
                    <a16:rowId xmlns:a16="http://schemas.microsoft.com/office/drawing/2014/main" val="3451322997"/>
                  </a:ext>
                </a:extLst>
              </a:tr>
              <a:tr h="296637">
                <a:tc>
                  <a:txBody>
                    <a:bodyPr/>
                    <a:lstStyle/>
                    <a:p>
                      <a:pPr marR="0" indent="0" algn="l" rtl="0">
                        <a:lnSpc>
                          <a:spcPct val="119000"/>
                        </a:lnSpc>
                        <a:spcBef>
                          <a:spcPts val="0"/>
                        </a:spcBef>
                        <a:spcAft>
                          <a:spcPts val="0"/>
                        </a:spcAft>
                      </a:pPr>
                      <a:r>
                        <a:rPr lang="en-US" sz="1000" kern="1400" cap="all" dirty="0">
                          <a:ln>
                            <a:noFill/>
                          </a:ln>
                          <a:solidFill>
                            <a:srgbClr val="333333"/>
                          </a:solidFill>
                          <a:effectLst/>
                          <a:latin typeface="Franklin Gothic Book" panose="020B0503020102020204" pitchFamily="34" charset="0"/>
                        </a:rPr>
                        <a:t>Calendar year deductible </a:t>
                      </a:r>
                      <a:r>
                        <a:rPr lang="en-US" sz="1000" kern="1400" dirty="0">
                          <a:ln>
                            <a:noFill/>
                          </a:ln>
                          <a:solidFill>
                            <a:srgbClr val="333333"/>
                          </a:solidFill>
                          <a:effectLst/>
                          <a:latin typeface="Franklin Gothic Book" panose="020B0503020102020204" pitchFamily="34" charset="0"/>
                        </a:rPr>
                        <a:t>(Individual/Family)</a:t>
                      </a:r>
                      <a:endParaRPr lang="en-US" sz="1000" kern="1400" dirty="0">
                        <a:ln>
                          <a:noFill/>
                        </a:ln>
                        <a:solidFill>
                          <a:srgbClr val="EB1D36"/>
                        </a:solidFill>
                        <a:effectLst/>
                        <a:latin typeface="Franklin Gothic Book" panose="020B0503020102020204" pitchFamily="34" charset="0"/>
                      </a:endParaRPr>
                    </a:p>
                  </a:txBody>
                  <a:tcPr marL="8496" marR="8496" marT="8496" marB="0" anchor="ctr">
                    <a:lnL>
                      <a:noFill/>
                    </a:lnL>
                    <a:lnR>
                      <a:noFill/>
                    </a:lnR>
                    <a:lnT>
                      <a:noFill/>
                    </a:lnT>
                    <a:lnB w="6350" cap="flat" cmpd="sng" algn="ctr">
                      <a:solidFill>
                        <a:srgbClr val="81AFB9"/>
                      </a:solidFill>
                      <a:prstDash val="solid"/>
                      <a:round/>
                      <a:headEnd type="none" w="med" len="med"/>
                      <a:tailEnd type="none" w="med" len="med"/>
                    </a:lnB>
                  </a:tcPr>
                </a:tc>
                <a:tc gridSpan="2">
                  <a:txBody>
                    <a:bodyPr/>
                    <a:lstStyle/>
                    <a:p>
                      <a:pPr marR="0" indent="0" algn="ctr" rtl="0">
                        <a:lnSpc>
                          <a:spcPct val="119000"/>
                        </a:lnSpc>
                        <a:spcBef>
                          <a:spcPts val="0"/>
                        </a:spcBef>
                        <a:spcAft>
                          <a:spcPts val="600"/>
                        </a:spcAft>
                      </a:pPr>
                      <a:r>
                        <a:rPr lang="en-US" sz="1000" kern="1400" dirty="0">
                          <a:ln>
                            <a:noFill/>
                          </a:ln>
                          <a:solidFill>
                            <a:srgbClr val="000000"/>
                          </a:solidFill>
                          <a:effectLst/>
                          <a:latin typeface="Franklin Gothic Book"/>
                        </a:rPr>
                        <a:t>$50 / $150 </a:t>
                      </a:r>
                      <a:endParaRPr lang="en-US" sz="1000" kern="1400" dirty="0">
                        <a:ln>
                          <a:noFill/>
                        </a:ln>
                        <a:solidFill>
                          <a:srgbClr val="EB1D36"/>
                        </a:solidFill>
                        <a:effectLst/>
                        <a:latin typeface="Franklin Gothic Book" panose="020B0503020102020204" pitchFamily="34" charset="0"/>
                      </a:endParaRPr>
                    </a:p>
                  </a:txBody>
                  <a:tcPr marL="32624" marR="32624"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hMerge="1">
                  <a:txBody>
                    <a:bodyPr/>
                    <a:lstStyle/>
                    <a:p>
                      <a:endParaRPr lang="en-US"/>
                    </a:p>
                  </a:txBody>
                  <a:tcPr/>
                </a:tc>
                <a:tc gridSpan="2">
                  <a:txBody>
                    <a:bodyPr/>
                    <a:lstStyle/>
                    <a:p>
                      <a:pPr marR="0" indent="0" algn="ctr" rtl="0">
                        <a:lnSpc>
                          <a:spcPct val="119000"/>
                        </a:lnSpc>
                        <a:spcBef>
                          <a:spcPts val="0"/>
                        </a:spcBef>
                        <a:spcAft>
                          <a:spcPts val="600"/>
                        </a:spcAft>
                      </a:pPr>
                      <a:r>
                        <a:rPr lang="en-US" sz="1000" kern="1400" dirty="0">
                          <a:ln>
                            <a:noFill/>
                          </a:ln>
                          <a:solidFill>
                            <a:srgbClr val="000000"/>
                          </a:solidFill>
                          <a:effectLst/>
                          <a:latin typeface="Franklin Gothic Book"/>
                        </a:rPr>
                        <a:t>$75 / $225  </a:t>
                      </a:r>
                      <a:endParaRPr lang="en-US" sz="1000" kern="1400" dirty="0">
                        <a:ln>
                          <a:noFill/>
                        </a:ln>
                        <a:solidFill>
                          <a:srgbClr val="EB1D36"/>
                        </a:solidFill>
                        <a:effectLst/>
                        <a:latin typeface="Franklin Gothic Book" panose="020B0503020102020204" pitchFamily="34" charset="0"/>
                      </a:endParaRPr>
                    </a:p>
                  </a:txBody>
                  <a:tcPr marL="32624" marR="32624"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FFFFF"/>
                    </a:solidFill>
                  </a:tcPr>
                </a:tc>
                <a:tc hMerge="1">
                  <a:txBody>
                    <a:bodyPr/>
                    <a:lstStyle/>
                    <a:p>
                      <a:endParaRPr lang="en-US"/>
                    </a:p>
                  </a:txBody>
                  <a:tcPr/>
                </a:tc>
                <a:tc>
                  <a:txBody>
                    <a:bodyPr/>
                    <a:lstStyle/>
                    <a:p>
                      <a:pPr marR="0" indent="0" algn="ctr" rtl="0">
                        <a:lnSpc>
                          <a:spcPct val="119000"/>
                        </a:lnSpc>
                        <a:spcBef>
                          <a:spcPts val="0"/>
                        </a:spcBef>
                        <a:spcAft>
                          <a:spcPts val="0"/>
                        </a:spcAft>
                      </a:pPr>
                      <a:r>
                        <a:rPr lang="en-US" sz="1000" kern="1400" dirty="0">
                          <a:ln>
                            <a:noFill/>
                          </a:ln>
                          <a:solidFill>
                            <a:srgbClr val="000000"/>
                          </a:solidFill>
                          <a:effectLst/>
                          <a:latin typeface="Franklin Gothic Book"/>
                        </a:rPr>
                        <a:t>No deductible</a:t>
                      </a:r>
                      <a:endParaRPr lang="en-US" sz="1000" kern="1400" dirty="0">
                        <a:ln>
                          <a:noFill/>
                        </a:ln>
                        <a:solidFill>
                          <a:srgbClr val="EB1D36"/>
                        </a:solidFill>
                        <a:effectLst/>
                        <a:latin typeface="Franklin Gothic Book"/>
                      </a:endParaRPr>
                    </a:p>
                  </a:txBody>
                  <a:tcPr marL="32624" marR="32624"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extLst>
                  <a:ext uri="{0D108BD9-81ED-4DB2-BD59-A6C34878D82A}">
                    <a16:rowId xmlns:a16="http://schemas.microsoft.com/office/drawing/2014/main" val="3843117962"/>
                  </a:ext>
                </a:extLst>
              </a:tr>
              <a:tr h="473005">
                <a:tc>
                  <a:txBody>
                    <a:bodyPr/>
                    <a:lstStyle/>
                    <a:p>
                      <a:pPr marR="0" indent="0" algn="l" rtl="0">
                        <a:lnSpc>
                          <a:spcPct val="119000"/>
                        </a:lnSpc>
                        <a:spcBef>
                          <a:spcPts val="0"/>
                        </a:spcBef>
                        <a:spcAft>
                          <a:spcPts val="0"/>
                        </a:spcAft>
                      </a:pPr>
                      <a:r>
                        <a:rPr lang="en-US" sz="1000" kern="1400" cap="all" dirty="0">
                          <a:ln>
                            <a:noFill/>
                          </a:ln>
                          <a:solidFill>
                            <a:srgbClr val="333333"/>
                          </a:solidFill>
                          <a:effectLst/>
                          <a:latin typeface="Franklin Gothic Book"/>
                        </a:rPr>
                        <a:t>Calendar Year Maximum </a:t>
                      </a:r>
                      <a:r>
                        <a:rPr lang="en-US" sz="1000" kern="1400" dirty="0">
                          <a:ln>
                            <a:noFill/>
                          </a:ln>
                          <a:solidFill>
                            <a:srgbClr val="333333"/>
                          </a:solidFill>
                          <a:effectLst/>
                          <a:latin typeface="Franklin Gothic Book"/>
                        </a:rPr>
                        <a:t>(Per patient)</a:t>
                      </a:r>
                      <a:endParaRPr lang="en-US" sz="1000" kern="1400" dirty="0">
                        <a:ln>
                          <a:noFill/>
                        </a:ln>
                        <a:solidFill>
                          <a:srgbClr val="EB1D36"/>
                        </a:solidFill>
                        <a:effectLst/>
                        <a:latin typeface="Franklin Gothic Book"/>
                      </a:endParaRPr>
                    </a:p>
                  </a:txBody>
                  <a:tcPr marL="8496" marR="8496" marT="8496"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1000" kern="1400" dirty="0">
                          <a:ln>
                            <a:noFill/>
                          </a:ln>
                          <a:solidFill>
                            <a:srgbClr val="000000"/>
                          </a:solidFill>
                          <a:effectLst/>
                          <a:latin typeface="Franklin Gothic Book"/>
                        </a:rPr>
                        <a:t>$2,000</a:t>
                      </a:r>
                      <a:endParaRPr lang="en-US" sz="1000" kern="1400" dirty="0">
                        <a:ln>
                          <a:noFill/>
                        </a:ln>
                        <a:solidFill>
                          <a:srgbClr val="EB1D36"/>
                        </a:solidFill>
                        <a:effectLst/>
                        <a:latin typeface="Franklin Gothic Book"/>
                      </a:endParaRPr>
                    </a:p>
                  </a:txBody>
                  <a:tcPr marL="32624" marR="32624" marT="0" marB="0" anchor="ctr">
                    <a:lnL>
                      <a:noFill/>
                    </a:lnL>
                    <a:lnR w="6350" cap="flat" cmpd="sng" algn="ctr">
                      <a:solidFill>
                        <a:srgbClr val="81AFB9"/>
                      </a:solidFill>
                      <a:prstDash val="solid"/>
                      <a:round/>
                      <a:headEnd type="none" w="med" len="med"/>
                      <a:tailEnd type="none" w="med" len="med"/>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a:txBody>
                    <a:bodyPr/>
                    <a:lstStyle/>
                    <a:p>
                      <a:pPr marR="0" indent="0" algn="ctr" rtl="0">
                        <a:lnSpc>
                          <a:spcPct val="119000"/>
                        </a:lnSpc>
                        <a:spcBef>
                          <a:spcPts val="0"/>
                        </a:spcBef>
                        <a:spcAft>
                          <a:spcPts val="0"/>
                        </a:spcAft>
                      </a:pPr>
                      <a:r>
                        <a:rPr lang="en-US" sz="1000" kern="1400" dirty="0">
                          <a:ln>
                            <a:noFill/>
                          </a:ln>
                          <a:solidFill>
                            <a:srgbClr val="000000"/>
                          </a:solidFill>
                          <a:effectLst/>
                          <a:latin typeface="Franklin Gothic Book"/>
                        </a:rPr>
                        <a:t>$1,000 </a:t>
                      </a:r>
                      <a:endParaRPr lang="en-US" sz="1000" kern="1400" dirty="0">
                        <a:ln>
                          <a:noFill/>
                        </a:ln>
                        <a:solidFill>
                          <a:srgbClr val="EB1D36"/>
                        </a:solidFill>
                        <a:effectLst/>
                        <a:latin typeface="Franklin Gothic Book" panose="020B0503020102020204" pitchFamily="34" charset="0"/>
                      </a:endParaRPr>
                    </a:p>
                  </a:txBody>
                  <a:tcPr marL="32624" marR="32624" marT="0" marB="0" anchor="ctr">
                    <a:lnL w="6350" cap="flat" cmpd="sng" algn="ctr">
                      <a:solidFill>
                        <a:srgbClr val="81AFB9"/>
                      </a:solidFill>
                      <a:prstDash val="solid"/>
                      <a:round/>
                      <a:headEnd type="none" w="med" len="med"/>
                      <a:tailEnd type="none" w="med" len="med"/>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a:txBody>
                    <a:bodyPr/>
                    <a:lstStyle/>
                    <a:p>
                      <a:pPr marR="0" indent="0" algn="ctr" rtl="0">
                        <a:lnSpc>
                          <a:spcPct val="119000"/>
                        </a:lnSpc>
                        <a:spcBef>
                          <a:spcPts val="0"/>
                        </a:spcBef>
                        <a:spcAft>
                          <a:spcPts val="0"/>
                        </a:spcAft>
                      </a:pPr>
                      <a:r>
                        <a:rPr lang="en-US" sz="1000" kern="1400" dirty="0">
                          <a:ln>
                            <a:noFill/>
                          </a:ln>
                          <a:solidFill>
                            <a:srgbClr val="000000"/>
                          </a:solidFill>
                          <a:effectLst/>
                          <a:latin typeface="Franklin Gothic Book"/>
                        </a:rPr>
                        <a:t>$2,000</a:t>
                      </a:r>
                      <a:endParaRPr lang="en-US" sz="1000" kern="1400" dirty="0">
                        <a:ln>
                          <a:noFill/>
                        </a:ln>
                        <a:solidFill>
                          <a:srgbClr val="EB1D36"/>
                        </a:solidFill>
                        <a:effectLst/>
                        <a:latin typeface="Franklin Gothic Book"/>
                      </a:endParaRPr>
                    </a:p>
                  </a:txBody>
                  <a:tcPr marL="32624" marR="32624" marT="0" marB="0" anchor="ctr">
                    <a:lnL>
                      <a:noFill/>
                    </a:lnL>
                    <a:lnR w="6350" cap="flat" cmpd="sng" algn="ctr">
                      <a:solidFill>
                        <a:srgbClr val="81AFB9"/>
                      </a:solidFill>
                      <a:prstDash val="solid"/>
                      <a:round/>
                      <a:headEnd type="none" w="med" len="med"/>
                      <a:tailEnd type="none" w="med" len="med"/>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0"/>
                        </a:spcAft>
                      </a:pPr>
                      <a:r>
                        <a:rPr lang="en-US" sz="1000" kern="1400" dirty="0">
                          <a:ln>
                            <a:noFill/>
                          </a:ln>
                          <a:solidFill>
                            <a:srgbClr val="000000"/>
                          </a:solidFill>
                          <a:effectLst/>
                          <a:latin typeface="Franklin Gothic Book"/>
                        </a:rPr>
                        <a:t>$1,000 </a:t>
                      </a:r>
                      <a:endParaRPr lang="en-US" sz="1000" kern="1400" dirty="0">
                        <a:ln>
                          <a:noFill/>
                        </a:ln>
                        <a:solidFill>
                          <a:srgbClr val="EB1D36"/>
                        </a:solidFill>
                        <a:effectLst/>
                        <a:latin typeface="Franklin Gothic Book" panose="020B0503020102020204" pitchFamily="34" charset="0"/>
                      </a:endParaRPr>
                    </a:p>
                  </a:txBody>
                  <a:tcPr marL="32624" marR="32624" marT="0" marB="0" anchor="ctr">
                    <a:lnL w="6350" cap="flat" cmpd="sng" algn="ctr">
                      <a:solidFill>
                        <a:srgbClr val="81AFB9"/>
                      </a:solidFill>
                      <a:prstDash val="solid"/>
                      <a:round/>
                      <a:headEnd type="none" w="med" len="med"/>
                      <a:tailEnd type="none" w="med" len="med"/>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0"/>
                        </a:spcAft>
                      </a:pPr>
                      <a:r>
                        <a:rPr lang="en-US" sz="1000" kern="1400" dirty="0">
                          <a:ln>
                            <a:noFill/>
                          </a:ln>
                          <a:solidFill>
                            <a:srgbClr val="000000"/>
                          </a:solidFill>
                          <a:effectLst/>
                          <a:latin typeface="Franklin Gothic Book"/>
                        </a:rPr>
                        <a:t>No yearly maximum</a:t>
                      </a:r>
                      <a:endParaRPr lang="en-US" sz="1000" kern="1400" dirty="0">
                        <a:ln>
                          <a:noFill/>
                        </a:ln>
                        <a:solidFill>
                          <a:srgbClr val="EB1D36"/>
                        </a:solidFill>
                        <a:effectLst/>
                        <a:latin typeface="Franklin Gothic Book"/>
                      </a:endParaRPr>
                    </a:p>
                  </a:txBody>
                  <a:tcPr marL="32624" marR="32624"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extLst>
                  <a:ext uri="{0D108BD9-81ED-4DB2-BD59-A6C34878D82A}">
                    <a16:rowId xmlns:a16="http://schemas.microsoft.com/office/drawing/2014/main" val="1250741615"/>
                  </a:ext>
                </a:extLst>
              </a:tr>
              <a:tr h="804416">
                <a:tc>
                  <a:txBody>
                    <a:bodyPr/>
                    <a:lstStyle/>
                    <a:p>
                      <a:pPr marR="0" indent="0" algn="l" rtl="0">
                        <a:lnSpc>
                          <a:spcPct val="119000"/>
                        </a:lnSpc>
                        <a:spcBef>
                          <a:spcPts val="0"/>
                        </a:spcBef>
                        <a:spcAft>
                          <a:spcPts val="0"/>
                        </a:spcAft>
                      </a:pPr>
                      <a:r>
                        <a:rPr lang="en-US" sz="1000" kern="1400" cap="all" dirty="0">
                          <a:ln>
                            <a:noFill/>
                          </a:ln>
                          <a:solidFill>
                            <a:srgbClr val="333333"/>
                          </a:solidFill>
                          <a:effectLst/>
                          <a:latin typeface="Franklin Gothic Book" panose="020B0503020102020204" pitchFamily="34" charset="0"/>
                        </a:rPr>
                        <a:t>Preventive &amp; Diagnostic Services</a:t>
                      </a:r>
                      <a:endParaRPr lang="en-US" sz="1000" kern="1400" dirty="0">
                        <a:ln>
                          <a:noFill/>
                        </a:ln>
                        <a:solidFill>
                          <a:srgbClr val="EB1D36"/>
                        </a:solidFill>
                        <a:effectLst/>
                        <a:latin typeface="Franklin Gothic Book" panose="020B0503020102020204" pitchFamily="34" charset="0"/>
                      </a:endParaRPr>
                    </a:p>
                    <a:p>
                      <a:pPr marR="0" indent="0" algn="l" rtl="0">
                        <a:lnSpc>
                          <a:spcPct val="119000"/>
                        </a:lnSpc>
                        <a:spcBef>
                          <a:spcPts val="0"/>
                        </a:spcBef>
                        <a:spcAft>
                          <a:spcPts val="0"/>
                        </a:spcAft>
                      </a:pPr>
                      <a:r>
                        <a:rPr lang="en-US" sz="1000" kern="1400" dirty="0">
                          <a:ln>
                            <a:noFill/>
                          </a:ln>
                          <a:solidFill>
                            <a:srgbClr val="333333"/>
                          </a:solidFill>
                          <a:effectLst/>
                          <a:latin typeface="Franklin Gothic Book" panose="020B0503020102020204" pitchFamily="34" charset="0"/>
                        </a:rPr>
                        <a:t>Exams, Cleanings, Bitewing X-rays (each twice in a calendar year)</a:t>
                      </a:r>
                      <a:endParaRPr lang="en-US" sz="1000" kern="1400" dirty="0">
                        <a:ln>
                          <a:noFill/>
                        </a:ln>
                        <a:solidFill>
                          <a:srgbClr val="EB1D36"/>
                        </a:solidFill>
                        <a:effectLst/>
                        <a:latin typeface="Franklin Gothic Book" panose="020B0503020102020204" pitchFamily="34" charset="0"/>
                      </a:endParaRPr>
                    </a:p>
                    <a:p>
                      <a:pPr marR="0" indent="0" algn="l" rtl="0">
                        <a:lnSpc>
                          <a:spcPct val="119000"/>
                        </a:lnSpc>
                        <a:spcBef>
                          <a:spcPts val="0"/>
                        </a:spcBef>
                        <a:spcAft>
                          <a:spcPts val="0"/>
                        </a:spcAft>
                      </a:pPr>
                      <a:r>
                        <a:rPr lang="en-US" sz="1000" kern="1400" dirty="0">
                          <a:ln>
                            <a:noFill/>
                          </a:ln>
                          <a:solidFill>
                            <a:srgbClr val="333333"/>
                          </a:solidFill>
                          <a:effectLst/>
                          <a:latin typeface="Franklin Gothic Book" panose="020B0503020102020204" pitchFamily="34" charset="0"/>
                        </a:rPr>
                        <a:t>Fluoride Treatment (once in a calendar year, children to age 19)</a:t>
                      </a:r>
                      <a:endParaRPr lang="en-US" sz="1000" kern="1400" dirty="0">
                        <a:ln>
                          <a:noFill/>
                        </a:ln>
                        <a:solidFill>
                          <a:srgbClr val="EB1D36"/>
                        </a:solidFill>
                        <a:effectLst/>
                        <a:latin typeface="Franklin Gothic Book" panose="020B0503020102020204" pitchFamily="34" charset="0"/>
                      </a:endParaRPr>
                    </a:p>
                  </a:txBody>
                  <a:tcPr marL="8496" marR="8496" marT="8496"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tcPr>
                </a:tc>
                <a:tc gridSpan="2">
                  <a:txBody>
                    <a:bodyPr/>
                    <a:lstStyle/>
                    <a:p>
                      <a:pPr marR="0" indent="0" algn="ctr" rtl="0">
                        <a:lnSpc>
                          <a:spcPct val="119000"/>
                        </a:lnSpc>
                        <a:spcBef>
                          <a:spcPts val="0"/>
                        </a:spcBef>
                        <a:spcAft>
                          <a:spcPts val="600"/>
                        </a:spcAft>
                      </a:pPr>
                      <a:r>
                        <a:rPr lang="en-US" sz="1000" kern="1400" dirty="0">
                          <a:ln>
                            <a:noFill/>
                          </a:ln>
                          <a:solidFill>
                            <a:srgbClr val="000000"/>
                          </a:solidFill>
                          <a:effectLst/>
                          <a:latin typeface="Franklin Gothic Book"/>
                        </a:rPr>
                        <a:t>100% covered; no deductible  </a:t>
                      </a:r>
                      <a:endParaRPr lang="en-US" sz="1000" kern="1400" dirty="0">
                        <a:ln>
                          <a:noFill/>
                        </a:ln>
                        <a:solidFill>
                          <a:srgbClr val="EB1D36"/>
                        </a:solidFill>
                        <a:effectLst/>
                        <a:latin typeface="Franklin Gothic Book" panose="020B0503020102020204" pitchFamily="34" charset="0"/>
                      </a:endParaRPr>
                    </a:p>
                  </a:txBody>
                  <a:tcPr marL="32624" marR="32624"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hMerge="1">
                  <a:txBody>
                    <a:bodyPr/>
                    <a:lstStyle/>
                    <a:p>
                      <a:endParaRPr lang="en-US"/>
                    </a:p>
                  </a:txBody>
                  <a:tcPr/>
                </a:tc>
                <a:tc gridSpan="2">
                  <a:txBody>
                    <a:bodyPr/>
                    <a:lstStyle/>
                    <a:p>
                      <a:pPr marR="0" indent="0" algn="ctr" rtl="0">
                        <a:lnSpc>
                          <a:spcPct val="119000"/>
                        </a:lnSpc>
                        <a:spcBef>
                          <a:spcPts val="0"/>
                        </a:spcBef>
                        <a:spcAft>
                          <a:spcPts val="600"/>
                        </a:spcAft>
                      </a:pPr>
                      <a:r>
                        <a:rPr lang="en-US" sz="1000" kern="1400" dirty="0">
                          <a:ln>
                            <a:noFill/>
                          </a:ln>
                          <a:solidFill>
                            <a:srgbClr val="000000"/>
                          </a:solidFill>
                          <a:effectLst/>
                          <a:latin typeface="Franklin Gothic Book"/>
                        </a:rPr>
                        <a:t>100% covered; no deductible  </a:t>
                      </a:r>
                      <a:endParaRPr lang="en-US" sz="1000" kern="1400" dirty="0">
                        <a:ln>
                          <a:noFill/>
                        </a:ln>
                        <a:solidFill>
                          <a:srgbClr val="EB1D36"/>
                        </a:solidFill>
                        <a:effectLst/>
                        <a:latin typeface="Franklin Gothic Book" panose="020B0503020102020204" pitchFamily="34" charset="0"/>
                      </a:endParaRPr>
                    </a:p>
                  </a:txBody>
                  <a:tcPr marL="32624" marR="32624"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FFFFF"/>
                    </a:solidFill>
                  </a:tcPr>
                </a:tc>
                <a:tc hMerge="1">
                  <a:txBody>
                    <a:bodyPr/>
                    <a:lstStyle/>
                    <a:p>
                      <a:endParaRPr lang="en-US"/>
                    </a:p>
                  </a:txBody>
                  <a:tcPr/>
                </a:tc>
                <a:tc>
                  <a:txBody>
                    <a:bodyPr/>
                    <a:lstStyle/>
                    <a:p>
                      <a:pPr marR="0" indent="0" algn="ctr" rtl="0">
                        <a:lnSpc>
                          <a:spcPct val="119000"/>
                        </a:lnSpc>
                        <a:spcBef>
                          <a:spcPts val="0"/>
                        </a:spcBef>
                        <a:spcAft>
                          <a:spcPts val="0"/>
                        </a:spcAft>
                      </a:pPr>
                      <a:r>
                        <a:rPr lang="en-US" sz="1000" kern="1400" dirty="0">
                          <a:ln>
                            <a:noFill/>
                          </a:ln>
                          <a:solidFill>
                            <a:srgbClr val="000000"/>
                          </a:solidFill>
                          <a:effectLst/>
                          <a:latin typeface="Franklin Gothic Book" panose="020B0503020102020204" pitchFamily="34" charset="0"/>
                        </a:rPr>
                        <a:t>100% covered</a:t>
                      </a:r>
                      <a:endParaRPr lang="en-US" sz="1000" kern="1400" dirty="0">
                        <a:ln>
                          <a:noFill/>
                        </a:ln>
                        <a:solidFill>
                          <a:srgbClr val="EB1D36"/>
                        </a:solidFill>
                        <a:effectLst/>
                        <a:latin typeface="Franklin Gothic Book" panose="020B0503020102020204" pitchFamily="34" charset="0"/>
                      </a:endParaRPr>
                    </a:p>
                  </a:txBody>
                  <a:tcPr marL="32624" marR="32624"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extLst>
                  <a:ext uri="{0D108BD9-81ED-4DB2-BD59-A6C34878D82A}">
                    <a16:rowId xmlns:a16="http://schemas.microsoft.com/office/drawing/2014/main" val="3382673905"/>
                  </a:ext>
                </a:extLst>
              </a:tr>
              <a:tr h="642914">
                <a:tc>
                  <a:txBody>
                    <a:bodyPr/>
                    <a:lstStyle/>
                    <a:p>
                      <a:pPr marR="0" indent="0" algn="l" rtl="0">
                        <a:lnSpc>
                          <a:spcPct val="119000"/>
                        </a:lnSpc>
                        <a:spcBef>
                          <a:spcPts val="0"/>
                        </a:spcBef>
                        <a:spcAft>
                          <a:spcPts val="0"/>
                        </a:spcAft>
                      </a:pPr>
                      <a:r>
                        <a:rPr lang="en-US" sz="1000" kern="1400" cap="all" dirty="0">
                          <a:ln>
                            <a:noFill/>
                          </a:ln>
                          <a:solidFill>
                            <a:srgbClr val="333333"/>
                          </a:solidFill>
                          <a:effectLst/>
                          <a:latin typeface="Franklin Gothic Book"/>
                        </a:rPr>
                        <a:t>Basic Services </a:t>
                      </a:r>
                      <a:endParaRPr lang="en-US" sz="1000" kern="1400" dirty="0">
                        <a:ln>
                          <a:noFill/>
                        </a:ln>
                        <a:solidFill>
                          <a:srgbClr val="EB1D36"/>
                        </a:solidFill>
                        <a:effectLst/>
                        <a:latin typeface="Franklin Gothic Book" panose="020B0503020102020204" pitchFamily="34" charset="0"/>
                      </a:endParaRPr>
                    </a:p>
                    <a:p>
                      <a:pPr marR="0" indent="0" algn="l" rtl="0">
                        <a:lnSpc>
                          <a:spcPct val="119000"/>
                        </a:lnSpc>
                        <a:spcBef>
                          <a:spcPts val="0"/>
                        </a:spcBef>
                        <a:spcAft>
                          <a:spcPts val="0"/>
                        </a:spcAft>
                      </a:pPr>
                      <a:r>
                        <a:rPr lang="en-US" sz="1000" kern="1400" dirty="0">
                          <a:ln>
                            <a:noFill/>
                          </a:ln>
                          <a:solidFill>
                            <a:srgbClr val="333333"/>
                          </a:solidFill>
                          <a:effectLst/>
                          <a:latin typeface="Franklin Gothic Book"/>
                        </a:rPr>
                        <a:t>Fillings, Extractions, Endodontics (root canal), Periodontics, Oral Surgery </a:t>
                      </a:r>
                      <a:endParaRPr lang="en-US" sz="1000" kern="1400" dirty="0">
                        <a:ln>
                          <a:noFill/>
                        </a:ln>
                        <a:solidFill>
                          <a:srgbClr val="EB1D36"/>
                        </a:solidFill>
                        <a:effectLst/>
                        <a:latin typeface="Franklin Gothic Book" panose="020B0503020102020204" pitchFamily="34" charset="0"/>
                      </a:endParaRPr>
                    </a:p>
                    <a:p>
                      <a:pPr marR="0" indent="0" algn="l" rtl="0">
                        <a:lnSpc>
                          <a:spcPct val="119000"/>
                        </a:lnSpc>
                        <a:spcBef>
                          <a:spcPts val="0"/>
                        </a:spcBef>
                        <a:spcAft>
                          <a:spcPts val="0"/>
                        </a:spcAft>
                      </a:pPr>
                      <a:r>
                        <a:rPr lang="en-US" sz="1000" kern="1400" dirty="0">
                          <a:ln>
                            <a:noFill/>
                          </a:ln>
                          <a:solidFill>
                            <a:srgbClr val="333333"/>
                          </a:solidFill>
                          <a:effectLst/>
                          <a:latin typeface="Franklin Gothic Book"/>
                        </a:rPr>
                        <a:t>Sealants</a:t>
                      </a:r>
                      <a:endParaRPr lang="en-US" sz="1000" kern="1400" dirty="0">
                        <a:ln>
                          <a:noFill/>
                        </a:ln>
                        <a:solidFill>
                          <a:srgbClr val="EB1D36"/>
                        </a:solidFill>
                        <a:effectLst/>
                        <a:latin typeface="Franklin Gothic Book"/>
                      </a:endParaRPr>
                    </a:p>
                  </a:txBody>
                  <a:tcPr marL="8496" marR="8496" marT="8496"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tcPr>
                </a:tc>
                <a:tc gridSpan="2">
                  <a:txBody>
                    <a:bodyPr/>
                    <a:lstStyle/>
                    <a:p>
                      <a:pPr marR="0" indent="0" algn="ctr" rtl="0">
                        <a:lnSpc>
                          <a:spcPct val="119000"/>
                        </a:lnSpc>
                        <a:spcBef>
                          <a:spcPts val="0"/>
                        </a:spcBef>
                        <a:spcAft>
                          <a:spcPts val="0"/>
                        </a:spcAft>
                      </a:pPr>
                      <a:r>
                        <a:rPr lang="en-US" sz="1000" kern="1400" dirty="0">
                          <a:ln>
                            <a:noFill/>
                          </a:ln>
                          <a:solidFill>
                            <a:srgbClr val="000000"/>
                          </a:solidFill>
                          <a:effectLst/>
                          <a:latin typeface="Franklin Gothic Book" panose="020B0503020102020204" pitchFamily="34" charset="0"/>
                        </a:rPr>
                        <a:t> </a:t>
                      </a:r>
                      <a:endParaRPr lang="en-US" sz="1000" kern="1400" dirty="0">
                        <a:ln>
                          <a:noFill/>
                        </a:ln>
                        <a:solidFill>
                          <a:srgbClr val="EB1D36"/>
                        </a:solidFill>
                        <a:effectLst/>
                        <a:latin typeface="Franklin Gothic Book" panose="020B0503020102020204" pitchFamily="34" charset="0"/>
                      </a:endParaRPr>
                    </a:p>
                    <a:p>
                      <a:pPr marR="0" indent="0" algn="ctr" rtl="0">
                        <a:lnSpc>
                          <a:spcPct val="119000"/>
                        </a:lnSpc>
                        <a:spcBef>
                          <a:spcPts val="0"/>
                        </a:spcBef>
                        <a:spcAft>
                          <a:spcPts val="0"/>
                        </a:spcAft>
                      </a:pPr>
                      <a:r>
                        <a:rPr lang="en-US" sz="1000" kern="1400" dirty="0">
                          <a:ln>
                            <a:noFill/>
                          </a:ln>
                          <a:solidFill>
                            <a:srgbClr val="000000"/>
                          </a:solidFill>
                          <a:effectLst/>
                          <a:latin typeface="Franklin Gothic Book" panose="020B0503020102020204" pitchFamily="34" charset="0"/>
                        </a:rPr>
                        <a:t>Plan pays 70%*</a:t>
                      </a:r>
                      <a:endParaRPr lang="en-US" sz="1000" kern="1400" dirty="0">
                        <a:ln>
                          <a:noFill/>
                        </a:ln>
                        <a:solidFill>
                          <a:srgbClr val="EB1D36"/>
                        </a:solidFill>
                        <a:effectLst/>
                        <a:latin typeface="Franklin Gothic Book" panose="020B0503020102020204" pitchFamily="34" charset="0"/>
                      </a:endParaRPr>
                    </a:p>
                    <a:p>
                      <a:pPr marR="0" indent="0" algn="ctr" rtl="0">
                        <a:lnSpc>
                          <a:spcPct val="119000"/>
                        </a:lnSpc>
                        <a:spcBef>
                          <a:spcPts val="0"/>
                        </a:spcBef>
                        <a:spcAft>
                          <a:spcPts val="600"/>
                        </a:spcAft>
                      </a:pPr>
                      <a:r>
                        <a:rPr lang="en-US" sz="1000" kern="1400" dirty="0">
                          <a:ln>
                            <a:noFill/>
                          </a:ln>
                          <a:solidFill>
                            <a:srgbClr val="000000"/>
                          </a:solidFill>
                          <a:effectLst/>
                          <a:latin typeface="Franklin Gothic Book" panose="020B0503020102020204" pitchFamily="34" charset="0"/>
                        </a:rPr>
                        <a:t>100% covered; no deductible  </a:t>
                      </a:r>
                      <a:endParaRPr lang="en-US" sz="1000" kern="1400" dirty="0">
                        <a:ln>
                          <a:noFill/>
                        </a:ln>
                        <a:solidFill>
                          <a:srgbClr val="EB1D36"/>
                        </a:solidFill>
                        <a:effectLst/>
                        <a:latin typeface="Franklin Gothic Book" panose="020B0503020102020204" pitchFamily="34" charset="0"/>
                      </a:endParaRPr>
                    </a:p>
                  </a:txBody>
                  <a:tcPr marL="32624" marR="32624"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hMerge="1">
                  <a:txBody>
                    <a:bodyPr/>
                    <a:lstStyle/>
                    <a:p>
                      <a:endParaRPr lang="en-US"/>
                    </a:p>
                  </a:txBody>
                  <a:tcPr/>
                </a:tc>
                <a:tc gridSpan="2">
                  <a:txBody>
                    <a:bodyPr/>
                    <a:lstStyle/>
                    <a:p>
                      <a:pPr marR="0" indent="0" algn="ctr" rtl="0">
                        <a:lnSpc>
                          <a:spcPct val="119000"/>
                        </a:lnSpc>
                        <a:spcBef>
                          <a:spcPts val="0"/>
                        </a:spcBef>
                        <a:spcAft>
                          <a:spcPts val="0"/>
                        </a:spcAft>
                      </a:pPr>
                      <a:r>
                        <a:rPr lang="en-US" sz="1000" kern="1400" dirty="0">
                          <a:ln>
                            <a:noFill/>
                          </a:ln>
                          <a:solidFill>
                            <a:srgbClr val="000000"/>
                          </a:solidFill>
                          <a:effectLst/>
                          <a:latin typeface="Franklin Gothic Book" panose="020B0503020102020204" pitchFamily="34" charset="0"/>
                        </a:rPr>
                        <a:t> </a:t>
                      </a:r>
                      <a:endParaRPr lang="en-US" sz="1000" kern="1400" dirty="0">
                        <a:ln>
                          <a:noFill/>
                        </a:ln>
                        <a:solidFill>
                          <a:srgbClr val="EB1D36"/>
                        </a:solidFill>
                        <a:effectLst/>
                        <a:latin typeface="Franklin Gothic Book" panose="020B0503020102020204" pitchFamily="34" charset="0"/>
                      </a:endParaRPr>
                    </a:p>
                    <a:p>
                      <a:pPr marR="0" indent="0" algn="ctr" rtl="0">
                        <a:lnSpc>
                          <a:spcPct val="119000"/>
                        </a:lnSpc>
                        <a:spcBef>
                          <a:spcPts val="0"/>
                        </a:spcBef>
                        <a:spcAft>
                          <a:spcPts val="0"/>
                        </a:spcAft>
                      </a:pPr>
                      <a:r>
                        <a:rPr lang="en-US" sz="1000" kern="1400" dirty="0">
                          <a:ln>
                            <a:noFill/>
                          </a:ln>
                          <a:solidFill>
                            <a:srgbClr val="000000"/>
                          </a:solidFill>
                          <a:effectLst/>
                          <a:latin typeface="Franklin Gothic Book" panose="020B0503020102020204" pitchFamily="34" charset="0"/>
                        </a:rPr>
                        <a:t>Plan pays 50%*</a:t>
                      </a:r>
                      <a:endParaRPr lang="en-US" sz="1000" kern="1400" dirty="0">
                        <a:ln>
                          <a:noFill/>
                        </a:ln>
                        <a:solidFill>
                          <a:srgbClr val="EB1D36"/>
                        </a:solidFill>
                        <a:effectLst/>
                        <a:latin typeface="Franklin Gothic Book" panose="020B0503020102020204" pitchFamily="34" charset="0"/>
                      </a:endParaRPr>
                    </a:p>
                    <a:p>
                      <a:pPr marR="0" indent="0" algn="ctr" rtl="0">
                        <a:lnSpc>
                          <a:spcPct val="119000"/>
                        </a:lnSpc>
                        <a:spcBef>
                          <a:spcPts val="0"/>
                        </a:spcBef>
                        <a:spcAft>
                          <a:spcPts val="600"/>
                        </a:spcAft>
                      </a:pPr>
                      <a:r>
                        <a:rPr lang="en-US" sz="1000" kern="1400" dirty="0">
                          <a:ln>
                            <a:noFill/>
                          </a:ln>
                          <a:solidFill>
                            <a:srgbClr val="000000"/>
                          </a:solidFill>
                          <a:effectLst/>
                          <a:latin typeface="Franklin Gothic Book" panose="020B0503020102020204" pitchFamily="34" charset="0"/>
                        </a:rPr>
                        <a:t>100% covered; no deductible  </a:t>
                      </a:r>
                      <a:endParaRPr lang="en-US" sz="1000" kern="1400" dirty="0">
                        <a:ln>
                          <a:noFill/>
                        </a:ln>
                        <a:solidFill>
                          <a:srgbClr val="EB1D36"/>
                        </a:solidFill>
                        <a:effectLst/>
                        <a:latin typeface="Franklin Gothic Book" panose="020B0503020102020204" pitchFamily="34" charset="0"/>
                      </a:endParaRPr>
                    </a:p>
                  </a:txBody>
                  <a:tcPr marL="32624" marR="32624"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FFFFF"/>
                    </a:solidFill>
                  </a:tcPr>
                </a:tc>
                <a:tc hMerge="1">
                  <a:txBody>
                    <a:bodyPr/>
                    <a:lstStyle/>
                    <a:p>
                      <a:endParaRPr lang="en-US"/>
                    </a:p>
                  </a:txBody>
                  <a:tcPr/>
                </a:tc>
                <a:tc>
                  <a:txBody>
                    <a:bodyPr/>
                    <a:lstStyle/>
                    <a:p>
                      <a:pPr marR="0" indent="0" algn="ctr" rtl="0">
                        <a:lnSpc>
                          <a:spcPct val="119000"/>
                        </a:lnSpc>
                        <a:spcBef>
                          <a:spcPts val="0"/>
                        </a:spcBef>
                        <a:spcAft>
                          <a:spcPts val="0"/>
                        </a:spcAft>
                      </a:pPr>
                      <a:r>
                        <a:rPr lang="en-US" sz="1000" kern="1400" dirty="0">
                          <a:ln>
                            <a:noFill/>
                          </a:ln>
                          <a:solidFill>
                            <a:srgbClr val="000000"/>
                          </a:solidFill>
                          <a:effectLst/>
                          <a:latin typeface="Franklin Gothic Book" panose="020B0503020102020204" pitchFamily="34" charset="0"/>
                        </a:rPr>
                        <a:t>Plan pays 90%</a:t>
                      </a:r>
                      <a:endParaRPr lang="en-US" sz="1000" kern="1400" dirty="0">
                        <a:ln>
                          <a:noFill/>
                        </a:ln>
                        <a:solidFill>
                          <a:srgbClr val="EB1D36"/>
                        </a:solidFill>
                        <a:effectLst/>
                        <a:latin typeface="Franklin Gothic Book" panose="020B0503020102020204" pitchFamily="34" charset="0"/>
                      </a:endParaRPr>
                    </a:p>
                  </a:txBody>
                  <a:tcPr marL="32624" marR="32624"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extLst>
                  <a:ext uri="{0D108BD9-81ED-4DB2-BD59-A6C34878D82A}">
                    <a16:rowId xmlns:a16="http://schemas.microsoft.com/office/drawing/2014/main" val="959521272"/>
                  </a:ext>
                </a:extLst>
              </a:tr>
              <a:tr h="481413">
                <a:tc>
                  <a:txBody>
                    <a:bodyPr/>
                    <a:lstStyle/>
                    <a:p>
                      <a:pPr marR="0" indent="0" algn="l" rtl="0">
                        <a:lnSpc>
                          <a:spcPct val="119000"/>
                        </a:lnSpc>
                        <a:spcBef>
                          <a:spcPts val="0"/>
                        </a:spcBef>
                        <a:spcAft>
                          <a:spcPts val="0"/>
                        </a:spcAft>
                      </a:pPr>
                      <a:r>
                        <a:rPr lang="en-US" sz="1000" kern="1400" cap="all" dirty="0">
                          <a:ln>
                            <a:noFill/>
                          </a:ln>
                          <a:solidFill>
                            <a:srgbClr val="333333"/>
                          </a:solidFill>
                          <a:effectLst/>
                          <a:latin typeface="Franklin Gothic Book" panose="020B0503020102020204" pitchFamily="34" charset="0"/>
                        </a:rPr>
                        <a:t>Major Services </a:t>
                      </a:r>
                      <a:endParaRPr lang="en-US" sz="1000" kern="1400" dirty="0">
                        <a:ln>
                          <a:noFill/>
                        </a:ln>
                        <a:solidFill>
                          <a:srgbClr val="EB1D36"/>
                        </a:solidFill>
                        <a:effectLst/>
                        <a:latin typeface="Franklin Gothic Book" panose="020B0503020102020204" pitchFamily="34" charset="0"/>
                      </a:endParaRPr>
                    </a:p>
                    <a:p>
                      <a:pPr marR="0" indent="0" algn="l" rtl="0">
                        <a:lnSpc>
                          <a:spcPct val="119000"/>
                        </a:lnSpc>
                        <a:spcBef>
                          <a:spcPts val="0"/>
                        </a:spcBef>
                        <a:spcAft>
                          <a:spcPts val="0"/>
                        </a:spcAft>
                      </a:pPr>
                      <a:r>
                        <a:rPr lang="en-US" sz="1000" kern="1400" dirty="0">
                          <a:ln>
                            <a:noFill/>
                          </a:ln>
                          <a:solidFill>
                            <a:srgbClr val="333333"/>
                          </a:solidFill>
                          <a:effectLst/>
                          <a:latin typeface="Franklin Gothic Book" panose="020B0503020102020204" pitchFamily="34" charset="0"/>
                        </a:rPr>
                        <a:t>Crowns, Gold Restorations, Bridgework, Full and Partial Dentures</a:t>
                      </a:r>
                      <a:endParaRPr lang="en-US" sz="1000" kern="1400" dirty="0">
                        <a:ln>
                          <a:noFill/>
                        </a:ln>
                        <a:solidFill>
                          <a:srgbClr val="EB1D36"/>
                        </a:solidFill>
                        <a:effectLst/>
                        <a:latin typeface="Franklin Gothic Book" panose="020B0503020102020204" pitchFamily="34" charset="0"/>
                      </a:endParaRPr>
                    </a:p>
                  </a:txBody>
                  <a:tcPr marL="8496" marR="8496" marT="8496"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tcPr>
                </a:tc>
                <a:tc gridSpan="2">
                  <a:txBody>
                    <a:bodyPr/>
                    <a:lstStyle/>
                    <a:p>
                      <a:pPr marR="0" indent="0" algn="ctr" rtl="0">
                        <a:lnSpc>
                          <a:spcPct val="119000"/>
                        </a:lnSpc>
                        <a:spcBef>
                          <a:spcPts val="0"/>
                        </a:spcBef>
                        <a:spcAft>
                          <a:spcPts val="600"/>
                        </a:spcAft>
                      </a:pPr>
                      <a:r>
                        <a:rPr lang="en-US" sz="1000" kern="1400" dirty="0">
                          <a:ln>
                            <a:noFill/>
                          </a:ln>
                          <a:solidFill>
                            <a:srgbClr val="000000"/>
                          </a:solidFill>
                          <a:effectLst/>
                          <a:latin typeface="Franklin Gothic Book"/>
                        </a:rPr>
                        <a:t>Plan pays 60%* </a:t>
                      </a:r>
                      <a:endParaRPr lang="en-US" sz="1000" kern="1400" dirty="0">
                        <a:ln>
                          <a:noFill/>
                        </a:ln>
                        <a:solidFill>
                          <a:srgbClr val="EB1D36"/>
                        </a:solidFill>
                        <a:effectLst/>
                        <a:latin typeface="Franklin Gothic Book" panose="020B0503020102020204" pitchFamily="34" charset="0"/>
                      </a:endParaRPr>
                    </a:p>
                  </a:txBody>
                  <a:tcPr marL="32624" marR="32624"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hMerge="1">
                  <a:txBody>
                    <a:bodyPr/>
                    <a:lstStyle/>
                    <a:p>
                      <a:endParaRPr lang="en-US"/>
                    </a:p>
                  </a:txBody>
                  <a:tcPr/>
                </a:tc>
                <a:tc gridSpan="2">
                  <a:txBody>
                    <a:bodyPr/>
                    <a:lstStyle/>
                    <a:p>
                      <a:pPr marR="0" indent="0" algn="ctr" rtl="0">
                        <a:lnSpc>
                          <a:spcPct val="119000"/>
                        </a:lnSpc>
                        <a:spcBef>
                          <a:spcPts val="0"/>
                        </a:spcBef>
                        <a:spcAft>
                          <a:spcPts val="600"/>
                        </a:spcAft>
                      </a:pPr>
                      <a:r>
                        <a:rPr lang="en-US" sz="1000" kern="1400" dirty="0">
                          <a:ln>
                            <a:noFill/>
                          </a:ln>
                          <a:solidFill>
                            <a:srgbClr val="000000"/>
                          </a:solidFill>
                          <a:effectLst/>
                          <a:latin typeface="Franklin Gothic Book"/>
                        </a:rPr>
                        <a:t>Plan pays 50%*  </a:t>
                      </a:r>
                      <a:endParaRPr lang="en-US" sz="1000" kern="1400" dirty="0">
                        <a:ln>
                          <a:noFill/>
                        </a:ln>
                        <a:solidFill>
                          <a:srgbClr val="EB1D36"/>
                        </a:solidFill>
                        <a:effectLst/>
                        <a:latin typeface="Franklin Gothic Book" panose="020B0503020102020204" pitchFamily="34" charset="0"/>
                      </a:endParaRPr>
                    </a:p>
                  </a:txBody>
                  <a:tcPr marL="32624" marR="32624"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FFFFF"/>
                    </a:solidFill>
                  </a:tcPr>
                </a:tc>
                <a:tc hMerge="1">
                  <a:txBody>
                    <a:bodyPr/>
                    <a:lstStyle/>
                    <a:p>
                      <a:endParaRPr lang="en-US"/>
                    </a:p>
                  </a:txBody>
                  <a:tcPr/>
                </a:tc>
                <a:tc>
                  <a:txBody>
                    <a:bodyPr/>
                    <a:lstStyle/>
                    <a:p>
                      <a:pPr marR="0" indent="0" algn="ctr" rtl="0">
                        <a:lnSpc>
                          <a:spcPct val="119000"/>
                        </a:lnSpc>
                        <a:spcBef>
                          <a:spcPts val="0"/>
                        </a:spcBef>
                        <a:spcAft>
                          <a:spcPts val="0"/>
                        </a:spcAft>
                      </a:pPr>
                      <a:r>
                        <a:rPr lang="en-US" sz="1000" kern="1400" dirty="0">
                          <a:ln>
                            <a:noFill/>
                          </a:ln>
                          <a:solidFill>
                            <a:srgbClr val="000000"/>
                          </a:solidFill>
                          <a:effectLst/>
                          <a:latin typeface="Franklin Gothic Book"/>
                        </a:rPr>
                        <a:t>Plan pays 60%</a:t>
                      </a:r>
                      <a:endParaRPr lang="en-US" sz="1000" kern="1400" dirty="0">
                        <a:ln>
                          <a:noFill/>
                        </a:ln>
                        <a:solidFill>
                          <a:srgbClr val="EB1D36"/>
                        </a:solidFill>
                        <a:effectLst/>
                        <a:latin typeface="Franklin Gothic Book"/>
                      </a:endParaRPr>
                    </a:p>
                  </a:txBody>
                  <a:tcPr marL="32624" marR="32624"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extLst>
                  <a:ext uri="{0D108BD9-81ED-4DB2-BD59-A6C34878D82A}">
                    <a16:rowId xmlns:a16="http://schemas.microsoft.com/office/drawing/2014/main" val="3802363274"/>
                  </a:ext>
                </a:extLst>
              </a:tr>
              <a:tr h="319911">
                <a:tc>
                  <a:txBody>
                    <a:bodyPr/>
                    <a:lstStyle/>
                    <a:p>
                      <a:pPr marR="0" indent="0" algn="l" rtl="0">
                        <a:lnSpc>
                          <a:spcPct val="119000"/>
                        </a:lnSpc>
                        <a:spcBef>
                          <a:spcPts val="0"/>
                        </a:spcBef>
                        <a:spcAft>
                          <a:spcPts val="0"/>
                        </a:spcAft>
                      </a:pPr>
                      <a:r>
                        <a:rPr lang="en-US" sz="1000" kern="1400" cap="all" dirty="0">
                          <a:ln>
                            <a:noFill/>
                          </a:ln>
                          <a:solidFill>
                            <a:srgbClr val="333333"/>
                          </a:solidFill>
                          <a:effectLst/>
                          <a:latin typeface="Franklin Gothic Book"/>
                        </a:rPr>
                        <a:t>Orthodontia </a:t>
                      </a:r>
                      <a:r>
                        <a:rPr lang="en-US" sz="1000" kern="1400" cap="all" dirty="0">
                          <a:ln>
                            <a:noFill/>
                          </a:ln>
                          <a:solidFill>
                            <a:srgbClr val="000000"/>
                          </a:solidFill>
                          <a:effectLst/>
                          <a:latin typeface="Franklin Gothic Book"/>
                        </a:rPr>
                        <a:t>Benefits </a:t>
                      </a:r>
                      <a:r>
                        <a:rPr lang="en-US" sz="1000" kern="1400" cap="all" dirty="0">
                          <a:ln>
                            <a:noFill/>
                          </a:ln>
                          <a:solidFill>
                            <a:srgbClr val="00664D"/>
                          </a:solidFill>
                          <a:effectLst/>
                          <a:latin typeface="Franklin Gothic Book"/>
                        </a:rPr>
                        <a:t>(CHILDREN UP TO AGE 19)</a:t>
                      </a:r>
                      <a:endParaRPr lang="en-US" sz="1000" kern="1400" dirty="0">
                        <a:ln>
                          <a:noFill/>
                        </a:ln>
                        <a:solidFill>
                          <a:srgbClr val="EB1D36"/>
                        </a:solidFill>
                        <a:effectLst/>
                        <a:latin typeface="Franklin Gothic Book"/>
                      </a:endParaRPr>
                    </a:p>
                  </a:txBody>
                  <a:tcPr marL="8496" marR="8496" marT="8496"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tcPr>
                </a:tc>
                <a:tc gridSpan="2">
                  <a:txBody>
                    <a:bodyPr/>
                    <a:lstStyle/>
                    <a:p>
                      <a:pPr marR="0" indent="0" algn="ctr" rtl="0">
                        <a:lnSpc>
                          <a:spcPct val="119000"/>
                        </a:lnSpc>
                        <a:spcBef>
                          <a:spcPts val="0"/>
                        </a:spcBef>
                        <a:spcAft>
                          <a:spcPts val="0"/>
                        </a:spcAft>
                      </a:pPr>
                      <a:r>
                        <a:rPr lang="en-US" sz="1000" kern="1400" noProof="0" dirty="0">
                          <a:ln>
                            <a:noFill/>
                          </a:ln>
                          <a:solidFill>
                            <a:srgbClr val="333333"/>
                          </a:solidFill>
                          <a:effectLst/>
                          <a:latin typeface="Franklin Gothic Book"/>
                        </a:rPr>
                        <a:t>Separate</a:t>
                      </a:r>
                      <a:r>
                        <a:rPr lang="fr-FR" sz="1000" kern="1400" dirty="0">
                          <a:ln>
                            <a:noFill/>
                          </a:ln>
                          <a:solidFill>
                            <a:srgbClr val="333333"/>
                          </a:solidFill>
                          <a:effectLst/>
                          <a:latin typeface="Franklin Gothic Book"/>
                        </a:rPr>
                        <a:t> </a:t>
                      </a:r>
                      <a:r>
                        <a:rPr lang="en-US" sz="1000" kern="1400" noProof="1">
                          <a:ln>
                            <a:noFill/>
                          </a:ln>
                          <a:solidFill>
                            <a:srgbClr val="333333"/>
                          </a:solidFill>
                          <a:effectLst/>
                          <a:latin typeface="Franklin Gothic Book"/>
                        </a:rPr>
                        <a:t>Deductible</a:t>
                      </a:r>
                      <a:r>
                        <a:rPr lang="fr-FR" sz="1000" kern="1400" dirty="0">
                          <a:ln>
                            <a:noFill/>
                          </a:ln>
                          <a:solidFill>
                            <a:srgbClr val="333333"/>
                          </a:solidFill>
                          <a:effectLst/>
                          <a:latin typeface="Franklin Gothic Book"/>
                        </a:rPr>
                        <a:t>: $50; </a:t>
                      </a:r>
                      <a:r>
                        <a:rPr lang="fr-FR" sz="1000" kern="1400" dirty="0">
                          <a:ln>
                            <a:noFill/>
                          </a:ln>
                          <a:solidFill>
                            <a:srgbClr val="000000"/>
                          </a:solidFill>
                          <a:effectLst/>
                          <a:latin typeface="Franklin Gothic Book"/>
                        </a:rPr>
                        <a:t>Plan pays 50%*</a:t>
                      </a:r>
                      <a:endParaRPr lang="fr-FR" sz="1000" kern="1400" dirty="0">
                        <a:ln>
                          <a:noFill/>
                        </a:ln>
                        <a:solidFill>
                          <a:srgbClr val="EB1D36"/>
                        </a:solidFill>
                        <a:effectLst/>
                        <a:latin typeface="Franklin Gothic Book"/>
                      </a:endParaRPr>
                    </a:p>
                  </a:txBody>
                  <a:tcPr marL="32624" marR="32624"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hMerge="1">
                  <a:txBody>
                    <a:bodyPr/>
                    <a:lstStyle/>
                    <a:p>
                      <a:endParaRPr lang="en-US"/>
                    </a:p>
                  </a:txBody>
                  <a:tcPr/>
                </a:tc>
                <a:tc gridSpan="2">
                  <a:txBody>
                    <a:bodyPr/>
                    <a:lstStyle/>
                    <a:p>
                      <a:pPr marR="0" indent="0" algn="ctr" rtl="0">
                        <a:lnSpc>
                          <a:spcPct val="119000"/>
                        </a:lnSpc>
                        <a:spcBef>
                          <a:spcPts val="0"/>
                        </a:spcBef>
                        <a:spcAft>
                          <a:spcPts val="0"/>
                        </a:spcAft>
                      </a:pPr>
                      <a:r>
                        <a:rPr lang="fr-FR" sz="1000" kern="1400" dirty="0">
                          <a:ln>
                            <a:noFill/>
                          </a:ln>
                          <a:solidFill>
                            <a:srgbClr val="333333"/>
                          </a:solidFill>
                          <a:effectLst/>
                          <a:latin typeface="Franklin Gothic Book"/>
                        </a:rPr>
                        <a:t>Separate Deductible: $75</a:t>
                      </a:r>
                      <a:r>
                        <a:rPr lang="fr-FR" sz="1000" kern="1400" dirty="0">
                          <a:ln>
                            <a:noFill/>
                          </a:ln>
                          <a:solidFill>
                            <a:srgbClr val="000000"/>
                          </a:solidFill>
                          <a:effectLst/>
                          <a:latin typeface="Franklin Gothic Book"/>
                        </a:rPr>
                        <a:t>; Plan pays 50%*  </a:t>
                      </a:r>
                      <a:endParaRPr lang="fr-FR" sz="1000" kern="1400" dirty="0">
                        <a:ln>
                          <a:noFill/>
                        </a:ln>
                        <a:solidFill>
                          <a:srgbClr val="EB1D36"/>
                        </a:solidFill>
                        <a:effectLst/>
                        <a:latin typeface="Franklin Gothic Book" panose="020B0503020102020204" pitchFamily="34" charset="0"/>
                      </a:endParaRPr>
                    </a:p>
                  </a:txBody>
                  <a:tcPr marL="32624" marR="32624"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FFFFF"/>
                    </a:solidFill>
                  </a:tcPr>
                </a:tc>
                <a:tc hMerge="1">
                  <a:txBody>
                    <a:bodyPr/>
                    <a:lstStyle/>
                    <a:p>
                      <a:endParaRPr lang="en-US"/>
                    </a:p>
                  </a:txBody>
                  <a:tcPr/>
                </a:tc>
                <a:tc>
                  <a:txBody>
                    <a:bodyPr/>
                    <a:lstStyle/>
                    <a:p>
                      <a:pPr marR="0" indent="0" algn="ctr" rtl="0">
                        <a:lnSpc>
                          <a:spcPct val="119000"/>
                        </a:lnSpc>
                        <a:spcBef>
                          <a:spcPts val="0"/>
                        </a:spcBef>
                        <a:spcAft>
                          <a:spcPts val="0"/>
                        </a:spcAft>
                      </a:pPr>
                      <a:r>
                        <a:rPr lang="en-US" sz="1000" kern="1400" dirty="0">
                          <a:ln>
                            <a:noFill/>
                          </a:ln>
                          <a:solidFill>
                            <a:srgbClr val="000000"/>
                          </a:solidFill>
                          <a:effectLst/>
                          <a:latin typeface="Franklin Gothic Book"/>
                        </a:rPr>
                        <a:t>Plan pays 50%</a:t>
                      </a:r>
                      <a:endParaRPr lang="en-US" sz="1000" kern="1400" dirty="0">
                        <a:ln>
                          <a:noFill/>
                        </a:ln>
                        <a:solidFill>
                          <a:srgbClr val="EB1D36"/>
                        </a:solidFill>
                        <a:effectLst/>
                        <a:latin typeface="Franklin Gothic Book"/>
                      </a:endParaRPr>
                    </a:p>
                  </a:txBody>
                  <a:tcPr marL="32624" marR="32624"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extLst>
                  <a:ext uri="{0D108BD9-81ED-4DB2-BD59-A6C34878D82A}">
                    <a16:rowId xmlns:a16="http://schemas.microsoft.com/office/drawing/2014/main" val="2644646322"/>
                  </a:ext>
                </a:extLst>
              </a:tr>
              <a:tr h="311503">
                <a:tc>
                  <a:txBody>
                    <a:bodyPr/>
                    <a:lstStyle/>
                    <a:p>
                      <a:pPr marR="0" indent="0" algn="l" rtl="0">
                        <a:lnSpc>
                          <a:spcPct val="119000"/>
                        </a:lnSpc>
                        <a:spcBef>
                          <a:spcPts val="0"/>
                        </a:spcBef>
                        <a:spcAft>
                          <a:spcPts val="0"/>
                        </a:spcAft>
                      </a:pPr>
                      <a:r>
                        <a:rPr lang="en-US" sz="1000" kern="1400" cap="all" dirty="0">
                          <a:ln>
                            <a:noFill/>
                          </a:ln>
                          <a:solidFill>
                            <a:srgbClr val="000000"/>
                          </a:solidFill>
                          <a:effectLst/>
                          <a:latin typeface="Franklin Gothic Book"/>
                        </a:rPr>
                        <a:t>Orthodontia Benefits </a:t>
                      </a:r>
                      <a:r>
                        <a:rPr lang="en-US" sz="1000" kern="1400" cap="all" dirty="0">
                          <a:ln>
                            <a:noFill/>
                          </a:ln>
                          <a:solidFill>
                            <a:srgbClr val="00664D"/>
                          </a:solidFill>
                          <a:effectLst/>
                          <a:latin typeface="Franklin Gothic Book"/>
                        </a:rPr>
                        <a:t>(Adults)</a:t>
                      </a:r>
                      <a:endParaRPr lang="en-US" sz="1000" kern="1400" dirty="0">
                        <a:ln>
                          <a:noFill/>
                        </a:ln>
                        <a:solidFill>
                          <a:srgbClr val="EB1D36"/>
                        </a:solidFill>
                        <a:effectLst/>
                        <a:latin typeface="Franklin Gothic Book"/>
                      </a:endParaRPr>
                    </a:p>
                  </a:txBody>
                  <a:tcPr marL="8496" marR="8496" marT="8496"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tcPr>
                </a:tc>
                <a:tc gridSpan="2">
                  <a:txBody>
                    <a:bodyPr/>
                    <a:lstStyle/>
                    <a:p>
                      <a:pPr marR="0" indent="0" algn="ctr" rtl="0">
                        <a:lnSpc>
                          <a:spcPct val="119000"/>
                        </a:lnSpc>
                        <a:spcBef>
                          <a:spcPts val="0"/>
                        </a:spcBef>
                        <a:spcAft>
                          <a:spcPts val="0"/>
                        </a:spcAft>
                      </a:pPr>
                      <a:r>
                        <a:rPr lang="fr-FR" sz="1000" kern="1400" dirty="0">
                          <a:ln>
                            <a:noFill/>
                          </a:ln>
                          <a:solidFill>
                            <a:srgbClr val="333333"/>
                          </a:solidFill>
                          <a:effectLst/>
                          <a:latin typeface="Franklin Gothic Book"/>
                        </a:rPr>
                        <a:t>Separate Deductible: $50; </a:t>
                      </a:r>
                      <a:r>
                        <a:rPr lang="fr-FR" sz="1000" kern="1400" dirty="0">
                          <a:ln>
                            <a:noFill/>
                          </a:ln>
                          <a:solidFill>
                            <a:srgbClr val="000000"/>
                          </a:solidFill>
                          <a:effectLst/>
                          <a:latin typeface="Franklin Gothic Book"/>
                        </a:rPr>
                        <a:t>Plan pays 50%*  </a:t>
                      </a:r>
                      <a:endParaRPr lang="fr-FR" sz="1000" kern="1400" dirty="0">
                        <a:ln>
                          <a:noFill/>
                        </a:ln>
                        <a:solidFill>
                          <a:srgbClr val="EB1D36"/>
                        </a:solidFill>
                        <a:effectLst/>
                        <a:latin typeface="Franklin Gothic Book" panose="020B0503020102020204" pitchFamily="34" charset="0"/>
                      </a:endParaRPr>
                    </a:p>
                  </a:txBody>
                  <a:tcPr marL="32624" marR="32624"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hMerge="1">
                  <a:txBody>
                    <a:bodyPr/>
                    <a:lstStyle/>
                    <a:p>
                      <a:endParaRPr lang="en-US"/>
                    </a:p>
                  </a:txBody>
                  <a:tcPr/>
                </a:tc>
                <a:tc gridSpan="2">
                  <a:txBody>
                    <a:bodyPr/>
                    <a:lstStyle/>
                    <a:p>
                      <a:pPr marR="0" indent="0" algn="ctr" rtl="0">
                        <a:lnSpc>
                          <a:spcPct val="119000"/>
                        </a:lnSpc>
                        <a:spcBef>
                          <a:spcPts val="0"/>
                        </a:spcBef>
                        <a:spcAft>
                          <a:spcPts val="0"/>
                        </a:spcAft>
                      </a:pPr>
                      <a:r>
                        <a:rPr lang="fr-FR" sz="1000" kern="1400" dirty="0">
                          <a:ln>
                            <a:noFill/>
                          </a:ln>
                          <a:solidFill>
                            <a:srgbClr val="333333"/>
                          </a:solidFill>
                          <a:effectLst/>
                          <a:latin typeface="Franklin Gothic Book"/>
                        </a:rPr>
                        <a:t>Separate Deductible: $75</a:t>
                      </a:r>
                      <a:r>
                        <a:rPr lang="fr-FR" sz="1000" kern="1400" dirty="0">
                          <a:ln>
                            <a:noFill/>
                          </a:ln>
                          <a:solidFill>
                            <a:srgbClr val="000000"/>
                          </a:solidFill>
                          <a:effectLst/>
                          <a:latin typeface="Franklin Gothic Book"/>
                        </a:rPr>
                        <a:t>; Plan pays 50%*  </a:t>
                      </a:r>
                      <a:endParaRPr lang="fr-FR" sz="1000" kern="1400" dirty="0">
                        <a:ln>
                          <a:noFill/>
                        </a:ln>
                        <a:solidFill>
                          <a:srgbClr val="EB1D36"/>
                        </a:solidFill>
                        <a:effectLst/>
                        <a:latin typeface="Franklin Gothic Book" panose="020B0503020102020204" pitchFamily="34" charset="0"/>
                      </a:endParaRPr>
                    </a:p>
                  </a:txBody>
                  <a:tcPr marL="32624" marR="32624"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FFFFF"/>
                    </a:solidFill>
                  </a:tcPr>
                </a:tc>
                <a:tc hMerge="1">
                  <a:txBody>
                    <a:bodyPr/>
                    <a:lstStyle/>
                    <a:p>
                      <a:endParaRPr lang="en-US"/>
                    </a:p>
                  </a:txBody>
                  <a:tcPr/>
                </a:tc>
                <a:tc>
                  <a:txBody>
                    <a:bodyPr/>
                    <a:lstStyle/>
                    <a:p>
                      <a:pPr marR="0" indent="0" algn="ctr" rtl="0">
                        <a:lnSpc>
                          <a:spcPct val="119000"/>
                        </a:lnSpc>
                        <a:spcBef>
                          <a:spcPts val="0"/>
                        </a:spcBef>
                        <a:spcAft>
                          <a:spcPts val="0"/>
                        </a:spcAft>
                      </a:pPr>
                      <a:r>
                        <a:rPr lang="en-US" sz="1000" kern="1400" dirty="0">
                          <a:ln>
                            <a:noFill/>
                          </a:ln>
                          <a:solidFill>
                            <a:srgbClr val="000000"/>
                          </a:solidFill>
                          <a:effectLst/>
                          <a:latin typeface="Franklin Gothic Book"/>
                        </a:rPr>
                        <a:t>Plan pays 50%</a:t>
                      </a:r>
                      <a:endParaRPr lang="en-US" sz="1000" kern="1400" dirty="0">
                        <a:ln>
                          <a:noFill/>
                        </a:ln>
                        <a:solidFill>
                          <a:srgbClr val="EB1D36"/>
                        </a:solidFill>
                        <a:effectLst/>
                        <a:latin typeface="Franklin Gothic Book"/>
                      </a:endParaRPr>
                    </a:p>
                  </a:txBody>
                  <a:tcPr marL="32624" marR="32624"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extLst>
                  <a:ext uri="{0D108BD9-81ED-4DB2-BD59-A6C34878D82A}">
                    <a16:rowId xmlns:a16="http://schemas.microsoft.com/office/drawing/2014/main" val="1988609738"/>
                  </a:ext>
                </a:extLst>
              </a:tr>
              <a:tr h="256980">
                <a:tc>
                  <a:txBody>
                    <a:bodyPr/>
                    <a:lstStyle/>
                    <a:p>
                      <a:pPr marR="0" indent="0" algn="l" rtl="0">
                        <a:lnSpc>
                          <a:spcPct val="119000"/>
                        </a:lnSpc>
                        <a:spcBef>
                          <a:spcPts val="0"/>
                        </a:spcBef>
                        <a:spcAft>
                          <a:spcPts val="0"/>
                        </a:spcAft>
                      </a:pPr>
                      <a:r>
                        <a:rPr lang="en-US" sz="1000" kern="1400" cap="all" dirty="0">
                          <a:ln>
                            <a:noFill/>
                          </a:ln>
                          <a:solidFill>
                            <a:srgbClr val="333333"/>
                          </a:solidFill>
                          <a:effectLst/>
                          <a:latin typeface="Franklin Gothic Book"/>
                        </a:rPr>
                        <a:t>Implants</a:t>
                      </a:r>
                      <a:endParaRPr lang="en-US" sz="1000" kern="1400" dirty="0">
                        <a:ln>
                          <a:noFill/>
                        </a:ln>
                        <a:solidFill>
                          <a:srgbClr val="EB1D36"/>
                        </a:solidFill>
                        <a:effectLst/>
                        <a:latin typeface="Franklin Gothic Book"/>
                      </a:endParaRPr>
                    </a:p>
                  </a:txBody>
                  <a:tcPr marL="8496" marR="8496" marT="8496"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tcPr>
                </a:tc>
                <a:tc gridSpan="2">
                  <a:txBody>
                    <a:bodyPr/>
                    <a:lstStyle/>
                    <a:p>
                      <a:pPr marR="0" indent="0" algn="ctr" rtl="0">
                        <a:lnSpc>
                          <a:spcPct val="119000"/>
                        </a:lnSpc>
                        <a:spcBef>
                          <a:spcPts val="0"/>
                        </a:spcBef>
                        <a:spcAft>
                          <a:spcPts val="600"/>
                        </a:spcAft>
                      </a:pPr>
                      <a:r>
                        <a:rPr lang="en-US" sz="1000" kern="1400" dirty="0">
                          <a:ln>
                            <a:noFill/>
                          </a:ln>
                          <a:solidFill>
                            <a:srgbClr val="000000"/>
                          </a:solidFill>
                          <a:effectLst/>
                          <a:latin typeface="Franklin Gothic Book"/>
                        </a:rPr>
                        <a:t>Plan pays 60%* </a:t>
                      </a:r>
                      <a:endParaRPr lang="en-US" sz="1000" kern="1400" dirty="0">
                        <a:ln>
                          <a:noFill/>
                        </a:ln>
                        <a:solidFill>
                          <a:srgbClr val="EB1D36"/>
                        </a:solidFill>
                        <a:effectLst/>
                        <a:latin typeface="Franklin Gothic Book" panose="020B0503020102020204" pitchFamily="34" charset="0"/>
                      </a:endParaRPr>
                    </a:p>
                  </a:txBody>
                  <a:tcPr marL="8496" marR="8496" marT="8496"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hMerge="1">
                  <a:txBody>
                    <a:bodyPr/>
                    <a:lstStyle/>
                    <a:p>
                      <a:endParaRPr lang="en-US"/>
                    </a:p>
                  </a:txBody>
                  <a:tcPr/>
                </a:tc>
                <a:tc gridSpan="2">
                  <a:txBody>
                    <a:bodyPr/>
                    <a:lstStyle/>
                    <a:p>
                      <a:pPr marR="0" indent="0" algn="ctr" rtl="0">
                        <a:lnSpc>
                          <a:spcPct val="119000"/>
                        </a:lnSpc>
                        <a:spcBef>
                          <a:spcPts val="0"/>
                        </a:spcBef>
                        <a:spcAft>
                          <a:spcPts val="600"/>
                        </a:spcAft>
                      </a:pPr>
                      <a:r>
                        <a:rPr lang="en-US" sz="1000" kern="1400" dirty="0">
                          <a:ln>
                            <a:noFill/>
                          </a:ln>
                          <a:solidFill>
                            <a:srgbClr val="000000"/>
                          </a:solidFill>
                          <a:effectLst/>
                          <a:latin typeface="Franklin Gothic Book"/>
                        </a:rPr>
                        <a:t>Plan pays 50%*  </a:t>
                      </a:r>
                      <a:endParaRPr lang="en-US" sz="1000" kern="1400" dirty="0">
                        <a:ln>
                          <a:noFill/>
                        </a:ln>
                        <a:solidFill>
                          <a:srgbClr val="EB1D36"/>
                        </a:solidFill>
                        <a:effectLst/>
                        <a:latin typeface="Franklin Gothic Book" panose="020B0503020102020204" pitchFamily="34" charset="0"/>
                      </a:endParaRPr>
                    </a:p>
                  </a:txBody>
                  <a:tcPr marL="8496" marR="8496" marT="8496"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FFFFF"/>
                    </a:solidFill>
                  </a:tcPr>
                </a:tc>
                <a:tc hMerge="1">
                  <a:txBody>
                    <a:bodyPr/>
                    <a:lstStyle/>
                    <a:p>
                      <a:endParaRPr lang="en-US"/>
                    </a:p>
                  </a:txBody>
                  <a:tcPr/>
                </a:tc>
                <a:tc>
                  <a:txBody>
                    <a:bodyPr/>
                    <a:lstStyle/>
                    <a:p>
                      <a:pPr marR="0" indent="0" algn="ctr" rtl="0">
                        <a:lnSpc>
                          <a:spcPct val="119000"/>
                        </a:lnSpc>
                        <a:spcBef>
                          <a:spcPts val="0"/>
                        </a:spcBef>
                        <a:spcAft>
                          <a:spcPts val="0"/>
                        </a:spcAft>
                      </a:pPr>
                      <a:r>
                        <a:rPr lang="en-US" sz="1000" kern="1400" dirty="0">
                          <a:ln>
                            <a:noFill/>
                          </a:ln>
                          <a:solidFill>
                            <a:srgbClr val="000000"/>
                          </a:solidFill>
                          <a:effectLst/>
                          <a:latin typeface="Franklin Gothic Book"/>
                        </a:rPr>
                        <a:t>N/A</a:t>
                      </a:r>
                      <a:endParaRPr lang="en-US" sz="1000" kern="1400" dirty="0">
                        <a:ln>
                          <a:noFill/>
                        </a:ln>
                        <a:solidFill>
                          <a:srgbClr val="EB1D36"/>
                        </a:solidFill>
                        <a:effectLst/>
                        <a:latin typeface="Franklin Gothic Book"/>
                      </a:endParaRPr>
                    </a:p>
                  </a:txBody>
                  <a:tcPr marL="8496" marR="8496" marT="8496"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extLst>
                  <a:ext uri="{0D108BD9-81ED-4DB2-BD59-A6C34878D82A}">
                    <a16:rowId xmlns:a16="http://schemas.microsoft.com/office/drawing/2014/main" val="27318302"/>
                  </a:ext>
                </a:extLst>
              </a:tr>
              <a:tr h="699042">
                <a:tc>
                  <a:txBody>
                    <a:bodyPr/>
                    <a:lstStyle/>
                    <a:p>
                      <a:pPr marR="0" indent="0" algn="l" rtl="0">
                        <a:lnSpc>
                          <a:spcPct val="119000"/>
                        </a:lnSpc>
                        <a:spcBef>
                          <a:spcPts val="0"/>
                        </a:spcBef>
                        <a:spcAft>
                          <a:spcPts val="0"/>
                        </a:spcAft>
                      </a:pPr>
                      <a:r>
                        <a:rPr lang="en-US" sz="1000" kern="1400" cap="all" dirty="0">
                          <a:ln>
                            <a:noFill/>
                          </a:ln>
                          <a:solidFill>
                            <a:srgbClr val="333333"/>
                          </a:solidFill>
                          <a:effectLst/>
                          <a:latin typeface="Franklin Gothic Book" panose="020B0503020102020204" pitchFamily="34" charset="0"/>
                        </a:rPr>
                        <a:t>Orthodontia Lifetime Maximum </a:t>
                      </a:r>
                      <a:r>
                        <a:rPr lang="en-US" sz="1000" kern="1400" dirty="0">
                          <a:ln>
                            <a:noFill/>
                          </a:ln>
                          <a:solidFill>
                            <a:srgbClr val="333333"/>
                          </a:solidFill>
                          <a:effectLst/>
                          <a:latin typeface="Franklin Gothic Book" panose="020B0503020102020204" pitchFamily="34" charset="0"/>
                        </a:rPr>
                        <a:t>(per patient)</a:t>
                      </a:r>
                      <a:endParaRPr lang="en-US" sz="1000" kern="1400" dirty="0">
                        <a:ln>
                          <a:noFill/>
                        </a:ln>
                        <a:solidFill>
                          <a:srgbClr val="EB1D36"/>
                        </a:solidFill>
                        <a:effectLst/>
                        <a:latin typeface="Franklin Gothic Book" panose="020B0503020102020204" pitchFamily="34" charset="0"/>
                      </a:endParaRPr>
                    </a:p>
                  </a:txBody>
                  <a:tcPr marL="8496" marR="8496" marT="8496"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1000" kern="1400" dirty="0">
                          <a:ln>
                            <a:noFill/>
                          </a:ln>
                          <a:solidFill>
                            <a:srgbClr val="000000"/>
                          </a:solidFill>
                          <a:effectLst/>
                          <a:latin typeface="Franklin Gothic Book"/>
                        </a:rPr>
                        <a:t>$1,500</a:t>
                      </a:r>
                      <a:endParaRPr lang="en-US" sz="1000" kern="1400" dirty="0">
                        <a:ln>
                          <a:noFill/>
                        </a:ln>
                        <a:solidFill>
                          <a:srgbClr val="EB1D36"/>
                        </a:solidFill>
                        <a:effectLst/>
                        <a:latin typeface="Franklin Gothic Book"/>
                      </a:endParaRPr>
                    </a:p>
                  </a:txBody>
                  <a:tcPr marL="32624" marR="32624" marT="0" marB="0" anchor="ctr">
                    <a:lnL>
                      <a:noFill/>
                    </a:lnL>
                    <a:lnR w="6350" cap="flat" cmpd="sng" algn="ctr">
                      <a:solidFill>
                        <a:srgbClr val="81AFB9"/>
                      </a:solidFill>
                      <a:prstDash val="solid"/>
                      <a:round/>
                      <a:headEnd type="none" w="med" len="med"/>
                      <a:tailEnd type="none" w="med" len="med"/>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a:txBody>
                    <a:bodyPr/>
                    <a:lstStyle/>
                    <a:p>
                      <a:pPr marR="0" indent="0" algn="ctr" rtl="0">
                        <a:lnSpc>
                          <a:spcPct val="119000"/>
                        </a:lnSpc>
                        <a:spcBef>
                          <a:spcPts val="0"/>
                        </a:spcBef>
                        <a:spcAft>
                          <a:spcPts val="0"/>
                        </a:spcAft>
                      </a:pPr>
                      <a:r>
                        <a:rPr lang="en-US" sz="1000" kern="1400" dirty="0">
                          <a:ln>
                            <a:noFill/>
                          </a:ln>
                          <a:solidFill>
                            <a:srgbClr val="000000"/>
                          </a:solidFill>
                          <a:effectLst/>
                          <a:latin typeface="Franklin Gothic Book"/>
                        </a:rPr>
                        <a:t>$1,000</a:t>
                      </a:r>
                      <a:endParaRPr lang="en-US" sz="1000" kern="1400" dirty="0">
                        <a:ln>
                          <a:noFill/>
                        </a:ln>
                        <a:solidFill>
                          <a:srgbClr val="EB1D36"/>
                        </a:solidFill>
                        <a:effectLst/>
                        <a:latin typeface="Franklin Gothic Book"/>
                      </a:endParaRPr>
                    </a:p>
                  </a:txBody>
                  <a:tcPr marL="32624" marR="32624" marT="0" marB="0" anchor="ctr">
                    <a:lnL w="6350" cap="flat" cmpd="sng" algn="ctr">
                      <a:solidFill>
                        <a:srgbClr val="81AFB9"/>
                      </a:solidFill>
                      <a:prstDash val="solid"/>
                      <a:round/>
                      <a:headEnd type="none" w="med" len="med"/>
                      <a:tailEnd type="none" w="med" len="med"/>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a:txBody>
                    <a:bodyPr/>
                    <a:lstStyle/>
                    <a:p>
                      <a:pPr marR="0" indent="0" algn="ctr" rtl="0">
                        <a:lnSpc>
                          <a:spcPct val="119000"/>
                        </a:lnSpc>
                        <a:spcBef>
                          <a:spcPts val="0"/>
                        </a:spcBef>
                        <a:spcAft>
                          <a:spcPts val="0"/>
                        </a:spcAft>
                      </a:pPr>
                      <a:r>
                        <a:rPr lang="en-US" sz="1000" kern="1400" dirty="0">
                          <a:ln>
                            <a:noFill/>
                          </a:ln>
                          <a:solidFill>
                            <a:srgbClr val="000000"/>
                          </a:solidFill>
                          <a:effectLst/>
                          <a:latin typeface="Franklin Gothic Book"/>
                        </a:rPr>
                        <a:t>$1,000</a:t>
                      </a:r>
                      <a:endParaRPr lang="en-US" sz="1000" kern="1400" dirty="0">
                        <a:ln>
                          <a:noFill/>
                        </a:ln>
                        <a:solidFill>
                          <a:srgbClr val="EB1D36"/>
                        </a:solidFill>
                        <a:effectLst/>
                        <a:latin typeface="Franklin Gothic Book"/>
                      </a:endParaRPr>
                    </a:p>
                  </a:txBody>
                  <a:tcPr marL="32624" marR="32624" marT="0" marB="0" anchor="ctr">
                    <a:lnL>
                      <a:noFill/>
                    </a:lnL>
                    <a:lnR w="6350" cap="flat" cmpd="sng" algn="ctr">
                      <a:solidFill>
                        <a:srgbClr val="81AFB9"/>
                      </a:solidFill>
                      <a:prstDash val="solid"/>
                      <a:round/>
                      <a:headEnd type="none" w="med" len="med"/>
                      <a:tailEnd type="none" w="med" len="med"/>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0"/>
                        </a:spcAft>
                      </a:pPr>
                      <a:r>
                        <a:rPr lang="en-US" sz="1000" kern="1400" dirty="0">
                          <a:ln>
                            <a:noFill/>
                          </a:ln>
                          <a:solidFill>
                            <a:srgbClr val="000000"/>
                          </a:solidFill>
                          <a:effectLst/>
                          <a:latin typeface="Franklin Gothic Book"/>
                        </a:rPr>
                        <a:t>$750</a:t>
                      </a:r>
                      <a:endParaRPr lang="en-US" sz="1000" kern="1400" dirty="0">
                        <a:ln>
                          <a:noFill/>
                        </a:ln>
                        <a:solidFill>
                          <a:srgbClr val="EB1D36"/>
                        </a:solidFill>
                        <a:effectLst/>
                        <a:latin typeface="Franklin Gothic Book"/>
                      </a:endParaRPr>
                    </a:p>
                  </a:txBody>
                  <a:tcPr marL="32624" marR="32624" marT="0" marB="0" anchor="ctr">
                    <a:lnL w="6350" cap="flat" cmpd="sng" algn="ctr">
                      <a:solidFill>
                        <a:srgbClr val="81AFB9"/>
                      </a:solidFill>
                      <a:prstDash val="solid"/>
                      <a:round/>
                      <a:headEnd type="none" w="med" len="med"/>
                      <a:tailEnd type="none" w="med" len="med"/>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FFFFF"/>
                    </a:solidFill>
                  </a:tcPr>
                </a:tc>
                <a:tc>
                  <a:txBody>
                    <a:bodyPr/>
                    <a:lstStyle/>
                    <a:p>
                      <a:pPr marR="0" indent="0" algn="ctr" rtl="0">
                        <a:lnSpc>
                          <a:spcPct val="90000"/>
                        </a:lnSpc>
                        <a:spcBef>
                          <a:spcPts val="0"/>
                        </a:spcBef>
                        <a:spcAft>
                          <a:spcPts val="0"/>
                        </a:spcAft>
                      </a:pPr>
                      <a:r>
                        <a:rPr lang="en-US" sz="1000" kern="1400" dirty="0">
                          <a:ln>
                            <a:noFill/>
                          </a:ln>
                          <a:solidFill>
                            <a:srgbClr val="000000"/>
                          </a:solidFill>
                          <a:effectLst/>
                          <a:latin typeface="Franklin Gothic Book" panose="020B0503020102020204" pitchFamily="34" charset="0"/>
                        </a:rPr>
                        <a:t>24 months of comprehensive orthodontic treatment plus 24 months of retention</a:t>
                      </a:r>
                      <a:endParaRPr lang="en-US" sz="1000" kern="1400" dirty="0">
                        <a:ln>
                          <a:noFill/>
                        </a:ln>
                        <a:solidFill>
                          <a:srgbClr val="EB1D36"/>
                        </a:solidFill>
                        <a:effectLst/>
                        <a:latin typeface="Franklin Gothic Book" panose="020B0503020102020204" pitchFamily="34" charset="0"/>
                      </a:endParaRPr>
                    </a:p>
                  </a:txBody>
                  <a:tcPr marL="32624" marR="32624"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extLst>
                  <a:ext uri="{0D108BD9-81ED-4DB2-BD59-A6C34878D82A}">
                    <a16:rowId xmlns:a16="http://schemas.microsoft.com/office/drawing/2014/main" val="3060499010"/>
                  </a:ext>
                </a:extLst>
              </a:tr>
            </a:tbl>
          </a:graphicData>
        </a:graphic>
      </p:graphicFrame>
      <p:pic>
        <p:nvPicPr>
          <p:cNvPr id="5" name="Picture 4" descr="A logo with a tree and text&#10;&#10;Description automatically generated">
            <a:extLst>
              <a:ext uri="{FF2B5EF4-FFF2-40B4-BE49-F238E27FC236}">
                <a16:creationId xmlns:a16="http://schemas.microsoft.com/office/drawing/2014/main" id="{84A8078D-C87E-9BB4-027B-51AC1AC26B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90704" y="-86360"/>
            <a:ext cx="1459450" cy="788628"/>
          </a:xfrm>
          <a:prstGeom prst="rect">
            <a:avLst/>
          </a:prstGeom>
        </p:spPr>
      </p:pic>
    </p:spTree>
    <p:extLst>
      <p:ext uri="{BB962C8B-B14F-4D97-AF65-F5344CB8AC3E}">
        <p14:creationId xmlns:p14="http://schemas.microsoft.com/office/powerpoint/2010/main" val="8090941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89F45B-9B84-F4D1-61DD-AA4D47787431}"/>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A2E9EA85-5751-DCCD-99F4-DE571F56482A}"/>
              </a:ext>
            </a:extLst>
          </p:cNvPr>
          <p:cNvSpPr/>
          <p:nvPr/>
        </p:nvSpPr>
        <p:spPr>
          <a:xfrm>
            <a:off x="0" y="0"/>
            <a:ext cx="9144000" cy="1414130"/>
          </a:xfrm>
          <a:prstGeom prst="rect">
            <a:avLst/>
          </a:prstGeom>
          <a:solidFill>
            <a:srgbClr val="0D525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D5257"/>
              </a:solidFill>
            </a:endParaRPr>
          </a:p>
        </p:txBody>
      </p:sp>
      <p:pic>
        <p:nvPicPr>
          <p:cNvPr id="8" name="Picture 7">
            <a:extLst>
              <a:ext uri="{FF2B5EF4-FFF2-40B4-BE49-F238E27FC236}">
                <a16:creationId xmlns:a16="http://schemas.microsoft.com/office/drawing/2014/main" id="{6C06FB4C-8909-AACF-62CD-52020106EB4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442384" y="0"/>
            <a:ext cx="3617395" cy="1414131"/>
          </a:xfrm>
          <a:prstGeom prst="rect">
            <a:avLst/>
          </a:prstGeom>
        </p:spPr>
      </p:pic>
      <p:sp>
        <p:nvSpPr>
          <p:cNvPr id="9" name="Title 1">
            <a:extLst>
              <a:ext uri="{FF2B5EF4-FFF2-40B4-BE49-F238E27FC236}">
                <a16:creationId xmlns:a16="http://schemas.microsoft.com/office/drawing/2014/main" id="{BEDAB684-F01B-EFF1-FD9D-AE2D2AE44374}"/>
              </a:ext>
            </a:extLst>
          </p:cNvPr>
          <p:cNvSpPr txBox="1">
            <a:spLocks/>
          </p:cNvSpPr>
          <p:nvPr/>
        </p:nvSpPr>
        <p:spPr>
          <a:xfrm>
            <a:off x="790073" y="1511300"/>
            <a:ext cx="6854736" cy="5143499"/>
          </a:xfrm>
          <a:prstGeom prst="rect">
            <a:avLst/>
          </a:prstGeom>
        </p:spPr>
        <p:txBody>
          <a:bodyPr vert="horz" lIns="0" tIns="45720" rIns="0" bIns="45720" rtlCol="0" anchor="t">
            <a:noAutofit/>
          </a:bodyPr>
          <a:lstStyle>
            <a:lvl1pPr algn="l" defTabSz="457200" rtl="0" eaLnBrk="1" latinLnBrk="0" hangingPunct="1">
              <a:spcBef>
                <a:spcPct val="0"/>
              </a:spcBef>
              <a:buNone/>
              <a:defRPr sz="5400" b="1" kern="1200" cap="all" normalizeH="0" baseline="0">
                <a:solidFill>
                  <a:srgbClr val="0D5257"/>
                </a:solidFill>
                <a:latin typeface="+mj-lt"/>
                <a:ea typeface="+mj-ea"/>
                <a:cs typeface="Segoe UI Semibold" panose="020B0702040204020203" pitchFamily="34" charset="0"/>
              </a:defRPr>
            </a:lvl1pPr>
          </a:lstStyle>
          <a:p>
            <a:endParaRPr lang="en-US" sz="4000" dirty="0">
              <a:latin typeface="Georgia" panose="02040502050405020303" pitchFamily="18" charset="0"/>
            </a:endParaRPr>
          </a:p>
        </p:txBody>
      </p:sp>
      <p:sp>
        <p:nvSpPr>
          <p:cNvPr id="10" name="Text Placeholder 2">
            <a:extLst>
              <a:ext uri="{FF2B5EF4-FFF2-40B4-BE49-F238E27FC236}">
                <a16:creationId xmlns:a16="http://schemas.microsoft.com/office/drawing/2014/main" id="{AA29E52C-4CA3-7E41-F56A-F6580086141E}"/>
              </a:ext>
            </a:extLst>
          </p:cNvPr>
          <p:cNvSpPr txBox="1">
            <a:spLocks/>
          </p:cNvSpPr>
          <p:nvPr/>
        </p:nvSpPr>
        <p:spPr>
          <a:xfrm>
            <a:off x="790073" y="3766789"/>
            <a:ext cx="6952447" cy="1989937"/>
          </a:xfrm>
          <a:prstGeom prst="rect">
            <a:avLst/>
          </a:prstGeom>
        </p:spPr>
        <p:txBody>
          <a:bodyPr vert="horz" lIns="0" tIns="45720" rIns="91440" bIns="45720" rtlCol="0">
            <a:noAutofit/>
          </a:bodyPr>
          <a:lstStyle>
            <a:lvl1pPr marL="0" indent="0" algn="l" defTabSz="457200" rtl="0" eaLnBrk="1" latinLnBrk="0" hangingPunct="1">
              <a:spcBef>
                <a:spcPct val="20000"/>
              </a:spcBef>
              <a:buClrTx/>
              <a:buFont typeface="Arial" panose="020B0604020202020204" pitchFamily="34" charset="0"/>
              <a:buNone/>
              <a:defRPr sz="3600" b="1" i="0" kern="1200">
                <a:solidFill>
                  <a:schemeClr val="tx1"/>
                </a:solidFill>
                <a:latin typeface="+mn-lt"/>
                <a:ea typeface="+mn-ea"/>
                <a:cs typeface="Segoe UI Semibold" panose="020B0702040204020203" pitchFamily="34" charset="0"/>
              </a:defRPr>
            </a:lvl1pPr>
            <a:lvl2pPr marL="457200" indent="-231775" algn="l" defTabSz="457200" rtl="0" eaLnBrk="1" latinLnBrk="0" hangingPunct="1">
              <a:spcBef>
                <a:spcPct val="200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684213" indent="-227013" algn="l" defTabSz="457200" rtl="0" eaLnBrk="1" latinLnBrk="0" hangingPunct="1">
              <a:spcBef>
                <a:spcPct val="20000"/>
              </a:spcBef>
              <a:buClrTx/>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914400" indent="-230188" algn="l" defTabSz="457200" rtl="0" eaLnBrk="1" latinLnBrk="0" hangingPunct="1">
              <a:spcBef>
                <a:spcPct val="200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4pPr>
            <a:lvl5pPr marL="1141413" indent="-227013" algn="l" defTabSz="457200" rtl="0" eaLnBrk="1" latinLnBrk="0" hangingPunct="1">
              <a:spcBef>
                <a:spcPct val="20000"/>
              </a:spcBef>
              <a:buClrTx/>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smtClean="0">
                <a:latin typeface="Georgia" panose="02040502050405020303" pitchFamily="18" charset="0"/>
                <a:cs typeface="Arial" panose="020B0604020202020204" pitchFamily="34" charset="0"/>
              </a:rPr>
              <a:t> </a:t>
            </a:r>
            <a:endParaRPr lang="en-US" sz="2400" b="0" dirty="0">
              <a:latin typeface="Arial" panose="020B0604020202020204" pitchFamily="34" charset="0"/>
              <a:cs typeface="Arial" panose="020B0604020202020204" pitchFamily="34" charset="0"/>
            </a:endParaRPr>
          </a:p>
        </p:txBody>
      </p:sp>
      <p:sp>
        <p:nvSpPr>
          <p:cNvPr id="6" name="Text Placeholder 1"/>
          <p:cNvSpPr>
            <a:spLocks noGrp="1"/>
          </p:cNvSpPr>
          <p:nvPr>
            <p:ph type="body" sz="quarter" idx="10"/>
          </p:nvPr>
        </p:nvSpPr>
        <p:spPr>
          <a:xfrm>
            <a:off x="457993" y="1680604"/>
            <a:ext cx="8228013" cy="365125"/>
          </a:xfrm>
        </p:spPr>
        <p:txBody>
          <a:bodyPr>
            <a:noAutofit/>
          </a:bodyPr>
          <a:lstStyle/>
          <a:p>
            <a:pPr>
              <a:lnSpc>
                <a:spcPct val="90000"/>
              </a:lnSpc>
            </a:pPr>
            <a:r>
              <a:rPr lang="en-US" b="1" dirty="0">
                <a:latin typeface="Georgia" panose="02040502050405020303" pitchFamily="18" charset="0"/>
              </a:rPr>
              <a:t>OPEN ENROLLMENT – IMPORTANT INFORMATION</a:t>
            </a:r>
          </a:p>
        </p:txBody>
      </p:sp>
      <p:sp>
        <p:nvSpPr>
          <p:cNvPr id="2" name="Rectangle 1"/>
          <p:cNvSpPr/>
          <p:nvPr/>
        </p:nvSpPr>
        <p:spPr>
          <a:xfrm>
            <a:off x="228601" y="2045729"/>
            <a:ext cx="8831178" cy="4031873"/>
          </a:xfrm>
          <a:prstGeom prst="rect">
            <a:avLst/>
          </a:prstGeom>
        </p:spPr>
        <p:txBody>
          <a:bodyPr wrap="square">
            <a:spAutoFit/>
          </a:bodyPr>
          <a:lstStyle/>
          <a:p>
            <a:pPr>
              <a:buClr>
                <a:srgbClr val="117158"/>
              </a:buClr>
              <a:buFont typeface="Wingdings" panose="05000000000000000000" pitchFamily="2" charset="2"/>
              <a:buChar char="§"/>
            </a:pPr>
            <a:r>
              <a:rPr lang="en-US" sz="1600" dirty="0" smtClean="0">
                <a:latin typeface="Georgia" panose="02040502050405020303" pitchFamily="18" charset="0"/>
              </a:rPr>
              <a:t>  </a:t>
            </a:r>
            <a:r>
              <a:rPr lang="en-US" sz="1600" b="1" dirty="0" smtClean="0">
                <a:latin typeface="Georgia" panose="02040502050405020303" pitchFamily="18" charset="0"/>
              </a:rPr>
              <a:t>Open </a:t>
            </a:r>
            <a:r>
              <a:rPr lang="en-US" sz="1600" b="1" dirty="0">
                <a:latin typeface="Georgia" panose="02040502050405020303" pitchFamily="18" charset="0"/>
              </a:rPr>
              <a:t>Enrollment Window</a:t>
            </a:r>
            <a:r>
              <a:rPr lang="en-US" sz="1600" dirty="0">
                <a:latin typeface="Georgia" panose="02040502050405020303" pitchFamily="18" charset="0"/>
              </a:rPr>
              <a:t>: October </a:t>
            </a:r>
            <a:r>
              <a:rPr lang="en-US" sz="1600" dirty="0" smtClean="0">
                <a:latin typeface="Georgia" panose="02040502050405020303" pitchFamily="18" charset="0"/>
              </a:rPr>
              <a:t>6 </a:t>
            </a:r>
            <a:r>
              <a:rPr lang="en-US" sz="1600" dirty="0">
                <a:latin typeface="Georgia" panose="02040502050405020303" pitchFamily="18" charset="0"/>
              </a:rPr>
              <a:t>through October </a:t>
            </a:r>
            <a:r>
              <a:rPr lang="en-US" sz="1600" dirty="0" smtClean="0">
                <a:latin typeface="Georgia" panose="02040502050405020303" pitchFamily="18" charset="0"/>
              </a:rPr>
              <a:t>21, 2025 </a:t>
            </a:r>
            <a:endParaRPr lang="en-US" sz="1600" b="1" dirty="0">
              <a:latin typeface="Georgia" panose="02040502050405020303" pitchFamily="18" charset="0"/>
            </a:endParaRPr>
          </a:p>
          <a:p>
            <a:pPr>
              <a:buClr>
                <a:srgbClr val="117158"/>
              </a:buClr>
              <a:buFont typeface="Wingdings" panose="05000000000000000000" pitchFamily="2" charset="2"/>
              <a:buChar char="§"/>
            </a:pPr>
            <a:endParaRPr lang="en-US" sz="1600" dirty="0">
              <a:solidFill>
                <a:srgbClr val="000000"/>
              </a:solidFill>
              <a:latin typeface="Georgia" panose="02040502050405020303" pitchFamily="18" charset="0"/>
            </a:endParaRPr>
          </a:p>
          <a:p>
            <a:pPr>
              <a:buClr>
                <a:srgbClr val="117158"/>
              </a:buClr>
              <a:buFont typeface="Wingdings" panose="05000000000000000000" pitchFamily="2" charset="2"/>
              <a:buChar char="§"/>
            </a:pPr>
            <a:r>
              <a:rPr lang="en-US" sz="1600" b="1" dirty="0" smtClean="0">
                <a:solidFill>
                  <a:srgbClr val="117158"/>
                </a:solidFill>
                <a:latin typeface="Georgia" panose="02040502050405020303" pitchFamily="18" charset="0"/>
              </a:rPr>
              <a:t>  PASSIVE </a:t>
            </a:r>
            <a:r>
              <a:rPr lang="en-US" sz="1600" b="1" dirty="0">
                <a:solidFill>
                  <a:srgbClr val="117158"/>
                </a:solidFill>
                <a:latin typeface="Georgia" panose="02040502050405020303" pitchFamily="18" charset="0"/>
              </a:rPr>
              <a:t>OPEN ENROLLMENT </a:t>
            </a:r>
            <a:r>
              <a:rPr lang="en-US" sz="1600" i="1" dirty="0">
                <a:solidFill>
                  <a:srgbClr val="117158"/>
                </a:solidFill>
                <a:latin typeface="Georgia" panose="02040502050405020303" pitchFamily="18" charset="0"/>
              </a:rPr>
              <a:t>(UNLESS </a:t>
            </a:r>
            <a:r>
              <a:rPr lang="en-US" sz="1600" i="1" dirty="0" smtClean="0">
                <a:solidFill>
                  <a:srgbClr val="117158"/>
                </a:solidFill>
                <a:latin typeface="Georgia" panose="02040502050405020303" pitchFamily="18" charset="0"/>
              </a:rPr>
              <a:t>ADDING/DELETING </a:t>
            </a:r>
            <a:r>
              <a:rPr lang="en-US" sz="1600" i="1" dirty="0">
                <a:solidFill>
                  <a:srgbClr val="117158"/>
                </a:solidFill>
                <a:latin typeface="Georgia" panose="02040502050405020303" pitchFamily="18" charset="0"/>
              </a:rPr>
              <a:t>DEPENDENTS, </a:t>
            </a:r>
            <a:r>
              <a:rPr lang="en-US" sz="1600" i="1" dirty="0" smtClean="0">
                <a:solidFill>
                  <a:srgbClr val="117158"/>
                </a:solidFill>
                <a:latin typeface="Georgia" panose="02040502050405020303" pitchFamily="18" charset="0"/>
              </a:rPr>
              <a:t>WANT </a:t>
            </a:r>
            <a:r>
              <a:rPr lang="en-US" sz="1600" i="1" dirty="0">
                <a:solidFill>
                  <a:srgbClr val="117158"/>
                </a:solidFill>
                <a:latin typeface="Georgia" panose="02040502050405020303" pitchFamily="18" charset="0"/>
              </a:rPr>
              <a:t>TO CHANGE PLANS/WAIVE COVERAGE OR PARTICIPATE IN FSA or HSA</a:t>
            </a:r>
            <a:r>
              <a:rPr lang="en-US" sz="1600" i="1" dirty="0" smtClean="0">
                <a:solidFill>
                  <a:srgbClr val="117158"/>
                </a:solidFill>
                <a:latin typeface="Georgia" panose="02040502050405020303" pitchFamily="18" charset="0"/>
              </a:rPr>
              <a:t>).</a:t>
            </a:r>
            <a:endParaRPr lang="en-US" sz="1600" i="1" dirty="0">
              <a:latin typeface="Georgia" panose="02040502050405020303" pitchFamily="18" charset="0"/>
              <a:cs typeface="Arial"/>
            </a:endParaRPr>
          </a:p>
          <a:p>
            <a:pPr>
              <a:buClr>
                <a:srgbClr val="117158"/>
              </a:buClr>
              <a:buFont typeface="Wingdings" panose="05000000000000000000" pitchFamily="2" charset="2"/>
              <a:buChar char="§"/>
            </a:pPr>
            <a:endParaRPr lang="en-US" sz="1600" dirty="0">
              <a:latin typeface="Georgia" panose="02040502050405020303" pitchFamily="18" charset="0"/>
            </a:endParaRPr>
          </a:p>
          <a:p>
            <a:pPr>
              <a:buClr>
                <a:srgbClr val="117158"/>
              </a:buClr>
              <a:buFont typeface="Wingdings" panose="05000000000000000000" pitchFamily="2" charset="2"/>
              <a:buChar char="§"/>
            </a:pPr>
            <a:r>
              <a:rPr lang="en-US" sz="1600" dirty="0" smtClean="0">
                <a:latin typeface="Georgia" panose="02040502050405020303" pitchFamily="18" charset="0"/>
              </a:rPr>
              <a:t>  Examples </a:t>
            </a:r>
            <a:r>
              <a:rPr lang="en-US" sz="1600" dirty="0">
                <a:latin typeface="Georgia" panose="02040502050405020303" pitchFamily="18" charset="0"/>
              </a:rPr>
              <a:t>of why you should log into Oracle include:</a:t>
            </a:r>
          </a:p>
          <a:p>
            <a:pPr lvl="1">
              <a:buClr>
                <a:srgbClr val="117158"/>
              </a:buClr>
              <a:buFont typeface="Wingdings" panose="05000000000000000000" pitchFamily="2" charset="2"/>
              <a:buChar char="§"/>
            </a:pPr>
            <a:r>
              <a:rPr lang="en-US" sz="1600" dirty="0" smtClean="0">
                <a:latin typeface="Georgia" panose="02040502050405020303" pitchFamily="18" charset="0"/>
              </a:rPr>
              <a:t>  If </a:t>
            </a:r>
            <a:r>
              <a:rPr lang="en-US" sz="1600" dirty="0">
                <a:latin typeface="Georgia" panose="02040502050405020303" pitchFamily="18" charset="0"/>
              </a:rPr>
              <a:t>you would like to change your plan election (this applies for all benefits, including </a:t>
            </a:r>
            <a:r>
              <a:rPr lang="en-US" sz="1600" dirty="0" smtClean="0">
                <a:latin typeface="Georgia" panose="02040502050405020303" pitchFamily="18" charset="0"/>
              </a:rPr>
              <a:t>	medical</a:t>
            </a:r>
            <a:r>
              <a:rPr lang="en-US" sz="1600" dirty="0">
                <a:latin typeface="Georgia" panose="02040502050405020303" pitchFamily="18" charset="0"/>
              </a:rPr>
              <a:t>, dental, voluntary, etc.)</a:t>
            </a:r>
          </a:p>
          <a:p>
            <a:pPr lvl="1">
              <a:buClr>
                <a:srgbClr val="117158"/>
              </a:buClr>
              <a:buFont typeface="Wingdings" panose="05000000000000000000" pitchFamily="2" charset="2"/>
              <a:buChar char="§"/>
            </a:pPr>
            <a:r>
              <a:rPr lang="en-US" sz="1600" dirty="0" smtClean="0">
                <a:latin typeface="Georgia" panose="02040502050405020303" pitchFamily="18" charset="0"/>
              </a:rPr>
              <a:t>  If </a:t>
            </a:r>
            <a:r>
              <a:rPr lang="en-US" sz="1600" dirty="0">
                <a:latin typeface="Georgia" panose="02040502050405020303" pitchFamily="18" charset="0"/>
              </a:rPr>
              <a:t>you would like to change your coverage tier (i.e. Employee, Employee+ Spouse/DP, </a:t>
            </a:r>
            <a:r>
              <a:rPr lang="en-US" sz="1600" dirty="0" smtClean="0">
                <a:latin typeface="Georgia" panose="02040502050405020303" pitchFamily="18" charset="0"/>
              </a:rPr>
              <a:t>	Employee</a:t>
            </a:r>
            <a:r>
              <a:rPr lang="en-US" sz="1600" dirty="0">
                <a:latin typeface="Georgia" panose="02040502050405020303" pitchFamily="18" charset="0"/>
              </a:rPr>
              <a:t>+ Child, or Family coverage)</a:t>
            </a:r>
          </a:p>
          <a:p>
            <a:pPr lvl="1">
              <a:buClr>
                <a:srgbClr val="117158"/>
              </a:buClr>
              <a:buFont typeface="Wingdings" panose="05000000000000000000" pitchFamily="2" charset="2"/>
              <a:buChar char="§"/>
            </a:pPr>
            <a:r>
              <a:rPr lang="en-US" sz="1600" dirty="0" smtClean="0">
                <a:latin typeface="Georgia" panose="02040502050405020303" pitchFamily="18" charset="0"/>
              </a:rPr>
              <a:t>  If </a:t>
            </a:r>
            <a:r>
              <a:rPr lang="en-US" sz="1600" dirty="0">
                <a:latin typeface="Georgia" panose="02040502050405020303" pitchFamily="18" charset="0"/>
              </a:rPr>
              <a:t>you would like to add/remove dependents</a:t>
            </a:r>
          </a:p>
          <a:p>
            <a:pPr lvl="1">
              <a:buClr>
                <a:srgbClr val="117158"/>
              </a:buClr>
              <a:buFont typeface="Wingdings" panose="05000000000000000000" pitchFamily="2" charset="2"/>
              <a:buChar char="§"/>
            </a:pPr>
            <a:r>
              <a:rPr lang="en-US" sz="1600" dirty="0" smtClean="0">
                <a:latin typeface="Georgia" panose="02040502050405020303" pitchFamily="18" charset="0"/>
              </a:rPr>
              <a:t>  If </a:t>
            </a:r>
            <a:r>
              <a:rPr lang="en-US" sz="1600" dirty="0">
                <a:latin typeface="Georgia" panose="02040502050405020303" pitchFamily="18" charset="0"/>
              </a:rPr>
              <a:t>you are not currently enrolled in coverage but would like to enroll for </a:t>
            </a:r>
            <a:r>
              <a:rPr lang="en-US" sz="1600" dirty="0" smtClean="0">
                <a:latin typeface="Georgia" panose="02040502050405020303" pitchFamily="18" charset="0"/>
              </a:rPr>
              <a:t>2026</a:t>
            </a:r>
            <a:endParaRPr lang="en-US" sz="1600" dirty="0">
              <a:latin typeface="Georgia" panose="02040502050405020303" pitchFamily="18" charset="0"/>
            </a:endParaRPr>
          </a:p>
          <a:p>
            <a:pPr lvl="1">
              <a:buClr>
                <a:srgbClr val="117158"/>
              </a:buClr>
              <a:buFont typeface="Wingdings" panose="05000000000000000000" pitchFamily="2" charset="2"/>
              <a:buChar char="§"/>
            </a:pPr>
            <a:r>
              <a:rPr lang="en-US" sz="1600" dirty="0" smtClean="0">
                <a:latin typeface="Georgia" panose="02040502050405020303" pitchFamily="18" charset="0"/>
              </a:rPr>
              <a:t>  If </a:t>
            </a:r>
            <a:r>
              <a:rPr lang="en-US" sz="1600" dirty="0">
                <a:latin typeface="Georgia" panose="02040502050405020303" pitchFamily="18" charset="0"/>
              </a:rPr>
              <a:t>you are currently enrolled in coverage but would like to waive for </a:t>
            </a:r>
            <a:r>
              <a:rPr lang="en-US" sz="1600" dirty="0" smtClean="0">
                <a:latin typeface="Georgia" panose="02040502050405020303" pitchFamily="18" charset="0"/>
              </a:rPr>
              <a:t>2026</a:t>
            </a:r>
            <a:endParaRPr lang="en-US" sz="1600" dirty="0">
              <a:latin typeface="Georgia" panose="02040502050405020303" pitchFamily="18" charset="0"/>
            </a:endParaRPr>
          </a:p>
          <a:p>
            <a:pPr>
              <a:buClr>
                <a:srgbClr val="117158"/>
              </a:buClr>
            </a:pPr>
            <a:endParaRPr lang="en-US" sz="1600" dirty="0">
              <a:latin typeface="Georgia" panose="02040502050405020303" pitchFamily="18" charset="0"/>
            </a:endParaRPr>
          </a:p>
          <a:p>
            <a:pPr>
              <a:buClr>
                <a:srgbClr val="117158"/>
              </a:buClr>
            </a:pPr>
            <a:r>
              <a:rPr lang="en-US" sz="1600" b="1" dirty="0">
                <a:latin typeface="Georgia" panose="02040502050405020303" pitchFamily="18" charset="0"/>
              </a:rPr>
              <a:t>Once you have made your elections, you will not be able to change them until the next Open Enrollment period, unless you experience a qualified change in status.</a:t>
            </a:r>
          </a:p>
        </p:txBody>
      </p:sp>
    </p:spTree>
    <p:extLst>
      <p:ext uri="{BB962C8B-B14F-4D97-AF65-F5344CB8AC3E}">
        <p14:creationId xmlns:p14="http://schemas.microsoft.com/office/powerpoint/2010/main" val="13854281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title"/>
          </p:nvPr>
        </p:nvSpPr>
        <p:spPr>
          <a:xfrm>
            <a:off x="514209" y="283150"/>
            <a:ext cx="8153400" cy="624254"/>
          </a:xfrm>
        </p:spPr>
        <p:txBody>
          <a:bodyPr anchor="t">
            <a:normAutofit/>
          </a:bodyPr>
          <a:lstStyle/>
          <a:p>
            <a:pPr algn="l"/>
            <a:r>
              <a:rPr lang="en-US" dirty="0">
                <a:solidFill>
                  <a:srgbClr val="117158"/>
                </a:solidFill>
                <a:latin typeface="Franklin Gothic Book"/>
              </a:rPr>
              <a:t>Dental </a:t>
            </a:r>
            <a:r>
              <a:rPr lang="en-US" dirty="0" smtClean="0">
                <a:solidFill>
                  <a:srgbClr val="117158"/>
                </a:solidFill>
                <a:latin typeface="Franklin Gothic Book"/>
              </a:rPr>
              <a:t>Plan Types  </a:t>
            </a:r>
            <a:endParaRPr lang="en-US" dirty="0">
              <a:solidFill>
                <a:srgbClr val="117158"/>
              </a:solidFill>
            </a:endParaRPr>
          </a:p>
        </p:txBody>
      </p:sp>
      <p:sp>
        <p:nvSpPr>
          <p:cNvPr id="3" name="Text Placeholder 2"/>
          <p:cNvSpPr>
            <a:spLocks noGrp="1"/>
          </p:cNvSpPr>
          <p:nvPr>
            <p:ph sz="quarter" idx="1"/>
          </p:nvPr>
        </p:nvSpPr>
        <p:spPr>
          <a:xfrm>
            <a:off x="336503" y="1371600"/>
            <a:ext cx="8153400" cy="4800600"/>
          </a:xfrm>
        </p:spPr>
        <p:txBody>
          <a:bodyPr>
            <a:normAutofit/>
          </a:bodyPr>
          <a:lstStyle/>
          <a:p>
            <a:pPr>
              <a:buClr>
                <a:srgbClr val="117158"/>
              </a:buClr>
              <a:buFont typeface="Wingdings" panose="05000000000000000000" pitchFamily="2" charset="2"/>
              <a:buChar char="§"/>
            </a:pPr>
            <a:r>
              <a:rPr lang="en-US" sz="2000" dirty="0" smtClean="0">
                <a:latin typeface="Franklin Gothic Book" panose="020B0503020102020204" pitchFamily="34" charset="0"/>
              </a:rPr>
              <a:t>The </a:t>
            </a:r>
            <a:r>
              <a:rPr lang="en-US" sz="2000" b="1" dirty="0" smtClean="0">
                <a:latin typeface="Franklin Gothic Book" panose="020B0503020102020204" pitchFamily="34" charset="0"/>
              </a:rPr>
              <a:t>DPPO </a:t>
            </a:r>
            <a:r>
              <a:rPr lang="en-US" sz="2000" dirty="0" smtClean="0">
                <a:latin typeface="Franklin Gothic Book" panose="020B0503020102020204" pitchFamily="34" charset="0"/>
              </a:rPr>
              <a:t>plans (Plan A and Plan B) </a:t>
            </a:r>
            <a:r>
              <a:rPr lang="en-US" sz="2000" dirty="0">
                <a:latin typeface="Franklin Gothic Book" panose="020B0503020102020204" pitchFamily="34" charset="0"/>
              </a:rPr>
              <a:t>offer the convenience and flexibility of visiting any licensed dentist, anywhere. </a:t>
            </a:r>
          </a:p>
          <a:p>
            <a:pPr lvl="2">
              <a:buClr>
                <a:srgbClr val="117158"/>
              </a:buClr>
              <a:buFont typeface="Wingdings" panose="05000000000000000000" pitchFamily="2" charset="2"/>
              <a:buChar char="§"/>
            </a:pPr>
            <a:r>
              <a:rPr lang="en-US" sz="2000" dirty="0">
                <a:latin typeface="Franklin Gothic Book" panose="020B0503020102020204" pitchFamily="34" charset="0"/>
              </a:rPr>
              <a:t>Covered services are paid based on a percentage</a:t>
            </a:r>
          </a:p>
          <a:p>
            <a:pPr lvl="3">
              <a:buClr>
                <a:srgbClr val="117158"/>
              </a:buClr>
              <a:buFont typeface="Wingdings" panose="05000000000000000000" pitchFamily="2" charset="2"/>
              <a:buChar char="§"/>
            </a:pPr>
            <a:r>
              <a:rPr lang="en-US" sz="2000" dirty="0">
                <a:latin typeface="Franklin Gothic Book" panose="020B0503020102020204" pitchFamily="34" charset="0"/>
              </a:rPr>
              <a:t>For example: fillings are covered at 80%, you pay the remaining 20</a:t>
            </a:r>
            <a:r>
              <a:rPr lang="en-US" sz="2000" dirty="0" smtClean="0">
                <a:latin typeface="Franklin Gothic Book" panose="020B0503020102020204" pitchFamily="34" charset="0"/>
              </a:rPr>
              <a:t>%</a:t>
            </a:r>
            <a:endParaRPr lang="en-US" sz="2000" dirty="0">
              <a:latin typeface="Franklin Gothic Book" panose="020B0503020102020204" pitchFamily="34" charset="0"/>
            </a:endParaRPr>
          </a:p>
          <a:p>
            <a:pPr>
              <a:buClr>
                <a:srgbClr val="117158"/>
              </a:buClr>
              <a:buFont typeface="Wingdings" panose="05000000000000000000" pitchFamily="2" charset="2"/>
              <a:buChar char="§"/>
            </a:pPr>
            <a:r>
              <a:rPr lang="en-US" sz="2000" dirty="0">
                <a:latin typeface="Franklin Gothic Book" panose="020B0503020102020204" pitchFamily="34" charset="0"/>
              </a:rPr>
              <a:t>Under the </a:t>
            </a:r>
            <a:r>
              <a:rPr lang="en-US" sz="2000" b="1" dirty="0">
                <a:latin typeface="Franklin Gothic Book" panose="020B0503020102020204" pitchFamily="34" charset="0"/>
              </a:rPr>
              <a:t>DHMO</a:t>
            </a:r>
            <a:r>
              <a:rPr lang="en-US" sz="2000" dirty="0">
                <a:latin typeface="Franklin Gothic Book" panose="020B0503020102020204" pitchFamily="34" charset="0"/>
              </a:rPr>
              <a:t> Plan, members have their choice of skilled primary dentists from the Cigna network</a:t>
            </a:r>
          </a:p>
          <a:p>
            <a:pPr lvl="2">
              <a:buClr>
                <a:srgbClr val="117158"/>
              </a:buClr>
              <a:buFont typeface="Wingdings" panose="05000000000000000000" pitchFamily="2" charset="2"/>
              <a:buChar char="§"/>
            </a:pPr>
            <a:r>
              <a:rPr lang="en-US" sz="2000" dirty="0">
                <a:latin typeface="Franklin Gothic Book" panose="020B0503020102020204" pitchFamily="34" charset="0"/>
              </a:rPr>
              <a:t>Select a primary dentist who will then coordinate any needed referrals to a specialist.</a:t>
            </a:r>
          </a:p>
          <a:p>
            <a:pPr lvl="2">
              <a:buClr>
                <a:srgbClr val="117158"/>
              </a:buClr>
              <a:buFont typeface="Wingdings" panose="05000000000000000000" pitchFamily="2" charset="2"/>
              <a:buChar char="§"/>
            </a:pPr>
            <a:r>
              <a:rPr lang="en-US" sz="2000" dirty="0">
                <a:latin typeface="Franklin Gothic Book" panose="020B0503020102020204" pitchFamily="34" charset="0"/>
              </a:rPr>
              <a:t>There are no maximums or </a:t>
            </a:r>
            <a:r>
              <a:rPr lang="en-US" sz="2000" dirty="0" smtClean="0">
                <a:latin typeface="Franklin Gothic Book" panose="020B0503020102020204" pitchFamily="34" charset="0"/>
              </a:rPr>
              <a:t>deductibles</a:t>
            </a:r>
            <a:endParaRPr lang="en-US" sz="2000" dirty="0">
              <a:latin typeface="Franklin Gothic Book" panose="020B0503020102020204" pitchFamily="34" charset="0"/>
            </a:endParaRPr>
          </a:p>
          <a:p>
            <a:pPr marL="0" indent="0">
              <a:buClr>
                <a:srgbClr val="117158"/>
              </a:buClr>
              <a:buNone/>
            </a:pPr>
            <a:endParaRPr lang="en-US" sz="2000" dirty="0">
              <a:latin typeface="Franklin Gothic Book" panose="020B0503020102020204" pitchFamily="34" charset="0"/>
            </a:endParaRPr>
          </a:p>
        </p:txBody>
      </p:sp>
      <p:pic>
        <p:nvPicPr>
          <p:cNvPr id="6" name="Picture 5" descr="A logo with a tree and text&#10;&#10;Description automatically generated">
            <a:extLst>
              <a:ext uri="{FF2B5EF4-FFF2-40B4-BE49-F238E27FC236}">
                <a16:creationId xmlns:a16="http://schemas.microsoft.com/office/drawing/2014/main" id="{FFFA1F5A-A0AE-712D-0E33-D28B0BA6259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0722" y="101775"/>
            <a:ext cx="1726887" cy="987005"/>
          </a:xfrm>
          <a:prstGeom prst="rect">
            <a:avLst/>
          </a:prstGeom>
        </p:spPr>
      </p:pic>
    </p:spTree>
    <p:extLst>
      <p:ext uri="{BB962C8B-B14F-4D97-AF65-F5344CB8AC3E}">
        <p14:creationId xmlns:p14="http://schemas.microsoft.com/office/powerpoint/2010/main" val="6808924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title"/>
          </p:nvPr>
        </p:nvSpPr>
        <p:spPr>
          <a:xfrm>
            <a:off x="514209" y="283150"/>
            <a:ext cx="8153400" cy="624254"/>
          </a:xfrm>
        </p:spPr>
        <p:txBody>
          <a:bodyPr anchor="t">
            <a:normAutofit/>
          </a:bodyPr>
          <a:lstStyle/>
          <a:p>
            <a:pPr algn="l"/>
            <a:r>
              <a:rPr lang="en-US" dirty="0" smtClean="0">
                <a:solidFill>
                  <a:srgbClr val="117158"/>
                </a:solidFill>
                <a:latin typeface="Franklin Gothic Book"/>
              </a:rPr>
              <a:t> the Dental Special Healthcare needs Program </a:t>
            </a:r>
            <a:endParaRPr lang="en-US" dirty="0">
              <a:solidFill>
                <a:srgbClr val="117158"/>
              </a:solidFill>
            </a:endParaRPr>
          </a:p>
        </p:txBody>
      </p:sp>
      <p:sp>
        <p:nvSpPr>
          <p:cNvPr id="3" name="Text Placeholder 2"/>
          <p:cNvSpPr>
            <a:spLocks noGrp="1"/>
          </p:cNvSpPr>
          <p:nvPr>
            <p:ph sz="quarter" idx="1"/>
          </p:nvPr>
        </p:nvSpPr>
        <p:spPr>
          <a:xfrm>
            <a:off x="363007" y="1035749"/>
            <a:ext cx="8153400" cy="4800600"/>
          </a:xfrm>
        </p:spPr>
        <p:txBody>
          <a:bodyPr>
            <a:normAutofit/>
          </a:bodyPr>
          <a:lstStyle/>
          <a:p>
            <a:pPr>
              <a:buClr>
                <a:srgbClr val="117158"/>
              </a:buClr>
              <a:buFont typeface="Wingdings" panose="05000000000000000000" pitchFamily="2" charset="2"/>
              <a:buChar char="§"/>
            </a:pPr>
            <a:r>
              <a:rPr lang="en-US" sz="1800" b="1" dirty="0" smtClean="0">
                <a:latin typeface="Franklin Gothic Book" panose="020B0503020102020204" pitchFamily="34" charset="0"/>
              </a:rPr>
              <a:t>The Dental Special Healthcare Needs Program </a:t>
            </a:r>
          </a:p>
          <a:p>
            <a:pPr lvl="2">
              <a:buClr>
                <a:srgbClr val="117158"/>
              </a:buClr>
              <a:buFont typeface="Wingdings" panose="05000000000000000000" pitchFamily="2" charset="2"/>
              <a:buChar char="§"/>
            </a:pPr>
            <a:r>
              <a:rPr lang="en-US" dirty="0" smtClean="0">
                <a:latin typeface="Franklin Gothic Book" panose="020B0503020102020204" pitchFamily="34" charset="0"/>
              </a:rPr>
              <a:t>Accommodates employees and their families with any physical, developmental, mental, sensory, behavioral, cognitive or emotional impairment or limiting condition that requires medical management, healthcare intervention and/or use of specialized services. </a:t>
            </a:r>
          </a:p>
          <a:p>
            <a:pPr lvl="3">
              <a:buClr>
                <a:srgbClr val="117158"/>
              </a:buClr>
              <a:buFont typeface="Wingdings" panose="05000000000000000000" pitchFamily="2" charset="2"/>
              <a:buChar char="§"/>
            </a:pPr>
            <a:r>
              <a:rPr lang="en-US" dirty="0" smtClean="0">
                <a:latin typeface="Franklin Gothic Book" panose="020B0503020102020204" pitchFamily="34" charset="0"/>
              </a:rPr>
              <a:t>Employees </a:t>
            </a:r>
            <a:r>
              <a:rPr lang="en-US" dirty="0">
                <a:latin typeface="Franklin Gothic Book" panose="020B0503020102020204" pitchFamily="34" charset="0"/>
              </a:rPr>
              <a:t>will enroll in the program by contacting Cigna at 800-882-4462 and completing an intake form</a:t>
            </a:r>
            <a:r>
              <a:rPr lang="en-US" dirty="0" smtClean="0">
                <a:latin typeface="Franklin Gothic Book" panose="020B0503020102020204" pitchFamily="34" charset="0"/>
              </a:rPr>
              <a:t>.</a:t>
            </a:r>
          </a:p>
          <a:p>
            <a:pPr lvl="3">
              <a:buClr>
                <a:srgbClr val="117158"/>
              </a:buClr>
              <a:buFont typeface="Wingdings" panose="05000000000000000000" pitchFamily="2" charset="2"/>
              <a:buChar char="§"/>
            </a:pPr>
            <a:endParaRPr lang="en-US" dirty="0">
              <a:latin typeface="Franklin Gothic Book" panose="020B0503020102020204" pitchFamily="34" charset="0"/>
            </a:endParaRPr>
          </a:p>
        </p:txBody>
      </p:sp>
      <p:pic>
        <p:nvPicPr>
          <p:cNvPr id="6" name="Picture 5" descr="A logo with a tree and text&#10;&#10;Description automatically generated">
            <a:extLst>
              <a:ext uri="{FF2B5EF4-FFF2-40B4-BE49-F238E27FC236}">
                <a16:creationId xmlns:a16="http://schemas.microsoft.com/office/drawing/2014/main" id="{FFFA1F5A-A0AE-712D-0E33-D28B0BA6259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0722" y="101775"/>
            <a:ext cx="1726887" cy="987005"/>
          </a:xfrm>
          <a:prstGeom prst="rect">
            <a:avLst/>
          </a:prstGeom>
        </p:spPr>
      </p:pic>
      <p:pic>
        <p:nvPicPr>
          <p:cNvPr id="4" name="Picture 3"/>
          <p:cNvPicPr>
            <a:picLocks noChangeAspect="1"/>
          </p:cNvPicPr>
          <p:nvPr/>
        </p:nvPicPr>
        <p:blipFill>
          <a:blip r:embed="rId3"/>
          <a:stretch>
            <a:fillRect/>
          </a:stretch>
        </p:blipFill>
        <p:spPr>
          <a:xfrm>
            <a:off x="21632" y="3210762"/>
            <a:ext cx="9067317" cy="2182873"/>
          </a:xfrm>
          <a:prstGeom prst="rect">
            <a:avLst/>
          </a:prstGeom>
        </p:spPr>
      </p:pic>
    </p:spTree>
    <p:extLst>
      <p:ext uri="{BB962C8B-B14F-4D97-AF65-F5344CB8AC3E}">
        <p14:creationId xmlns:p14="http://schemas.microsoft.com/office/powerpoint/2010/main" val="29403695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733AD-D824-4319-8421-FF1FF521C3F0}"/>
              </a:ext>
            </a:extLst>
          </p:cNvPr>
          <p:cNvSpPr>
            <a:spLocks noGrp="1"/>
          </p:cNvSpPr>
          <p:nvPr>
            <p:ph type="title"/>
          </p:nvPr>
        </p:nvSpPr>
        <p:spPr>
          <a:xfrm>
            <a:off x="612648" y="309282"/>
            <a:ext cx="8153400" cy="668215"/>
          </a:xfrm>
        </p:spPr>
        <p:txBody>
          <a:bodyPr/>
          <a:lstStyle/>
          <a:p>
            <a:pPr algn="l"/>
            <a:r>
              <a:rPr lang="en-US" dirty="0">
                <a:latin typeface="Franklin Gothic Book"/>
              </a:rPr>
              <a:t>Flexible Spending accounts</a:t>
            </a:r>
            <a:endParaRPr lang="en-US" dirty="0">
              <a:latin typeface="Franklin Gothic Book"/>
              <a:cs typeface="Arial"/>
            </a:endParaRPr>
          </a:p>
        </p:txBody>
      </p:sp>
      <p:graphicFrame>
        <p:nvGraphicFramePr>
          <p:cNvPr id="4" name="Table 3">
            <a:extLst>
              <a:ext uri="{FF2B5EF4-FFF2-40B4-BE49-F238E27FC236}">
                <a16:creationId xmlns:a16="http://schemas.microsoft.com/office/drawing/2014/main" id="{2A474F17-3784-D6B9-1107-25FE98A2C3AD}"/>
              </a:ext>
            </a:extLst>
          </p:cNvPr>
          <p:cNvGraphicFramePr>
            <a:graphicFrameLocks noGrp="1"/>
          </p:cNvGraphicFramePr>
          <p:nvPr>
            <p:extLst>
              <p:ext uri="{D42A27DB-BD31-4B8C-83A1-F6EECF244321}">
                <p14:modId xmlns:p14="http://schemas.microsoft.com/office/powerpoint/2010/main" val="1946015722"/>
              </p:ext>
            </p:extLst>
          </p:nvPr>
        </p:nvGraphicFramePr>
        <p:xfrm>
          <a:off x="625213" y="1287568"/>
          <a:ext cx="7587761" cy="4457143"/>
        </p:xfrm>
        <a:graphic>
          <a:graphicData uri="http://schemas.openxmlformats.org/drawingml/2006/table">
            <a:tbl>
              <a:tblPr firstRow="1" bandRow="1">
                <a:tableStyleId>{5C22544A-7EE6-4342-B048-85BDC9FD1C3A}</a:tableStyleId>
              </a:tblPr>
              <a:tblGrid>
                <a:gridCol w="3353498">
                  <a:extLst>
                    <a:ext uri="{9D8B030D-6E8A-4147-A177-3AD203B41FA5}">
                      <a16:colId xmlns:a16="http://schemas.microsoft.com/office/drawing/2014/main" val="1729703364"/>
                    </a:ext>
                  </a:extLst>
                </a:gridCol>
                <a:gridCol w="4234263">
                  <a:extLst>
                    <a:ext uri="{9D8B030D-6E8A-4147-A177-3AD203B41FA5}">
                      <a16:colId xmlns:a16="http://schemas.microsoft.com/office/drawing/2014/main" val="1665610874"/>
                    </a:ext>
                  </a:extLst>
                </a:gridCol>
              </a:tblGrid>
              <a:tr h="641919">
                <a:tc>
                  <a:txBody>
                    <a:bodyPr/>
                    <a:lstStyle/>
                    <a:p>
                      <a:pPr marL="0" marR="0" algn="ctr">
                        <a:lnSpc>
                          <a:spcPct val="107000"/>
                        </a:lnSpc>
                        <a:spcBef>
                          <a:spcPts val="0"/>
                        </a:spcBef>
                        <a:spcAft>
                          <a:spcPts val="0"/>
                        </a:spcAft>
                      </a:pPr>
                      <a:r>
                        <a:rPr lang="en-US" sz="1600" dirty="0">
                          <a:effectLst/>
                          <a:latin typeface="Franklin Gothic Book" panose="020B0503020102020204" pitchFamily="34" charset="0"/>
                        </a:rPr>
                        <a:t>Medical Spending Account*</a:t>
                      </a:r>
                      <a:endParaRPr lang="en-US" sz="14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a:solidFill>
                      <a:srgbClr val="00664D"/>
                    </a:solidFill>
                  </a:tcPr>
                </a:tc>
                <a:tc>
                  <a:txBody>
                    <a:bodyPr/>
                    <a:lstStyle/>
                    <a:p>
                      <a:pPr marL="0" marR="0" algn="ctr">
                        <a:lnSpc>
                          <a:spcPct val="107000"/>
                        </a:lnSpc>
                        <a:spcBef>
                          <a:spcPts val="0"/>
                        </a:spcBef>
                        <a:spcAft>
                          <a:spcPts val="0"/>
                        </a:spcAft>
                      </a:pPr>
                      <a:r>
                        <a:rPr lang="en-US" sz="1600" dirty="0">
                          <a:effectLst/>
                          <a:latin typeface="Franklin Gothic Book" panose="020B0503020102020204" pitchFamily="34" charset="0"/>
                        </a:rPr>
                        <a:t>Dependent Care Spending Account</a:t>
                      </a:r>
                      <a:endParaRPr lang="en-US" sz="14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a:solidFill>
                      <a:srgbClr val="00664D"/>
                    </a:solidFill>
                  </a:tcPr>
                </a:tc>
                <a:extLst>
                  <a:ext uri="{0D108BD9-81ED-4DB2-BD59-A6C34878D82A}">
                    <a16:rowId xmlns:a16="http://schemas.microsoft.com/office/drawing/2014/main" val="1019404788"/>
                  </a:ext>
                </a:extLst>
              </a:tr>
              <a:tr h="871231">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US" sz="1600" b="1" dirty="0" smtClean="0">
                          <a:latin typeface="Franklin Gothic Book" panose="020B0503020102020204" pitchFamily="34" charset="0"/>
                        </a:rPr>
                        <a:t>2026 </a:t>
                      </a:r>
                      <a:r>
                        <a:rPr lang="en-US" sz="1600" b="1" dirty="0">
                          <a:latin typeface="Franklin Gothic Book" panose="020B0503020102020204" pitchFamily="34" charset="0"/>
                        </a:rPr>
                        <a:t>Contribution</a:t>
                      </a:r>
                      <a:r>
                        <a:rPr lang="en-US" sz="1600" b="1" dirty="0" smtClean="0">
                          <a:latin typeface="Franklin Gothic Book" panose="020B0503020102020204" pitchFamily="34" charset="0"/>
                        </a:rPr>
                        <a:t>:</a:t>
                      </a:r>
                    </a:p>
                    <a:p>
                      <a:pPr marL="0" marR="0" lvl="0" indent="0" algn="l" defTabSz="457200" rtl="0" eaLnBrk="1" fontAlgn="auto" latinLnBrk="0" hangingPunct="1">
                        <a:lnSpc>
                          <a:spcPct val="107000"/>
                        </a:lnSpc>
                        <a:spcBef>
                          <a:spcPts val="0"/>
                        </a:spcBef>
                        <a:spcAft>
                          <a:spcPts val="0"/>
                        </a:spcAft>
                        <a:buClrTx/>
                        <a:buSzTx/>
                        <a:buFontTx/>
                        <a:buNone/>
                        <a:tabLst/>
                        <a:defRPr/>
                      </a:pPr>
                      <a:endParaRPr lang="en-US" sz="1600" b="1" dirty="0">
                        <a:latin typeface="Franklin Gothic Book" panose="020B0503020102020204" pitchFamily="34" charset="0"/>
                      </a:endParaRPr>
                    </a:p>
                    <a:p>
                      <a:pPr marL="0" marR="0" lvl="0" indent="0" algn="l" defTabSz="457200" rtl="0" eaLnBrk="1" fontAlgn="auto" latinLnBrk="0" hangingPunct="1">
                        <a:lnSpc>
                          <a:spcPct val="107000"/>
                        </a:lnSpc>
                        <a:spcBef>
                          <a:spcPts val="0"/>
                        </a:spcBef>
                        <a:spcAft>
                          <a:spcPts val="0"/>
                        </a:spcAft>
                        <a:buClrTx/>
                        <a:buSzTx/>
                        <a:buFontTx/>
                        <a:buNone/>
                        <a:tabLst/>
                        <a:defRPr/>
                      </a:pPr>
                      <a:r>
                        <a:rPr lang="en-US" sz="1600" dirty="0">
                          <a:latin typeface="Franklin Gothic Book" panose="020B0503020102020204" pitchFamily="34" charset="0"/>
                        </a:rPr>
                        <a:t>Maximum of $</a:t>
                      </a:r>
                      <a:r>
                        <a:rPr lang="en-US" sz="1600" dirty="0" smtClean="0">
                          <a:latin typeface="Franklin Gothic Book" panose="020B0503020102020204" pitchFamily="34" charset="0"/>
                        </a:rPr>
                        <a:t>3,400  </a:t>
                      </a:r>
                      <a:endParaRPr lang="en-US" sz="1600" dirty="0">
                        <a:latin typeface="Franklin Gothic Book" panose="020B0503020102020204" pitchFamily="34" charset="0"/>
                      </a:endParaRPr>
                    </a:p>
                    <a:p>
                      <a:pPr marL="0" marR="0">
                        <a:lnSpc>
                          <a:spcPct val="107000"/>
                        </a:lnSpc>
                        <a:spcBef>
                          <a:spcPts val="0"/>
                        </a:spcBef>
                        <a:spcAft>
                          <a:spcPts val="0"/>
                        </a:spcAft>
                      </a:pPr>
                      <a:endParaRPr lang="en-US" sz="14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a:tc>
                <a:tc>
                  <a:txBody>
                    <a:bodyPr/>
                    <a:lstStyle/>
                    <a:p>
                      <a:r>
                        <a:rPr lang="en-US" sz="1600" b="1" dirty="0" smtClean="0">
                          <a:latin typeface="Franklin Gothic Book" panose="020B0503020102020204" pitchFamily="34" charset="0"/>
                        </a:rPr>
                        <a:t>2026 Contribution:</a:t>
                      </a:r>
                    </a:p>
                    <a:p>
                      <a:endParaRPr lang="en-US" sz="1600" b="1" dirty="0">
                        <a:latin typeface="Franklin Gothic Book" panose="020B05030201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smtClean="0">
                          <a:latin typeface="Franklin Gothic Book" panose="020B0503020102020204" pitchFamily="34" charset="0"/>
                        </a:rPr>
                        <a:t>Maximum of $7,500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smtClean="0">
                          <a:latin typeface="Franklin Gothic Book" panose="020B0503020102020204" pitchFamily="34" charset="0"/>
                        </a:rPr>
                        <a:t>$3,750 for married individuals filing separate tax return</a:t>
                      </a:r>
                    </a:p>
                    <a:p>
                      <a:endParaRPr lang="en-US" sz="1600" dirty="0">
                        <a:latin typeface="Franklin Gothic Book" panose="020B0503020102020204" pitchFamily="34" charset="0"/>
                      </a:endParaRPr>
                    </a:p>
                  </a:txBody>
                  <a:tcPr/>
                </a:tc>
                <a:extLst>
                  <a:ext uri="{0D108BD9-81ED-4DB2-BD59-A6C34878D82A}">
                    <a16:rowId xmlns:a16="http://schemas.microsoft.com/office/drawing/2014/main" val="3264800472"/>
                  </a:ext>
                </a:extLst>
              </a:tr>
              <a:tr h="950104">
                <a:tc>
                  <a:txBody>
                    <a:bodyPr/>
                    <a:lstStyle/>
                    <a:p>
                      <a:r>
                        <a:rPr lang="en-US" sz="1600" dirty="0">
                          <a:latin typeface="Franklin Gothic Book" panose="020B0503020102020204" pitchFamily="34" charset="0"/>
                        </a:rPr>
                        <a:t>$</a:t>
                      </a:r>
                      <a:r>
                        <a:rPr lang="en-US" sz="1600" dirty="0" smtClean="0">
                          <a:latin typeface="Franklin Gothic Book" panose="020B0503020102020204" pitchFamily="34" charset="0"/>
                        </a:rPr>
                        <a:t>680 </a:t>
                      </a:r>
                      <a:r>
                        <a:rPr lang="en-US" sz="1600" dirty="0">
                          <a:latin typeface="Franklin Gothic Book" panose="020B0503020102020204" pitchFamily="34" charset="0"/>
                        </a:rPr>
                        <a:t>Carryover limit into </a:t>
                      </a:r>
                      <a:r>
                        <a:rPr lang="en-US" sz="1600" dirty="0" smtClean="0">
                          <a:latin typeface="Franklin Gothic Book" panose="020B0503020102020204" pitchFamily="34" charset="0"/>
                        </a:rPr>
                        <a:t>2027  </a:t>
                      </a:r>
                      <a:endParaRPr lang="en-US" sz="1600" dirty="0">
                        <a:latin typeface="Franklin Gothic Book" panose="020B0503020102020204" pitchFamily="34" charset="0"/>
                      </a:endParaRPr>
                    </a:p>
                  </a:txBody>
                  <a:tcPr/>
                </a:tc>
                <a:tc>
                  <a:txBody>
                    <a:bodyPr/>
                    <a:lstStyle/>
                    <a:p>
                      <a:r>
                        <a:rPr lang="en-US" sz="1600" dirty="0">
                          <a:latin typeface="Franklin Gothic Book" panose="020B0503020102020204" pitchFamily="34" charset="0"/>
                        </a:rPr>
                        <a:t>No Carry </a:t>
                      </a:r>
                      <a:r>
                        <a:rPr lang="en-US" sz="1600" dirty="0" smtClean="0">
                          <a:latin typeface="Franklin Gothic Book" panose="020B0503020102020204" pitchFamily="34" charset="0"/>
                        </a:rPr>
                        <a:t>Over</a:t>
                      </a:r>
                    </a:p>
                  </a:txBody>
                  <a:tcPr/>
                </a:tc>
                <a:extLst>
                  <a:ext uri="{0D108BD9-81ED-4DB2-BD59-A6C34878D82A}">
                    <a16:rowId xmlns:a16="http://schemas.microsoft.com/office/drawing/2014/main" val="47023159"/>
                  </a:ext>
                </a:extLst>
              </a:tr>
              <a:tr h="1231616">
                <a:tc>
                  <a:txBody>
                    <a:bodyPr/>
                    <a:lstStyle/>
                    <a:p>
                      <a:pPr marL="0" indent="0">
                        <a:buFontTx/>
                        <a:buNone/>
                      </a:pPr>
                      <a:r>
                        <a:rPr kumimoji="0" lang="en-US" sz="1600" b="1" i="0" u="none" strike="noStrike" kern="1200" cap="all" spc="0" normalizeH="0" baseline="0" noProof="0" dirty="0">
                          <a:ln>
                            <a:noFill/>
                          </a:ln>
                          <a:solidFill>
                            <a:srgbClr val="00664D"/>
                          </a:solidFill>
                          <a:effectLst/>
                          <a:uLnTx/>
                          <a:uFillTx/>
                          <a:latin typeface="Franklin Gothic Book" panose="020B0503020102020204" pitchFamily="34" charset="0"/>
                          <a:ea typeface="+mj-ea"/>
                          <a:cs typeface="+mj-cs"/>
                        </a:rPr>
                        <a:t>eligible Expenses: </a:t>
                      </a:r>
                    </a:p>
                    <a:p>
                      <a:pPr marL="285750" indent="-285750">
                        <a:buClr>
                          <a:srgbClr val="117158"/>
                        </a:buClr>
                        <a:buFont typeface="Wingdings" panose="05000000000000000000" pitchFamily="2" charset="2"/>
                        <a:buChar char="§"/>
                      </a:pPr>
                      <a:r>
                        <a:rPr lang="en-US" sz="1600" dirty="0">
                          <a:latin typeface="Franklin Gothic Book" panose="020B0503020102020204" pitchFamily="34" charset="0"/>
                        </a:rPr>
                        <a:t>Non-cosmetic dental</a:t>
                      </a:r>
                    </a:p>
                    <a:p>
                      <a:pPr marL="285750" indent="-285750">
                        <a:buClr>
                          <a:srgbClr val="117158"/>
                        </a:buClr>
                        <a:buFont typeface="Wingdings" panose="05000000000000000000" pitchFamily="2" charset="2"/>
                        <a:buChar char="§"/>
                      </a:pPr>
                      <a:r>
                        <a:rPr lang="en-US" sz="1600" dirty="0">
                          <a:latin typeface="Franklin Gothic Book" panose="020B0503020102020204" pitchFamily="34" charset="0"/>
                        </a:rPr>
                        <a:t>Office Copays</a:t>
                      </a:r>
                    </a:p>
                    <a:p>
                      <a:pPr marL="285750" indent="-285750">
                        <a:buClr>
                          <a:srgbClr val="117158"/>
                        </a:buClr>
                        <a:buFont typeface="Wingdings" panose="05000000000000000000" pitchFamily="2" charset="2"/>
                        <a:buChar char="§"/>
                      </a:pPr>
                      <a:r>
                        <a:rPr lang="en-US" sz="1600" dirty="0">
                          <a:latin typeface="Franklin Gothic Book" panose="020B0503020102020204" pitchFamily="34" charset="0"/>
                        </a:rPr>
                        <a:t>Vision</a:t>
                      </a:r>
                    </a:p>
                    <a:p>
                      <a:pPr marL="285750" indent="-285750">
                        <a:buClr>
                          <a:srgbClr val="117158"/>
                        </a:buClr>
                        <a:buFont typeface="Wingdings" panose="05000000000000000000" pitchFamily="2" charset="2"/>
                        <a:buChar char="§"/>
                      </a:pPr>
                      <a:r>
                        <a:rPr lang="en-US" sz="1600" dirty="0">
                          <a:latin typeface="Franklin Gothic Book" panose="020B0503020102020204" pitchFamily="34" charset="0"/>
                        </a:rPr>
                        <a:t>Other medical expenses etc.</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all" spc="0" normalizeH="0" baseline="0" noProof="0" dirty="0">
                          <a:ln>
                            <a:noFill/>
                          </a:ln>
                          <a:solidFill>
                            <a:srgbClr val="00664D"/>
                          </a:solidFill>
                          <a:effectLst/>
                          <a:uLnTx/>
                          <a:uFillTx/>
                          <a:latin typeface="Franklin Gothic Book" panose="020B0503020102020204" pitchFamily="34" charset="0"/>
                          <a:ea typeface="+mn-ea"/>
                          <a:cs typeface="+mn-cs"/>
                        </a:rPr>
                        <a:t>eligible Expenses: </a:t>
                      </a:r>
                      <a:endParaRPr lang="en-US" sz="1600" dirty="0">
                        <a:latin typeface="Franklin Gothic Book" panose="020B0503020102020204" pitchFamily="34" charset="0"/>
                      </a:endParaRPr>
                    </a:p>
                    <a:p>
                      <a:pPr marL="285750" indent="-285750">
                        <a:buClr>
                          <a:srgbClr val="117158"/>
                        </a:buClr>
                        <a:buFont typeface="Wingdings" panose="05000000000000000000" pitchFamily="2" charset="2"/>
                        <a:buChar char="§"/>
                      </a:pPr>
                      <a:r>
                        <a:rPr lang="en-US" sz="1600" dirty="0">
                          <a:latin typeface="Franklin Gothic Book" panose="020B0503020102020204" pitchFamily="34" charset="0"/>
                        </a:rPr>
                        <a:t>Au Pair or nanny</a:t>
                      </a:r>
                    </a:p>
                    <a:p>
                      <a:pPr marL="285750" indent="-285750">
                        <a:buClr>
                          <a:srgbClr val="117158"/>
                        </a:buClr>
                        <a:buFont typeface="Wingdings" panose="05000000000000000000" pitchFamily="2" charset="2"/>
                        <a:buChar char="§"/>
                      </a:pPr>
                      <a:r>
                        <a:rPr lang="en-US" sz="1600" dirty="0">
                          <a:latin typeface="Franklin Gothic Book" panose="020B0503020102020204" pitchFamily="34" charset="0"/>
                        </a:rPr>
                        <a:t>Before &amp; After school care</a:t>
                      </a:r>
                    </a:p>
                    <a:p>
                      <a:pPr marL="285750" indent="-285750">
                        <a:buClr>
                          <a:srgbClr val="117158"/>
                        </a:buClr>
                        <a:buFont typeface="Wingdings" panose="05000000000000000000" pitchFamily="2" charset="2"/>
                        <a:buChar char="§"/>
                      </a:pPr>
                      <a:r>
                        <a:rPr lang="en-US" sz="1600" dirty="0">
                          <a:latin typeface="Franklin Gothic Book" panose="020B0503020102020204" pitchFamily="34" charset="0"/>
                        </a:rPr>
                        <a:t>Childcare </a:t>
                      </a:r>
                    </a:p>
                    <a:p>
                      <a:pPr marL="285750" indent="-285750">
                        <a:buClr>
                          <a:srgbClr val="117158"/>
                        </a:buClr>
                        <a:buFont typeface="Wingdings" panose="05000000000000000000" pitchFamily="2" charset="2"/>
                        <a:buChar char="§"/>
                      </a:pPr>
                      <a:r>
                        <a:rPr lang="en-US" sz="1600" dirty="0">
                          <a:latin typeface="Franklin Gothic Book" panose="020B0503020102020204" pitchFamily="34" charset="0"/>
                        </a:rPr>
                        <a:t>Eldercare </a:t>
                      </a:r>
                    </a:p>
                  </a:txBody>
                  <a:tcPr/>
                </a:tc>
                <a:extLst>
                  <a:ext uri="{0D108BD9-81ED-4DB2-BD59-A6C34878D82A}">
                    <a16:rowId xmlns:a16="http://schemas.microsoft.com/office/drawing/2014/main" val="2550392955"/>
                  </a:ext>
                </a:extLst>
              </a:tr>
            </a:tbl>
          </a:graphicData>
        </a:graphic>
      </p:graphicFrame>
      <p:pic>
        <p:nvPicPr>
          <p:cNvPr id="5" name="Picture 4" descr="A close-up of a company logo&#10;&#10;Description automatically generated">
            <a:extLst>
              <a:ext uri="{FF2B5EF4-FFF2-40B4-BE49-F238E27FC236}">
                <a16:creationId xmlns:a16="http://schemas.microsoft.com/office/drawing/2014/main" id="{1C6E6243-28E6-4700-7D73-1D276094B7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84235" y="64793"/>
            <a:ext cx="1181645" cy="1195092"/>
          </a:xfrm>
          <a:prstGeom prst="rect">
            <a:avLst/>
          </a:prstGeom>
        </p:spPr>
      </p:pic>
      <p:sp>
        <p:nvSpPr>
          <p:cNvPr id="8" name="TextBox 7">
            <a:extLst>
              <a:ext uri="{FF2B5EF4-FFF2-40B4-BE49-F238E27FC236}">
                <a16:creationId xmlns:a16="http://schemas.microsoft.com/office/drawing/2014/main" id="{FEBB96A7-E5F4-AF29-532B-B4F109DAE6F0}"/>
              </a:ext>
            </a:extLst>
          </p:cNvPr>
          <p:cNvSpPr txBox="1"/>
          <p:nvPr/>
        </p:nvSpPr>
        <p:spPr>
          <a:xfrm>
            <a:off x="472309" y="5819821"/>
            <a:ext cx="7893571" cy="307777"/>
          </a:xfrm>
          <a:prstGeom prst="rect">
            <a:avLst/>
          </a:prstGeom>
          <a:noFill/>
        </p:spPr>
        <p:txBody>
          <a:bodyPr wrap="none" rtlCol="0">
            <a:spAutoFit/>
          </a:bodyPr>
          <a:lstStyle/>
          <a:p>
            <a:r>
              <a:rPr lang="en-US" sz="1400" dirty="0">
                <a:latin typeface="Franklin Gothic Book" panose="020B0503020102020204" pitchFamily="34" charset="0"/>
              </a:rPr>
              <a:t>*Medical Spending Account is not available to HDHP enrollees; HDHP is eligible to enroll in a HSA plan</a:t>
            </a:r>
          </a:p>
        </p:txBody>
      </p:sp>
    </p:spTree>
    <p:extLst>
      <p:ext uri="{BB962C8B-B14F-4D97-AF65-F5344CB8AC3E}">
        <p14:creationId xmlns:p14="http://schemas.microsoft.com/office/powerpoint/2010/main" val="6562494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29E68-8D73-B07D-31FA-883180749730}"/>
              </a:ext>
            </a:extLst>
          </p:cNvPr>
          <p:cNvSpPr>
            <a:spLocks noGrp="1"/>
          </p:cNvSpPr>
          <p:nvPr>
            <p:ph type="title"/>
          </p:nvPr>
        </p:nvSpPr>
        <p:spPr>
          <a:xfrm>
            <a:off x="612648" y="228600"/>
            <a:ext cx="8376607" cy="990600"/>
          </a:xfrm>
        </p:spPr>
        <p:txBody>
          <a:bodyPr/>
          <a:lstStyle/>
          <a:p>
            <a:pPr algn="l"/>
            <a:r>
              <a:rPr lang="en-US" dirty="0">
                <a:solidFill>
                  <a:srgbClr val="117158"/>
                </a:solidFill>
                <a:latin typeface="Franklin Gothic Book"/>
              </a:rPr>
              <a:t>Flexible Spending accounts (continued)</a:t>
            </a:r>
            <a:br>
              <a:rPr lang="en-US" dirty="0">
                <a:solidFill>
                  <a:srgbClr val="117158"/>
                </a:solidFill>
                <a:latin typeface="Franklin Gothic Book"/>
              </a:rPr>
            </a:br>
            <a:r>
              <a:rPr lang="en-US" dirty="0">
                <a:solidFill>
                  <a:srgbClr val="117158"/>
                </a:solidFill>
                <a:latin typeface="Franklin Gothic Book"/>
              </a:rPr>
              <a:t/>
            </a:r>
            <a:br>
              <a:rPr lang="en-US" dirty="0">
                <a:solidFill>
                  <a:srgbClr val="117158"/>
                </a:solidFill>
                <a:latin typeface="Franklin Gothic Book"/>
              </a:rPr>
            </a:br>
            <a:r>
              <a:rPr lang="en-US" sz="1800" dirty="0">
                <a:solidFill>
                  <a:srgbClr val="117158"/>
                </a:solidFill>
                <a:latin typeface="Franklin Gothic Book"/>
              </a:rPr>
              <a:t>Important rules for both the Medical &amp; Dependent care FSA Accounts</a:t>
            </a:r>
          </a:p>
        </p:txBody>
      </p:sp>
      <p:sp>
        <p:nvSpPr>
          <p:cNvPr id="3" name="Content Placeholder 2">
            <a:extLst>
              <a:ext uri="{FF2B5EF4-FFF2-40B4-BE49-F238E27FC236}">
                <a16:creationId xmlns:a16="http://schemas.microsoft.com/office/drawing/2014/main" id="{F64781D8-5742-BE6F-777F-F97211C9EFD9}"/>
              </a:ext>
            </a:extLst>
          </p:cNvPr>
          <p:cNvSpPr>
            <a:spLocks noGrp="1"/>
          </p:cNvSpPr>
          <p:nvPr>
            <p:ph sz="quarter" idx="1"/>
          </p:nvPr>
        </p:nvSpPr>
        <p:spPr>
          <a:xfrm>
            <a:off x="612648" y="1678297"/>
            <a:ext cx="8153400" cy="2792104"/>
          </a:xfrm>
        </p:spPr>
        <p:txBody>
          <a:bodyPr vert="horz" lIns="0" tIns="45720" rIns="91440" bIns="45720" rtlCol="0" anchor="t">
            <a:noAutofit/>
          </a:bodyPr>
          <a:lstStyle/>
          <a:p>
            <a:pPr marL="356870" indent="-344805">
              <a:spcBef>
                <a:spcPts val="690"/>
              </a:spcBef>
              <a:buClr>
                <a:srgbClr val="117158"/>
              </a:buClr>
              <a:buFont typeface="Wingdings" panose="05000000000000000000" pitchFamily="2" charset="2"/>
              <a:buChar char="§"/>
              <a:tabLst>
                <a:tab pos="356870" algn="l"/>
                <a:tab pos="357505" algn="l"/>
              </a:tabLst>
            </a:pPr>
            <a:r>
              <a:rPr lang="en-US" sz="1600" spc="-5" dirty="0">
                <a:latin typeface="Franklin Gothic Book"/>
                <a:cs typeface="Calibri"/>
              </a:rPr>
              <a:t>The </a:t>
            </a:r>
            <a:r>
              <a:rPr kumimoji="0" lang="en-US" sz="2000" b="1" i="0" u="none" strike="noStrike" kern="1200" cap="all" spc="0" normalizeH="0" baseline="0" noProof="0" dirty="0">
                <a:ln>
                  <a:noFill/>
                </a:ln>
                <a:solidFill>
                  <a:srgbClr val="00664D"/>
                </a:solidFill>
                <a:effectLst/>
                <a:uLnTx/>
                <a:uFillTx/>
                <a:latin typeface="Franklin Gothic Book"/>
                <a:ea typeface="+mj-ea"/>
                <a:cs typeface="+mj-cs"/>
              </a:rPr>
              <a:t>”use it or lose it”</a:t>
            </a:r>
            <a:r>
              <a:rPr lang="en-US" b="1" dirty="0">
                <a:solidFill>
                  <a:srgbClr val="C00000"/>
                </a:solidFill>
                <a:latin typeface="Franklin Gothic Book"/>
                <a:cs typeface="Calibri"/>
              </a:rPr>
              <a:t> </a:t>
            </a:r>
            <a:r>
              <a:rPr lang="en-US" sz="1600" spc="-5" dirty="0">
                <a:latin typeface="Franklin Gothic Book"/>
                <a:cs typeface="Calibri"/>
              </a:rPr>
              <a:t>rule.</a:t>
            </a:r>
            <a:endParaRPr lang="en-US" sz="1600" dirty="0">
              <a:latin typeface="Franklin Gothic Book"/>
              <a:cs typeface="Calibri"/>
            </a:endParaRPr>
          </a:p>
          <a:p>
            <a:pPr marL="356870" indent="-344805">
              <a:lnSpc>
                <a:spcPct val="100000"/>
              </a:lnSpc>
              <a:spcBef>
                <a:spcPts val="585"/>
              </a:spcBef>
              <a:buClr>
                <a:srgbClr val="117158"/>
              </a:buClr>
              <a:buFont typeface="Wingdings" panose="05000000000000000000" pitchFamily="2" charset="2"/>
              <a:buChar char="§"/>
              <a:tabLst>
                <a:tab pos="356870" algn="l"/>
                <a:tab pos="357505" algn="l"/>
              </a:tabLst>
            </a:pPr>
            <a:r>
              <a:rPr lang="en-US" sz="1600" spc="-5" dirty="0">
                <a:latin typeface="Franklin Gothic Book"/>
                <a:cs typeface="Calibri"/>
              </a:rPr>
              <a:t>Accounts </a:t>
            </a:r>
            <a:r>
              <a:rPr lang="en-US" sz="1600" spc="-15" dirty="0">
                <a:latin typeface="Franklin Gothic Book"/>
                <a:cs typeface="Calibri"/>
              </a:rPr>
              <a:t>are </a:t>
            </a:r>
            <a:r>
              <a:rPr kumimoji="0" lang="en-US" sz="2000" b="1" i="0" u="none" strike="noStrike" kern="1200" cap="all" spc="0" normalizeH="0" baseline="0" noProof="0" dirty="0">
                <a:ln>
                  <a:noFill/>
                </a:ln>
                <a:solidFill>
                  <a:srgbClr val="117158"/>
                </a:solidFill>
                <a:effectLst/>
                <a:uLnTx/>
                <a:uFillTx/>
                <a:latin typeface="Franklin Gothic Book"/>
              </a:rPr>
              <a:t>Separate</a:t>
            </a:r>
            <a:r>
              <a:rPr kumimoji="0" lang="en-US" sz="2000" b="1" i="0" u="none" strike="noStrike" kern="1200" cap="all" spc="0" normalizeH="0" baseline="0" noProof="0" dirty="0">
                <a:ln>
                  <a:noFill/>
                </a:ln>
                <a:solidFill>
                  <a:srgbClr val="00664D"/>
                </a:solidFill>
                <a:effectLst/>
                <a:uLnTx/>
                <a:uFillTx/>
                <a:latin typeface="Franklin Gothic Book"/>
              </a:rPr>
              <a:t>;</a:t>
            </a:r>
            <a:r>
              <a:rPr lang="en-US" sz="1600" spc="-35" dirty="0">
                <a:latin typeface="Franklin Gothic Book"/>
                <a:cs typeface="Calibri"/>
              </a:rPr>
              <a:t> </a:t>
            </a:r>
            <a:r>
              <a:rPr lang="en-US" sz="1600" spc="-5" dirty="0">
                <a:latin typeface="Franklin Gothic Book"/>
                <a:cs typeface="Calibri"/>
              </a:rPr>
              <a:t>cannot </a:t>
            </a:r>
            <a:r>
              <a:rPr lang="en-US" sz="1600" spc="-15" dirty="0">
                <a:latin typeface="Franklin Gothic Book"/>
                <a:cs typeface="Calibri"/>
              </a:rPr>
              <a:t>transfer </a:t>
            </a:r>
            <a:r>
              <a:rPr lang="en-US" sz="1600" spc="-5" dirty="0">
                <a:latin typeface="Franklin Gothic Book"/>
                <a:cs typeface="Calibri"/>
              </a:rPr>
              <a:t>money </a:t>
            </a:r>
            <a:r>
              <a:rPr lang="en-US" sz="1600" spc="-15" dirty="0">
                <a:latin typeface="Franklin Gothic Book"/>
                <a:cs typeface="Calibri"/>
              </a:rPr>
              <a:t>from </a:t>
            </a:r>
            <a:r>
              <a:rPr lang="en-US" sz="1600" dirty="0">
                <a:latin typeface="Franklin Gothic Book"/>
                <a:cs typeface="Calibri"/>
              </a:rPr>
              <a:t>one </a:t>
            </a:r>
            <a:r>
              <a:rPr lang="en-US" sz="1600" spc="-15" dirty="0">
                <a:latin typeface="Franklin Gothic Book"/>
                <a:cs typeface="Calibri"/>
              </a:rPr>
              <a:t>to </a:t>
            </a:r>
            <a:r>
              <a:rPr lang="en-US" sz="1600" spc="-5" dirty="0">
                <a:latin typeface="Franklin Gothic Book"/>
                <a:cs typeface="Calibri"/>
              </a:rPr>
              <a:t>the</a:t>
            </a:r>
            <a:r>
              <a:rPr lang="en-US" sz="1600" spc="100" dirty="0">
                <a:latin typeface="Franklin Gothic Book"/>
                <a:cs typeface="Calibri"/>
              </a:rPr>
              <a:t> </a:t>
            </a:r>
            <a:r>
              <a:rPr lang="en-US" sz="1600" spc="-40" dirty="0">
                <a:latin typeface="Franklin Gothic Book"/>
                <a:cs typeface="Calibri"/>
              </a:rPr>
              <a:t>other.</a:t>
            </a:r>
            <a:endParaRPr lang="en-US" sz="1600" dirty="0">
              <a:latin typeface="Franklin Gothic Book"/>
              <a:cs typeface="Calibri"/>
            </a:endParaRPr>
          </a:p>
          <a:p>
            <a:pPr marL="356870" marR="5080" indent="-344805">
              <a:lnSpc>
                <a:spcPts val="2390"/>
              </a:lnSpc>
              <a:spcBef>
                <a:spcPts val="680"/>
              </a:spcBef>
              <a:buClr>
                <a:srgbClr val="117158"/>
              </a:buClr>
              <a:buFont typeface="Wingdings" panose="05000000000000000000" pitchFamily="2" charset="2"/>
              <a:buChar char="§"/>
              <a:tabLst>
                <a:tab pos="356870" algn="l"/>
                <a:tab pos="357505" algn="l"/>
              </a:tabLst>
            </a:pPr>
            <a:r>
              <a:rPr lang="en-US" sz="1600" dirty="0">
                <a:latin typeface="Franklin Gothic Book"/>
                <a:cs typeface="Calibri"/>
              </a:rPr>
              <a:t>Cannot change </a:t>
            </a:r>
            <a:r>
              <a:rPr lang="en-US" sz="1600" spc="-5" dirty="0">
                <a:latin typeface="Franklin Gothic Book"/>
                <a:cs typeface="Calibri"/>
              </a:rPr>
              <a:t>your </a:t>
            </a:r>
            <a:r>
              <a:rPr lang="en-US" spc="-5" dirty="0">
                <a:latin typeface="Franklin Gothic Book"/>
                <a:cs typeface="Calibri"/>
              </a:rPr>
              <a:t>election </a:t>
            </a:r>
            <a:r>
              <a:rPr lang="en-US" sz="1600" spc="-10" dirty="0">
                <a:latin typeface="Franklin Gothic Book"/>
                <a:cs typeface="Calibri"/>
              </a:rPr>
              <a:t>until </a:t>
            </a:r>
            <a:r>
              <a:rPr lang="en-US" sz="1600" spc="-15" dirty="0">
                <a:latin typeface="Franklin Gothic Book"/>
                <a:cs typeface="Calibri"/>
              </a:rPr>
              <a:t>next </a:t>
            </a:r>
            <a:r>
              <a:rPr lang="en-US" sz="1600" spc="-10" dirty="0">
                <a:latin typeface="Franklin Gothic Book"/>
                <a:cs typeface="Calibri"/>
              </a:rPr>
              <a:t>enrollment </a:t>
            </a:r>
            <a:r>
              <a:rPr lang="en-US" sz="1600" spc="-5" dirty="0">
                <a:latin typeface="Franklin Gothic Book"/>
                <a:cs typeface="Calibri"/>
              </a:rPr>
              <a:t>period (unless </a:t>
            </a:r>
            <a:r>
              <a:rPr lang="en-US" sz="1600" spc="-10" dirty="0">
                <a:latin typeface="Franklin Gothic Book"/>
                <a:cs typeface="Calibri"/>
              </a:rPr>
              <a:t>you </a:t>
            </a:r>
            <a:r>
              <a:rPr lang="en-US" sz="1600" spc="-20" dirty="0">
                <a:latin typeface="Franklin Gothic Book"/>
                <a:cs typeface="Calibri"/>
              </a:rPr>
              <a:t>have </a:t>
            </a:r>
            <a:r>
              <a:rPr lang="en-US" sz="1600" spc="-5" dirty="0">
                <a:latin typeface="Franklin Gothic Book"/>
                <a:cs typeface="Calibri"/>
              </a:rPr>
              <a:t>a </a:t>
            </a:r>
            <a:r>
              <a:rPr lang="en-US" sz="1600" dirty="0">
                <a:latin typeface="Franklin Gothic Book"/>
                <a:cs typeface="Calibri"/>
              </a:rPr>
              <a:t>change </a:t>
            </a:r>
            <a:r>
              <a:rPr lang="en-US" sz="1600" spc="-5" dirty="0">
                <a:latin typeface="Franklin Gothic Book"/>
                <a:cs typeface="Calibri"/>
              </a:rPr>
              <a:t>in </a:t>
            </a:r>
            <a:r>
              <a:rPr lang="en-US" sz="1600" spc="-10" dirty="0">
                <a:latin typeface="Franklin Gothic Book"/>
                <a:cs typeface="Calibri"/>
              </a:rPr>
              <a:t>family</a:t>
            </a:r>
            <a:r>
              <a:rPr lang="en-US" sz="1600" spc="-20" dirty="0">
                <a:latin typeface="Franklin Gothic Book"/>
                <a:cs typeface="Calibri"/>
              </a:rPr>
              <a:t> </a:t>
            </a:r>
            <a:r>
              <a:rPr lang="en-US" sz="1600" spc="-10" dirty="0" smtClean="0">
                <a:latin typeface="Franklin Gothic Book"/>
                <a:cs typeface="Calibri"/>
              </a:rPr>
              <a:t>status called a qualified family status change).</a:t>
            </a:r>
            <a:endParaRPr lang="en-US" sz="1600" dirty="0">
              <a:latin typeface="Franklin Gothic Book"/>
              <a:cs typeface="Calibri"/>
            </a:endParaRPr>
          </a:p>
          <a:p>
            <a:pPr marL="356870" indent="-344805">
              <a:lnSpc>
                <a:spcPct val="100000"/>
              </a:lnSpc>
              <a:spcBef>
                <a:spcPts val="505"/>
              </a:spcBef>
              <a:buClr>
                <a:srgbClr val="117158"/>
              </a:buClr>
              <a:buFont typeface="Wingdings" panose="05000000000000000000" pitchFamily="2" charset="2"/>
              <a:buChar char="§"/>
              <a:tabLst>
                <a:tab pos="356870" algn="l"/>
                <a:tab pos="357505" algn="l"/>
              </a:tabLst>
            </a:pPr>
            <a:r>
              <a:rPr lang="en-US" b="1" cap="all" dirty="0">
                <a:solidFill>
                  <a:srgbClr val="117158"/>
                </a:solidFill>
                <a:latin typeface="Franklin Gothic Book"/>
              </a:rPr>
              <a:t>mUST</a:t>
            </a:r>
            <a:r>
              <a:rPr lang="en-US" sz="1600" b="1" spc="-10" dirty="0">
                <a:solidFill>
                  <a:srgbClr val="C00000"/>
                </a:solidFill>
                <a:latin typeface="Franklin Gothic Book"/>
                <a:cs typeface="Calibri"/>
              </a:rPr>
              <a:t> </a:t>
            </a:r>
            <a:r>
              <a:rPr lang="en-US" sz="1600" spc="-10" dirty="0">
                <a:latin typeface="Franklin Gothic Book"/>
                <a:cs typeface="Calibri"/>
              </a:rPr>
              <a:t>re-enroll every year (enrollment won’t </a:t>
            </a:r>
            <a:r>
              <a:rPr lang="en-US" sz="1600" spc="-5" dirty="0">
                <a:latin typeface="Franklin Gothic Book"/>
                <a:cs typeface="Calibri"/>
              </a:rPr>
              <a:t>continue</a:t>
            </a:r>
            <a:r>
              <a:rPr lang="en-US" sz="1600" spc="110" dirty="0">
                <a:latin typeface="Franklin Gothic Book"/>
                <a:cs typeface="Calibri"/>
              </a:rPr>
              <a:t> </a:t>
            </a:r>
            <a:r>
              <a:rPr lang="en-US" sz="1600" spc="-10" dirty="0">
                <a:latin typeface="Franklin Gothic Book"/>
                <a:cs typeface="Calibri"/>
              </a:rPr>
              <a:t>automatically).</a:t>
            </a:r>
            <a:endParaRPr lang="en-US" sz="1600" dirty="0">
              <a:latin typeface="Franklin Gothic Book"/>
              <a:cs typeface="Calibri"/>
            </a:endParaRPr>
          </a:p>
          <a:p>
            <a:pPr marL="356870" marR="139700" indent="-344805">
              <a:lnSpc>
                <a:spcPts val="2390"/>
              </a:lnSpc>
              <a:spcBef>
                <a:spcPts val="675"/>
              </a:spcBef>
              <a:buClr>
                <a:srgbClr val="117158"/>
              </a:buClr>
              <a:buFont typeface="Wingdings" panose="05000000000000000000" pitchFamily="2" charset="2"/>
              <a:buChar char="§"/>
              <a:tabLst>
                <a:tab pos="356870" algn="l"/>
                <a:tab pos="357505" algn="l"/>
              </a:tabLst>
            </a:pPr>
            <a:r>
              <a:rPr lang="en-US" sz="1600" spc="-5" dirty="0">
                <a:latin typeface="Franklin Gothic Book"/>
                <a:cs typeface="Calibri"/>
              </a:rPr>
              <a:t>Plan </a:t>
            </a:r>
            <a:r>
              <a:rPr lang="en-US" sz="1600" spc="-10" dirty="0">
                <a:latin typeface="Franklin Gothic Book"/>
                <a:cs typeface="Calibri"/>
              </a:rPr>
              <a:t>year extended </a:t>
            </a:r>
            <a:r>
              <a:rPr lang="en-US" sz="1600" spc="-15" dirty="0">
                <a:latin typeface="Franklin Gothic Book"/>
                <a:cs typeface="Calibri"/>
              </a:rPr>
              <a:t>to </a:t>
            </a:r>
            <a:r>
              <a:rPr lang="en-US" sz="1600" spc="-5" dirty="0">
                <a:latin typeface="Franklin Gothic Book"/>
                <a:cs typeface="Calibri"/>
              </a:rPr>
              <a:t>14.5 months, allowing </a:t>
            </a:r>
            <a:r>
              <a:rPr lang="en-US" sz="1600" spc="-10" dirty="0">
                <a:latin typeface="Franklin Gothic Book"/>
                <a:cs typeface="Calibri"/>
              </a:rPr>
              <a:t>you </a:t>
            </a:r>
            <a:r>
              <a:rPr lang="en-US" sz="1600" spc="-15" dirty="0">
                <a:latin typeface="Franklin Gothic Book"/>
                <a:cs typeface="Calibri"/>
              </a:rPr>
              <a:t>to </a:t>
            </a:r>
            <a:r>
              <a:rPr lang="en-US" sz="1600" dirty="0">
                <a:latin typeface="Franklin Gothic Book"/>
                <a:cs typeface="Calibri"/>
              </a:rPr>
              <a:t>submit </a:t>
            </a:r>
            <a:r>
              <a:rPr lang="en-US" sz="1600" spc="-10" dirty="0">
                <a:latin typeface="Franklin Gothic Book"/>
                <a:cs typeface="Calibri"/>
              </a:rPr>
              <a:t>expenses </a:t>
            </a:r>
            <a:r>
              <a:rPr lang="en-US" sz="1600" spc="-15" dirty="0">
                <a:latin typeface="Franklin Gothic Book"/>
                <a:cs typeface="Calibri"/>
              </a:rPr>
              <a:t>for</a:t>
            </a:r>
            <a:r>
              <a:rPr lang="en-US" spc="-15" dirty="0">
                <a:latin typeface="Franklin Gothic Book"/>
                <a:cs typeface="Calibri"/>
              </a:rPr>
              <a:t> </a:t>
            </a:r>
            <a:r>
              <a:rPr lang="en-US" sz="1600" spc="-10" dirty="0">
                <a:latin typeface="Franklin Gothic Book"/>
                <a:cs typeface="Calibri"/>
              </a:rPr>
              <a:t>reimbursement </a:t>
            </a:r>
            <a:r>
              <a:rPr lang="en-US" sz="1600" spc="-5" dirty="0">
                <a:latin typeface="Franklin Gothic Book"/>
                <a:cs typeface="Calibri"/>
              </a:rPr>
              <a:t>through mid-March </a:t>
            </a:r>
            <a:r>
              <a:rPr lang="en-US" sz="1600" spc="5" dirty="0">
                <a:latin typeface="Franklin Gothic Book"/>
                <a:cs typeface="Calibri"/>
              </a:rPr>
              <a:t>of </a:t>
            </a:r>
            <a:r>
              <a:rPr lang="en-US" sz="1600" spc="-5" dirty="0">
                <a:latin typeface="Franklin Gothic Book"/>
                <a:cs typeface="Calibri"/>
              </a:rPr>
              <a:t>the </a:t>
            </a:r>
            <a:r>
              <a:rPr lang="en-US" sz="1600" spc="-10" dirty="0">
                <a:latin typeface="Franklin Gothic Book"/>
                <a:cs typeface="Calibri"/>
              </a:rPr>
              <a:t>following </a:t>
            </a:r>
            <a:r>
              <a:rPr lang="en-US" sz="1600" spc="-5" dirty="0">
                <a:latin typeface="Franklin Gothic Book"/>
                <a:cs typeface="Calibri"/>
              </a:rPr>
              <a:t>calendar</a:t>
            </a:r>
            <a:r>
              <a:rPr lang="en-US" sz="1600" spc="15" dirty="0">
                <a:latin typeface="Franklin Gothic Book"/>
                <a:cs typeface="Calibri"/>
              </a:rPr>
              <a:t> </a:t>
            </a:r>
            <a:r>
              <a:rPr lang="en-US" sz="1600" spc="-50" dirty="0">
                <a:latin typeface="Franklin Gothic Book"/>
                <a:cs typeface="Calibri"/>
              </a:rPr>
              <a:t>year.</a:t>
            </a:r>
            <a:endParaRPr lang="en-US" sz="1600" dirty="0">
              <a:latin typeface="Franklin Gothic Book"/>
              <a:cs typeface="Calibri"/>
            </a:endParaRPr>
          </a:p>
          <a:p>
            <a:pPr marL="356870" indent="-344805">
              <a:lnSpc>
                <a:spcPct val="100000"/>
              </a:lnSpc>
              <a:spcBef>
                <a:spcPts val="509"/>
              </a:spcBef>
              <a:buClr>
                <a:srgbClr val="117158"/>
              </a:buClr>
              <a:buFont typeface="Wingdings" panose="05000000000000000000" pitchFamily="2" charset="2"/>
              <a:buChar char="§"/>
              <a:tabLst>
                <a:tab pos="356870" algn="l"/>
                <a:tab pos="357505" algn="l"/>
              </a:tabLst>
            </a:pPr>
            <a:r>
              <a:rPr lang="en-US" sz="1600" spc="-20" dirty="0">
                <a:latin typeface="Franklin Gothic Book"/>
                <a:cs typeface="Calibri"/>
              </a:rPr>
              <a:t>Save </a:t>
            </a:r>
            <a:r>
              <a:rPr lang="en-US" sz="1600" spc="-5" dirty="0">
                <a:latin typeface="Franklin Gothic Book"/>
                <a:cs typeface="Calibri"/>
              </a:rPr>
              <a:t>your </a:t>
            </a:r>
            <a:r>
              <a:rPr lang="en-US" sz="1600" spc="-10" dirty="0">
                <a:latin typeface="Franklin Gothic Book"/>
                <a:cs typeface="Calibri"/>
              </a:rPr>
              <a:t>receipts </a:t>
            </a:r>
            <a:r>
              <a:rPr lang="en-US" sz="1600" spc="-15" dirty="0">
                <a:latin typeface="Franklin Gothic Book"/>
                <a:cs typeface="Calibri"/>
              </a:rPr>
              <a:t>for </a:t>
            </a:r>
            <a:r>
              <a:rPr lang="en-US" sz="1600" spc="-5" dirty="0">
                <a:latin typeface="Franklin Gothic Book"/>
                <a:cs typeface="Calibri"/>
              </a:rPr>
              <a:t>claim</a:t>
            </a:r>
            <a:r>
              <a:rPr lang="en-US" sz="1600" spc="70" dirty="0">
                <a:latin typeface="Franklin Gothic Book"/>
                <a:cs typeface="Calibri"/>
              </a:rPr>
              <a:t> </a:t>
            </a:r>
            <a:r>
              <a:rPr lang="en-US" sz="1600" spc="-10" dirty="0">
                <a:latin typeface="Franklin Gothic Book"/>
                <a:cs typeface="Calibri"/>
              </a:rPr>
              <a:t>substantiation.</a:t>
            </a:r>
            <a:endParaRPr lang="en-US" sz="1600" dirty="0">
              <a:latin typeface="Franklin Gothic Book"/>
              <a:cs typeface="Calibri"/>
            </a:endParaRPr>
          </a:p>
          <a:p>
            <a:endParaRPr lang="en-US" dirty="0"/>
          </a:p>
        </p:txBody>
      </p:sp>
      <p:sp>
        <p:nvSpPr>
          <p:cNvPr id="4" name="TextBox 3"/>
          <p:cNvSpPr txBox="1"/>
          <p:nvPr/>
        </p:nvSpPr>
        <p:spPr>
          <a:xfrm>
            <a:off x="612648" y="4686300"/>
            <a:ext cx="7972552" cy="923330"/>
          </a:xfrm>
          <a:prstGeom prst="rect">
            <a:avLst/>
          </a:prstGeom>
          <a:noFill/>
          <a:ln>
            <a:solidFill>
              <a:srgbClr val="00B0F0"/>
            </a:solidFill>
          </a:ln>
        </p:spPr>
        <p:txBody>
          <a:bodyPr wrap="square" rtlCol="0">
            <a:spAutoFit/>
          </a:bodyPr>
          <a:lstStyle/>
          <a:p>
            <a:r>
              <a:rPr lang="en-US" b="1" dirty="0" smtClean="0">
                <a:latin typeface="Franklin Gothic Book" panose="020B0503020102020204" pitchFamily="34" charset="0"/>
              </a:rPr>
              <a:t>IMPORTANT NOTE: </a:t>
            </a:r>
            <a:r>
              <a:rPr lang="en-US" dirty="0" smtClean="0">
                <a:latin typeface="Franklin Gothic Book" panose="020B0503020102020204" pitchFamily="34" charset="0"/>
              </a:rPr>
              <a:t>If you do not enroll in the Flexible Spending Account and have rollover money from the previous year, that money becomes a limited flexible spending account and may be used only for vision and dental expenses. </a:t>
            </a:r>
            <a:endParaRPr lang="en-US" dirty="0">
              <a:latin typeface="Franklin Gothic Book" panose="020B0503020102020204" pitchFamily="34" charset="0"/>
            </a:endParaRPr>
          </a:p>
        </p:txBody>
      </p:sp>
    </p:spTree>
    <p:extLst>
      <p:ext uri="{BB962C8B-B14F-4D97-AF65-F5344CB8AC3E}">
        <p14:creationId xmlns:p14="http://schemas.microsoft.com/office/powerpoint/2010/main" val="16628900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F70C0-2BC4-AF43-4EEF-CC5B56E8DDCD}"/>
              </a:ext>
            </a:extLst>
          </p:cNvPr>
          <p:cNvSpPr>
            <a:spLocks noGrp="1"/>
          </p:cNvSpPr>
          <p:nvPr>
            <p:ph type="title"/>
          </p:nvPr>
        </p:nvSpPr>
        <p:spPr>
          <a:xfrm>
            <a:off x="490728" y="339634"/>
            <a:ext cx="8153400" cy="533400"/>
          </a:xfrm>
        </p:spPr>
        <p:txBody>
          <a:bodyPr/>
          <a:lstStyle/>
          <a:p>
            <a:pPr algn="l"/>
            <a:r>
              <a:rPr lang="en-US" dirty="0">
                <a:latin typeface="Franklin Gothic Book" panose="020B0503020102020204" pitchFamily="34" charset="0"/>
              </a:rPr>
              <a:t>Transportation/PARKING benefits – COMMUTEEASE</a:t>
            </a:r>
            <a:endParaRPr lang="en-US" dirty="0"/>
          </a:p>
        </p:txBody>
      </p:sp>
      <p:sp>
        <p:nvSpPr>
          <p:cNvPr id="3" name="Content Placeholder 2">
            <a:extLst>
              <a:ext uri="{FF2B5EF4-FFF2-40B4-BE49-F238E27FC236}">
                <a16:creationId xmlns:a16="http://schemas.microsoft.com/office/drawing/2014/main" id="{414AEF2B-ED69-CBBC-D3FB-D65C1939BFDF}"/>
              </a:ext>
            </a:extLst>
          </p:cNvPr>
          <p:cNvSpPr>
            <a:spLocks noGrp="1"/>
          </p:cNvSpPr>
          <p:nvPr>
            <p:ph sz="quarter" idx="1"/>
          </p:nvPr>
        </p:nvSpPr>
        <p:spPr>
          <a:xfrm>
            <a:off x="490728" y="1405709"/>
            <a:ext cx="8153400" cy="4047309"/>
          </a:xfrm>
        </p:spPr>
        <p:txBody>
          <a:bodyPr/>
          <a:lstStyle/>
          <a:p>
            <a:r>
              <a:rPr lang="en-US" sz="1800" b="1" dirty="0">
                <a:solidFill>
                  <a:srgbClr val="117158"/>
                </a:solidFill>
                <a:latin typeface="Franklin Gothic Book" panose="020B0503020102020204" pitchFamily="34" charset="0"/>
              </a:rPr>
              <a:t>CommuteEase</a:t>
            </a:r>
            <a:r>
              <a:rPr lang="en-US" sz="1800" b="1" dirty="0">
                <a:latin typeface="Franklin Gothic Book" panose="020B0503020102020204" pitchFamily="34" charset="0"/>
              </a:rPr>
              <a:t> </a:t>
            </a:r>
            <a:r>
              <a:rPr lang="en-US" sz="1800" dirty="0">
                <a:latin typeface="Franklin Gothic Book" panose="020B0503020102020204" pitchFamily="34" charset="0"/>
              </a:rPr>
              <a:t>is a pre-tax benefit that helps you pay transportation and parking costs if you take public transportation or have to pay to park at the train or office. </a:t>
            </a:r>
          </a:p>
          <a:p>
            <a:pPr marL="0" indent="0">
              <a:buNone/>
            </a:pPr>
            <a:endParaRPr lang="en-US" sz="1800" dirty="0">
              <a:latin typeface="Franklin Gothic Book" panose="020B0503020102020204" pitchFamily="34" charset="0"/>
            </a:endParaRPr>
          </a:p>
          <a:p>
            <a:pPr>
              <a:buClr>
                <a:srgbClr val="117158"/>
              </a:buClr>
            </a:pPr>
            <a:r>
              <a:rPr lang="en-US" sz="1800" dirty="0">
                <a:latin typeface="Franklin Gothic Book" panose="020B0503020102020204" pitchFamily="34" charset="0"/>
              </a:rPr>
              <a:t>Contributions to your </a:t>
            </a:r>
            <a:r>
              <a:rPr lang="en-US" sz="1800" b="1" dirty="0">
                <a:solidFill>
                  <a:srgbClr val="117158"/>
                </a:solidFill>
                <a:latin typeface="Franklin Gothic Book" panose="020B0503020102020204" pitchFamily="34" charset="0"/>
              </a:rPr>
              <a:t>CommuteEase</a:t>
            </a:r>
            <a:r>
              <a:rPr lang="en-US" sz="1800" dirty="0">
                <a:latin typeface="Franklin Gothic Book" panose="020B0503020102020204" pitchFamily="34" charset="0"/>
              </a:rPr>
              <a:t> plan is directly through Employee Benefits Corporation’s member portal - paid by the 13</a:t>
            </a:r>
            <a:r>
              <a:rPr lang="en-US" sz="1800" baseline="30000" dirty="0">
                <a:latin typeface="Franklin Gothic Book" panose="020B0503020102020204" pitchFamily="34" charset="0"/>
              </a:rPr>
              <a:t>th</a:t>
            </a:r>
            <a:r>
              <a:rPr lang="en-US" sz="1800" dirty="0">
                <a:latin typeface="Franklin Gothic Book" panose="020B0503020102020204" pitchFamily="34" charset="0"/>
              </a:rPr>
              <a:t> of each month for the upcoming month. Contributions will be available on the EBC Benefits Card. EBC provides Devereux the election amount and that amount is deducted from the employees check the last pay of each month. </a:t>
            </a:r>
          </a:p>
          <a:p>
            <a:pPr marL="0" indent="0">
              <a:buNone/>
            </a:pPr>
            <a:endParaRPr lang="en-US" sz="1800" dirty="0">
              <a:latin typeface="Franklin Gothic Book" panose="020B0503020102020204" pitchFamily="34" charset="0"/>
            </a:endParaRPr>
          </a:p>
          <a:p>
            <a:pPr>
              <a:buClr>
                <a:srgbClr val="117158"/>
              </a:buClr>
            </a:pPr>
            <a:r>
              <a:rPr lang="en-US" sz="1800" dirty="0">
                <a:latin typeface="Franklin Gothic Book" panose="020B0503020102020204" pitchFamily="34" charset="0"/>
              </a:rPr>
              <a:t>Unused funds carryover to the next year for </a:t>
            </a:r>
            <a:r>
              <a:rPr lang="en-US" sz="1800" b="1" dirty="0">
                <a:solidFill>
                  <a:srgbClr val="117158"/>
                </a:solidFill>
                <a:latin typeface="Franklin Gothic Book" panose="020B0503020102020204" pitchFamily="34" charset="0"/>
              </a:rPr>
              <a:t>CommuteEase</a:t>
            </a:r>
            <a:r>
              <a:rPr lang="en-US" sz="1800" dirty="0">
                <a:latin typeface="Franklin Gothic Book" panose="020B0503020102020204" pitchFamily="34" charset="0"/>
              </a:rPr>
              <a:t>. </a:t>
            </a:r>
          </a:p>
          <a:p>
            <a:pPr marL="0" indent="0">
              <a:buNone/>
            </a:pPr>
            <a:endParaRPr lang="en-US" sz="1800" dirty="0">
              <a:latin typeface="Franklin Gothic Book" panose="020B0503020102020204" pitchFamily="34" charset="0"/>
            </a:endParaRPr>
          </a:p>
          <a:p>
            <a:r>
              <a:rPr lang="en-US" sz="1800" b="1" dirty="0">
                <a:solidFill>
                  <a:srgbClr val="117158"/>
                </a:solidFill>
                <a:latin typeface="Franklin Gothic Book" panose="020B0503020102020204" pitchFamily="34" charset="0"/>
              </a:rPr>
              <a:t>Contribution Limit: $</a:t>
            </a:r>
            <a:r>
              <a:rPr lang="en-US" sz="1800" b="1" dirty="0" smtClean="0">
                <a:solidFill>
                  <a:srgbClr val="117158"/>
                </a:solidFill>
                <a:latin typeface="Franklin Gothic Book" panose="020B0503020102020204" pitchFamily="34" charset="0"/>
              </a:rPr>
              <a:t>340 </a:t>
            </a:r>
            <a:r>
              <a:rPr lang="en-US" sz="1800" b="1" dirty="0">
                <a:solidFill>
                  <a:srgbClr val="117158"/>
                </a:solidFill>
                <a:latin typeface="Franklin Gothic Book" panose="020B0503020102020204" pitchFamily="34" charset="0"/>
              </a:rPr>
              <a:t>per month (projected).</a:t>
            </a:r>
          </a:p>
          <a:p>
            <a:endParaRPr lang="en-US" dirty="0"/>
          </a:p>
        </p:txBody>
      </p:sp>
      <p:pic>
        <p:nvPicPr>
          <p:cNvPr id="5" name="Picture 4" descr="A close-up of a logo&#10;&#10;Description automatically generated">
            <a:extLst>
              <a:ext uri="{FF2B5EF4-FFF2-40B4-BE49-F238E27FC236}">
                <a16:creationId xmlns:a16="http://schemas.microsoft.com/office/drawing/2014/main" id="{0A07B472-AEAA-934B-29FD-B74805D4C845}"/>
              </a:ext>
            </a:extLst>
          </p:cNvPr>
          <p:cNvPicPr>
            <a:picLocks noChangeAspect="1"/>
          </p:cNvPicPr>
          <p:nvPr/>
        </p:nvPicPr>
        <p:blipFill>
          <a:blip r:embed="rId2"/>
          <a:stretch>
            <a:fillRect/>
          </a:stretch>
        </p:blipFill>
        <p:spPr>
          <a:xfrm>
            <a:off x="7519797" y="279218"/>
            <a:ext cx="1133475" cy="952500"/>
          </a:xfrm>
          <a:prstGeom prst="rect">
            <a:avLst/>
          </a:prstGeom>
        </p:spPr>
      </p:pic>
    </p:spTree>
    <p:extLst>
      <p:ext uri="{BB962C8B-B14F-4D97-AF65-F5344CB8AC3E}">
        <p14:creationId xmlns:p14="http://schemas.microsoft.com/office/powerpoint/2010/main" val="11424316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842E3-C263-47CD-2DBE-FED6D715AE2F}"/>
              </a:ext>
            </a:extLst>
          </p:cNvPr>
          <p:cNvSpPr>
            <a:spLocks noGrp="1"/>
          </p:cNvSpPr>
          <p:nvPr>
            <p:ph type="title"/>
          </p:nvPr>
        </p:nvSpPr>
        <p:spPr>
          <a:xfrm>
            <a:off x="490728" y="320040"/>
            <a:ext cx="8153400" cy="546681"/>
          </a:xfrm>
        </p:spPr>
        <p:txBody>
          <a:bodyPr/>
          <a:lstStyle/>
          <a:p>
            <a:pPr algn="l"/>
            <a:r>
              <a:rPr lang="en-US" dirty="0">
                <a:latin typeface="Franklin Gothic Book"/>
              </a:rPr>
              <a:t>Health Savings Account (HSA)</a:t>
            </a:r>
            <a:endParaRPr lang="en-US" dirty="0"/>
          </a:p>
        </p:txBody>
      </p:sp>
      <p:sp>
        <p:nvSpPr>
          <p:cNvPr id="3" name="Content Placeholder 2">
            <a:extLst>
              <a:ext uri="{FF2B5EF4-FFF2-40B4-BE49-F238E27FC236}">
                <a16:creationId xmlns:a16="http://schemas.microsoft.com/office/drawing/2014/main" id="{DF5E4377-2913-F97B-0A6E-693B29A36A64}"/>
              </a:ext>
            </a:extLst>
          </p:cNvPr>
          <p:cNvSpPr>
            <a:spLocks noGrp="1"/>
          </p:cNvSpPr>
          <p:nvPr>
            <p:ph sz="quarter" idx="1"/>
          </p:nvPr>
        </p:nvSpPr>
        <p:spPr>
          <a:xfrm>
            <a:off x="497078" y="978535"/>
            <a:ext cx="8163560" cy="5115560"/>
          </a:xfrm>
        </p:spPr>
        <p:txBody>
          <a:bodyPr vert="horz" lIns="0" tIns="45720" rIns="91440" bIns="45720" rtlCol="0" anchor="t">
            <a:noAutofit/>
          </a:bodyPr>
          <a:lstStyle/>
          <a:p>
            <a:pPr defTabSz="914400" eaLnBrk="0" fontAlgn="base" hangingPunct="0">
              <a:spcAft>
                <a:spcPct val="0"/>
              </a:spcAft>
              <a:buClr>
                <a:srgbClr val="006600"/>
              </a:buClr>
              <a:buFont typeface="Wingdings" panose="05000000000000000000" pitchFamily="2" charset="2"/>
              <a:buChar char="§"/>
              <a:defRPr/>
            </a:pPr>
            <a:r>
              <a:rPr lang="en-US" kern="0" dirty="0">
                <a:latin typeface="Franklin Gothic Book"/>
                <a:cs typeface="Arial"/>
              </a:rPr>
              <a:t>Health Savings Accounts (HSA) - Can only</a:t>
            </a:r>
            <a:r>
              <a:rPr lang="en-US" kern="0" dirty="0">
                <a:solidFill>
                  <a:srgbClr val="FF0000"/>
                </a:solidFill>
                <a:latin typeface="Franklin Gothic Book"/>
                <a:cs typeface="Arial"/>
              </a:rPr>
              <a:t> </a:t>
            </a:r>
            <a:r>
              <a:rPr lang="en-US" kern="0" dirty="0">
                <a:latin typeface="Franklin Gothic Book"/>
                <a:cs typeface="Arial"/>
              </a:rPr>
              <a:t>be combined with the High Deductible Health Plan</a:t>
            </a:r>
            <a:r>
              <a:rPr lang="en-US" b="1" kern="0" dirty="0">
                <a:latin typeface="Franklin Gothic Book"/>
                <a:cs typeface="Arial"/>
              </a:rPr>
              <a:t> </a:t>
            </a:r>
            <a:endParaRPr lang="en-US" kern="0" dirty="0">
              <a:latin typeface="Franklin Gothic Book" panose="020B0503020102020204" pitchFamily="34" charset="0"/>
              <a:cs typeface="Arial" panose="020B0604020202020204" pitchFamily="34" charset="0"/>
            </a:endParaRPr>
          </a:p>
          <a:p>
            <a:pPr defTabSz="914400" eaLnBrk="0" fontAlgn="base" hangingPunct="0">
              <a:spcAft>
                <a:spcPct val="0"/>
              </a:spcAft>
              <a:buClr>
                <a:srgbClr val="006600"/>
              </a:buClr>
              <a:buFont typeface="Wingdings" panose="05000000000000000000" pitchFamily="2" charset="2"/>
              <a:buChar char="§"/>
              <a:defRPr/>
            </a:pPr>
            <a:endParaRPr lang="en-US" kern="0" dirty="0">
              <a:latin typeface="Franklin Gothic Book" panose="020B0503020102020204" pitchFamily="34" charset="0"/>
              <a:cs typeface="Arial" panose="020B0604020202020204" pitchFamily="34" charset="0"/>
            </a:endParaRPr>
          </a:p>
          <a:p>
            <a:pPr>
              <a:spcBef>
                <a:spcPts val="0"/>
              </a:spcBef>
              <a:buClr>
                <a:srgbClr val="117158"/>
              </a:buClr>
              <a:buFont typeface="Wingdings" panose="05000000000000000000" pitchFamily="2" charset="2"/>
              <a:buChar char="§"/>
            </a:pPr>
            <a:r>
              <a:rPr lang="en-US" dirty="0">
                <a:latin typeface="Franklin Gothic Book"/>
                <a:ea typeface="Times New Roman" panose="02020603050405020304" pitchFamily="18" charset="0"/>
              </a:rPr>
              <a:t>An HSA is like a flexible spending account but rolls over each year and is never forfeited. There is no “use it or lose it" rule.  </a:t>
            </a:r>
            <a:endParaRPr lang="en-US" dirty="0">
              <a:latin typeface="Franklin Gothic Book" panose="020B0503020102020204" pitchFamily="34" charset="0"/>
              <a:ea typeface="Times New Roman" panose="02020603050405020304" pitchFamily="18" charset="0"/>
            </a:endParaRPr>
          </a:p>
          <a:p>
            <a:pPr marL="0" marR="0" indent="0">
              <a:spcBef>
                <a:spcPts val="0"/>
              </a:spcBef>
              <a:spcAft>
                <a:spcPts val="0"/>
              </a:spcAft>
              <a:buNone/>
            </a:pPr>
            <a:endParaRPr lang="en-US" dirty="0">
              <a:solidFill>
                <a:srgbClr val="117158"/>
              </a:solidFill>
              <a:latin typeface="Franklin Gothic Book" panose="020B0503020102020204" pitchFamily="34" charset="0"/>
              <a:ea typeface="Times New Roman" panose="02020603050405020304" pitchFamily="18" charset="0"/>
            </a:endParaRPr>
          </a:p>
          <a:p>
            <a:pPr lvl="1">
              <a:spcBef>
                <a:spcPts val="0"/>
              </a:spcBef>
              <a:buFont typeface="Wingdings" panose="05000000000000000000" pitchFamily="2" charset="2"/>
              <a:buChar char="§"/>
            </a:pPr>
            <a:r>
              <a:rPr lang="en-US" b="1" dirty="0">
                <a:solidFill>
                  <a:srgbClr val="117158"/>
                </a:solidFill>
                <a:latin typeface="Franklin Gothic Book"/>
                <a:ea typeface="Times New Roman" panose="02020603050405020304" pitchFamily="18" charset="0"/>
              </a:rPr>
              <a:t>The maximum amount for </a:t>
            </a:r>
            <a:r>
              <a:rPr lang="en-US" b="1" dirty="0" smtClean="0">
                <a:solidFill>
                  <a:srgbClr val="117158"/>
                </a:solidFill>
                <a:latin typeface="Franklin Gothic Book"/>
                <a:ea typeface="Times New Roman" panose="02020603050405020304" pitchFamily="18" charset="0"/>
              </a:rPr>
              <a:t>2026 </a:t>
            </a:r>
            <a:r>
              <a:rPr lang="en-US" b="1" dirty="0">
                <a:solidFill>
                  <a:srgbClr val="117158"/>
                </a:solidFill>
                <a:latin typeface="Franklin Gothic Book"/>
                <a:ea typeface="Times New Roman" panose="02020603050405020304" pitchFamily="18" charset="0"/>
              </a:rPr>
              <a:t>is </a:t>
            </a:r>
            <a:r>
              <a:rPr lang="en-US" b="1">
                <a:solidFill>
                  <a:srgbClr val="117158"/>
                </a:solidFill>
                <a:latin typeface="Franklin Gothic Book"/>
                <a:ea typeface="Times New Roman" panose="02020603050405020304" pitchFamily="18" charset="0"/>
              </a:rPr>
              <a:t>$</a:t>
            </a:r>
            <a:r>
              <a:rPr lang="en-US" b="1" smtClean="0">
                <a:solidFill>
                  <a:srgbClr val="117158"/>
                </a:solidFill>
                <a:latin typeface="Franklin Gothic Book"/>
                <a:ea typeface="Times New Roman" panose="02020603050405020304" pitchFamily="18" charset="0"/>
              </a:rPr>
              <a:t>4,400 </a:t>
            </a:r>
            <a:r>
              <a:rPr lang="en-US" b="1" dirty="0">
                <a:solidFill>
                  <a:srgbClr val="117158"/>
                </a:solidFill>
                <a:latin typeface="Franklin Gothic Book"/>
                <a:ea typeface="Times New Roman" panose="02020603050405020304" pitchFamily="18" charset="0"/>
              </a:rPr>
              <a:t>for employees with single coverage and $</a:t>
            </a:r>
            <a:r>
              <a:rPr lang="en-US" b="1" dirty="0" smtClean="0">
                <a:solidFill>
                  <a:srgbClr val="117158"/>
                </a:solidFill>
                <a:latin typeface="Franklin Gothic Book"/>
                <a:ea typeface="Times New Roman" panose="02020603050405020304" pitchFamily="18" charset="0"/>
              </a:rPr>
              <a:t>8,750 </a:t>
            </a:r>
            <a:r>
              <a:rPr lang="en-US" b="1" dirty="0">
                <a:solidFill>
                  <a:srgbClr val="117158"/>
                </a:solidFill>
                <a:latin typeface="Franklin Gothic Book"/>
                <a:ea typeface="Times New Roman" panose="02020603050405020304" pitchFamily="18" charset="0"/>
              </a:rPr>
              <a:t>for employees with two-person or family coverage. </a:t>
            </a:r>
            <a:r>
              <a:rPr lang="en-US" dirty="0">
                <a:latin typeface="Franklin Gothic Book"/>
                <a:ea typeface="Times New Roman" panose="02020603050405020304" pitchFamily="18" charset="0"/>
              </a:rPr>
              <a:t>The plan allows an additional $1,000 catch-up contribution for those aged 55-64. If you don’t enroll in Medicare Part A or Part B, you may continue participating</a:t>
            </a:r>
          </a:p>
          <a:p>
            <a:pPr marL="225425" lvl="1" indent="0">
              <a:spcBef>
                <a:spcPts val="0"/>
              </a:spcBef>
              <a:buNone/>
            </a:pPr>
            <a:endParaRPr lang="en-US" dirty="0">
              <a:solidFill>
                <a:srgbClr val="C00000"/>
              </a:solidFill>
              <a:latin typeface="Franklin Gothic Book"/>
              <a:ea typeface="Times New Roman" panose="02020603050405020304" pitchFamily="18" charset="0"/>
            </a:endParaRPr>
          </a:p>
          <a:p>
            <a:pPr lvl="1">
              <a:spcBef>
                <a:spcPts val="0"/>
              </a:spcBef>
              <a:buClr>
                <a:srgbClr val="117158"/>
              </a:buClr>
              <a:buFont typeface="Wingdings" panose="05000000000000000000" pitchFamily="2" charset="2"/>
              <a:buChar char="§"/>
            </a:pPr>
            <a:r>
              <a:rPr lang="en-US" dirty="0">
                <a:latin typeface="Franklin Gothic Book"/>
                <a:ea typeface="Times New Roman" panose="02020603050405020304" pitchFamily="18" charset="0"/>
              </a:rPr>
              <a:t>These contributions can be used to cover medical, dental, vision and other healthcare related expenses</a:t>
            </a:r>
          </a:p>
          <a:p>
            <a:pPr marL="225425" lvl="1" indent="0">
              <a:spcBef>
                <a:spcPts val="0"/>
              </a:spcBef>
              <a:buNone/>
            </a:pPr>
            <a:endParaRPr lang="en-US" sz="2400" dirty="0">
              <a:latin typeface="Franklin Gothic Book" panose="020B0503020102020204" pitchFamily="34" charset="0"/>
              <a:ea typeface="Times New Roman" panose="02020603050405020304" pitchFamily="18" charset="0"/>
            </a:endParaRPr>
          </a:p>
          <a:p>
            <a:pPr marR="0">
              <a:spcBef>
                <a:spcPts val="0"/>
              </a:spcBef>
              <a:spcAft>
                <a:spcPts val="0"/>
              </a:spcAft>
              <a:buClr>
                <a:srgbClr val="117158"/>
              </a:buClr>
              <a:buFont typeface="Wingdings" panose="05000000000000000000" pitchFamily="2" charset="2"/>
              <a:buChar char="§"/>
            </a:pPr>
            <a:r>
              <a:rPr lang="en-US" dirty="0">
                <a:latin typeface="Franklin Gothic Book"/>
                <a:ea typeface="Times New Roman" panose="02020603050405020304" pitchFamily="18" charset="0"/>
              </a:rPr>
              <a:t>Money saved in an HSA plan is the employees, and </a:t>
            </a:r>
            <a:r>
              <a:rPr lang="en-US" dirty="0" smtClean="0">
                <a:latin typeface="Franklin Gothic Book"/>
                <a:ea typeface="Times New Roman" panose="02020603050405020304" pitchFamily="18" charset="0"/>
              </a:rPr>
              <a:t>is portable (take it </a:t>
            </a:r>
            <a:r>
              <a:rPr lang="en-US" dirty="0">
                <a:latin typeface="Franklin Gothic Book"/>
                <a:ea typeface="Times New Roman" panose="02020603050405020304" pitchFamily="18" charset="0"/>
              </a:rPr>
              <a:t>with them if they leave </a:t>
            </a:r>
            <a:r>
              <a:rPr lang="en-US" dirty="0" smtClean="0">
                <a:latin typeface="Franklin Gothic Book"/>
                <a:ea typeface="Times New Roman" panose="02020603050405020304" pitchFamily="18" charset="0"/>
              </a:rPr>
              <a:t>Devereux). </a:t>
            </a:r>
            <a:r>
              <a:rPr lang="en-US" dirty="0">
                <a:latin typeface="Franklin Gothic Book"/>
                <a:ea typeface="Times New Roman" panose="02020603050405020304" pitchFamily="18" charset="0"/>
              </a:rPr>
              <a:t>At retirement, there are additional post-employment uses for HSA savings, such as paying for Medicare premiums</a:t>
            </a:r>
          </a:p>
          <a:p>
            <a:pPr marR="0">
              <a:spcBef>
                <a:spcPts val="0"/>
              </a:spcBef>
              <a:spcAft>
                <a:spcPts val="0"/>
              </a:spcAft>
              <a:buFont typeface="Wingdings" panose="05000000000000000000" pitchFamily="2" charset="2"/>
              <a:buChar char="§"/>
            </a:pPr>
            <a:endParaRPr lang="en-US" dirty="0">
              <a:latin typeface="Franklin Gothic Book" panose="020B0503020102020204" pitchFamily="34" charset="0"/>
              <a:ea typeface="Times New Roman" panose="02020603050405020304" pitchFamily="18" charset="0"/>
            </a:endParaRPr>
          </a:p>
          <a:p>
            <a:pPr marR="0">
              <a:spcBef>
                <a:spcPts val="0"/>
              </a:spcBef>
              <a:spcAft>
                <a:spcPts val="0"/>
              </a:spcAft>
              <a:buClr>
                <a:srgbClr val="117158"/>
              </a:buClr>
              <a:buFont typeface="Wingdings" panose="05000000000000000000" pitchFamily="2" charset="2"/>
              <a:buChar char="§"/>
            </a:pPr>
            <a:r>
              <a:rPr lang="en-US" dirty="0">
                <a:latin typeface="Franklin Gothic Book"/>
                <a:ea typeface="Times New Roman" panose="02020603050405020304" pitchFamily="18" charset="0"/>
              </a:rPr>
              <a:t>Investment options are available for long term savings</a:t>
            </a:r>
            <a:endParaRPr lang="en-US" sz="2400" dirty="0">
              <a:latin typeface="Franklin Gothic Book"/>
              <a:ea typeface="Times New Roman" panose="02020603050405020304" pitchFamily="18" charset="0"/>
            </a:endParaRPr>
          </a:p>
          <a:p>
            <a:endParaRPr lang="en-US" dirty="0"/>
          </a:p>
        </p:txBody>
      </p:sp>
      <p:pic>
        <p:nvPicPr>
          <p:cNvPr id="4" name="Picture 3">
            <a:extLst>
              <a:ext uri="{FF2B5EF4-FFF2-40B4-BE49-F238E27FC236}">
                <a16:creationId xmlns:a16="http://schemas.microsoft.com/office/drawing/2014/main" id="{123F05E0-D10A-0C89-EBD5-B83888CCB593}"/>
              </a:ext>
            </a:extLst>
          </p:cNvPr>
          <p:cNvPicPr>
            <a:picLocks noChangeAspect="1"/>
          </p:cNvPicPr>
          <p:nvPr/>
        </p:nvPicPr>
        <p:blipFill>
          <a:blip r:embed="rId2"/>
          <a:stretch>
            <a:fillRect/>
          </a:stretch>
        </p:blipFill>
        <p:spPr>
          <a:xfrm>
            <a:off x="6967965" y="5130800"/>
            <a:ext cx="1471259" cy="1074036"/>
          </a:xfrm>
          <a:prstGeom prst="rect">
            <a:avLst/>
          </a:prstGeom>
        </p:spPr>
      </p:pic>
      <p:pic>
        <p:nvPicPr>
          <p:cNvPr id="6" name="Picture 5" descr="A close up of a logo&#10;&#10;Description automatically generated">
            <a:extLst>
              <a:ext uri="{FF2B5EF4-FFF2-40B4-BE49-F238E27FC236}">
                <a16:creationId xmlns:a16="http://schemas.microsoft.com/office/drawing/2014/main" id="{05607B0A-12BB-436D-79D1-F85911C4A8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2661" y="86360"/>
            <a:ext cx="1999307" cy="781434"/>
          </a:xfrm>
          <a:prstGeom prst="rect">
            <a:avLst/>
          </a:prstGeom>
        </p:spPr>
      </p:pic>
    </p:spTree>
    <p:extLst>
      <p:ext uri="{BB962C8B-B14F-4D97-AF65-F5344CB8AC3E}">
        <p14:creationId xmlns:p14="http://schemas.microsoft.com/office/powerpoint/2010/main" val="5329158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1D033-1180-1431-8210-99701F79E63F}"/>
              </a:ext>
            </a:extLst>
          </p:cNvPr>
          <p:cNvSpPr>
            <a:spLocks noGrp="1"/>
          </p:cNvSpPr>
          <p:nvPr>
            <p:ph type="title"/>
          </p:nvPr>
        </p:nvSpPr>
        <p:spPr>
          <a:xfrm>
            <a:off x="398272" y="304800"/>
            <a:ext cx="8153400" cy="990600"/>
          </a:xfrm>
        </p:spPr>
        <p:txBody>
          <a:bodyPr/>
          <a:lstStyle/>
          <a:p>
            <a:pPr algn="l"/>
            <a:r>
              <a:rPr lang="en-US" i="1" dirty="0">
                <a:latin typeface="Franklin Gothic Book"/>
              </a:rPr>
              <a:t> </a:t>
            </a:r>
            <a:r>
              <a:rPr lang="en-US" dirty="0">
                <a:latin typeface="Franklin Gothic Book"/>
              </a:rPr>
              <a:t>Member advocacy Team – CSB benefits mac</a:t>
            </a:r>
            <a:endParaRPr lang="en-US" dirty="0">
              <a:latin typeface="Franklin Gothic Book"/>
              <a:cs typeface="Arial"/>
            </a:endParaRPr>
          </a:p>
        </p:txBody>
      </p:sp>
      <p:sp>
        <p:nvSpPr>
          <p:cNvPr id="3" name="Content Placeholder 2">
            <a:extLst>
              <a:ext uri="{FF2B5EF4-FFF2-40B4-BE49-F238E27FC236}">
                <a16:creationId xmlns:a16="http://schemas.microsoft.com/office/drawing/2014/main" id="{45A4A8ED-6663-FBC6-6A1E-4CB781E1A5F0}"/>
              </a:ext>
            </a:extLst>
          </p:cNvPr>
          <p:cNvSpPr>
            <a:spLocks noGrp="1"/>
          </p:cNvSpPr>
          <p:nvPr>
            <p:ph sz="quarter" idx="1"/>
          </p:nvPr>
        </p:nvSpPr>
        <p:spPr>
          <a:xfrm>
            <a:off x="389128" y="1137556"/>
            <a:ext cx="8356600" cy="4582887"/>
          </a:xfrm>
        </p:spPr>
        <p:txBody>
          <a:bodyPr vert="horz" lIns="0" tIns="45720" rIns="91440" bIns="45720" rtlCol="0" anchor="t">
            <a:noAutofit/>
          </a:bodyPr>
          <a:lstStyle/>
          <a:p>
            <a:pPr>
              <a:buClr>
                <a:srgbClr val="117158"/>
              </a:buClr>
              <a:buFont typeface="Wingdings" panose="05000000000000000000" pitchFamily="2" charset="2"/>
              <a:buChar char="§"/>
            </a:pPr>
            <a:r>
              <a:rPr lang="en-US" altLang="en-US" sz="1800" b="1" dirty="0">
                <a:solidFill>
                  <a:srgbClr val="117158"/>
                </a:solidFill>
                <a:latin typeface="Franklin Gothic Book"/>
              </a:rPr>
              <a:t>Conner Strong &amp; Buckelew’s (CSB) Member Advocacy Center is here to help you with all your benefits related needs</a:t>
            </a:r>
          </a:p>
          <a:p>
            <a:pPr>
              <a:buClr>
                <a:srgbClr val="117158"/>
              </a:buClr>
              <a:buFont typeface="Wingdings" panose="05000000000000000000" pitchFamily="2" charset="2"/>
              <a:buChar char="§"/>
            </a:pPr>
            <a:endParaRPr lang="en-US" altLang="en-US" sz="1800" dirty="0">
              <a:latin typeface="Franklin Gothic Book" panose="020B0503020102020204" pitchFamily="34" charset="0"/>
            </a:endParaRPr>
          </a:p>
          <a:p>
            <a:pPr>
              <a:buClr>
                <a:srgbClr val="117158"/>
              </a:buClr>
              <a:buFont typeface="Wingdings" panose="05000000000000000000" pitchFamily="2" charset="2"/>
              <a:buChar char="§"/>
            </a:pPr>
            <a:r>
              <a:rPr lang="en-US" altLang="en-US" sz="1800" b="1" dirty="0">
                <a:solidFill>
                  <a:srgbClr val="117158"/>
                </a:solidFill>
                <a:latin typeface="Franklin Gothic Book"/>
              </a:rPr>
              <a:t>The Member Advocacy Center can help answer questions or resolve issues such as:</a:t>
            </a:r>
          </a:p>
          <a:p>
            <a:pPr lvl="1">
              <a:buClr>
                <a:srgbClr val="117158"/>
              </a:buClr>
              <a:buFont typeface="Wingdings" panose="05000000000000000000" pitchFamily="2" charset="2"/>
              <a:buChar char="§"/>
            </a:pPr>
            <a:r>
              <a:rPr lang="en-US" altLang="en-US" sz="1600" dirty="0">
                <a:latin typeface="Franklin Gothic Book"/>
              </a:rPr>
              <a:t>Understanding how your benefit plan works</a:t>
            </a:r>
          </a:p>
          <a:p>
            <a:pPr lvl="1">
              <a:buClr>
                <a:srgbClr val="117158"/>
              </a:buClr>
              <a:buFont typeface="Wingdings" panose="05000000000000000000" pitchFamily="2" charset="2"/>
              <a:buChar char="§"/>
            </a:pPr>
            <a:r>
              <a:rPr lang="en-US" altLang="en-US" sz="1600" dirty="0">
                <a:latin typeface="Franklin Gothic Book"/>
              </a:rPr>
              <a:t>Questions regarding a bill you received from a doctor, lab or </a:t>
            </a:r>
            <a:r>
              <a:rPr lang="en-US" altLang="en-US" dirty="0">
                <a:latin typeface="Franklin Gothic Book"/>
              </a:rPr>
              <a:t>hospital</a:t>
            </a:r>
            <a:endParaRPr lang="en-US" altLang="en-US" sz="1600" dirty="0">
              <a:latin typeface="Franklin Gothic Book" panose="020B0503020102020204" pitchFamily="34" charset="0"/>
            </a:endParaRPr>
          </a:p>
          <a:p>
            <a:pPr lvl="1">
              <a:buClr>
                <a:srgbClr val="117158"/>
              </a:buClr>
              <a:buFont typeface="Wingdings" panose="05000000000000000000" pitchFamily="2" charset="2"/>
              <a:buChar char="§"/>
            </a:pPr>
            <a:r>
              <a:rPr lang="en-US" altLang="en-US" sz="1600" dirty="0">
                <a:latin typeface="Franklin Gothic Book"/>
              </a:rPr>
              <a:t>Researching a claim that was not paid properly</a:t>
            </a:r>
          </a:p>
          <a:p>
            <a:pPr lvl="1">
              <a:buClr>
                <a:srgbClr val="117158"/>
              </a:buClr>
              <a:buFont typeface="Wingdings" panose="05000000000000000000" pitchFamily="2" charset="2"/>
              <a:buChar char="§"/>
            </a:pPr>
            <a:endParaRPr lang="en-US" altLang="en-US" sz="1600" dirty="0">
              <a:latin typeface="Franklin Gothic Book" panose="020B0503020102020204" pitchFamily="34" charset="0"/>
            </a:endParaRPr>
          </a:p>
          <a:p>
            <a:pPr>
              <a:buClr>
                <a:srgbClr val="117158"/>
              </a:buClr>
              <a:buFont typeface="Wingdings" panose="05000000000000000000" pitchFamily="2" charset="2"/>
              <a:buChar char="§"/>
            </a:pPr>
            <a:r>
              <a:rPr lang="en-US" altLang="en-US" sz="1800" b="1" dirty="0">
                <a:solidFill>
                  <a:srgbClr val="117158"/>
                </a:solidFill>
                <a:latin typeface="Franklin Gothic Book"/>
              </a:rPr>
              <a:t>You can reach a Member Advocacy representative by any of the following:</a:t>
            </a:r>
          </a:p>
          <a:p>
            <a:pPr lvl="1">
              <a:buClr>
                <a:srgbClr val="117158"/>
              </a:buClr>
              <a:buFont typeface="Wingdings" panose="05000000000000000000" pitchFamily="2" charset="2"/>
              <a:buChar char="§"/>
            </a:pPr>
            <a:r>
              <a:rPr lang="en-US" altLang="en-US" sz="1600" dirty="0">
                <a:latin typeface="Franklin Gothic Book"/>
              </a:rPr>
              <a:t>Calling - (800) 563-9929 Monday through Friday,</a:t>
            </a:r>
            <a:r>
              <a:rPr lang="en-US" altLang="en-US" dirty="0">
                <a:latin typeface="Franklin Gothic Book"/>
              </a:rPr>
              <a:t> </a:t>
            </a:r>
            <a:r>
              <a:rPr lang="en-US" altLang="en-US" sz="1600" dirty="0">
                <a:latin typeface="Franklin Gothic Book"/>
              </a:rPr>
              <a:t> 8:30 am to 5:00 pm EST and 7:30 am to 4:00pm CST</a:t>
            </a:r>
          </a:p>
          <a:p>
            <a:pPr lvl="1">
              <a:buClr>
                <a:srgbClr val="117158"/>
              </a:buClr>
              <a:buFont typeface="Wingdings" panose="05000000000000000000" pitchFamily="2" charset="2"/>
              <a:buChar char="§"/>
            </a:pPr>
            <a:r>
              <a:rPr lang="en-US" altLang="en-US" sz="1600" dirty="0">
                <a:latin typeface="Franklin Gothic Book"/>
              </a:rPr>
              <a:t>Visiting - </a:t>
            </a:r>
            <a:r>
              <a:rPr lang="en-US" altLang="en-US" sz="1600" dirty="0">
                <a:latin typeface="Franklin Gothic Book"/>
                <a:hlinkClick r:id="rId2"/>
              </a:rPr>
              <a:t>www.connerstrong.com</a:t>
            </a:r>
            <a:endParaRPr lang="en-US" altLang="en-US" sz="1600" dirty="0">
              <a:latin typeface="Franklin Gothic Book"/>
            </a:endParaRPr>
          </a:p>
          <a:p>
            <a:pPr lvl="1">
              <a:buClr>
                <a:srgbClr val="117158"/>
              </a:buClr>
              <a:buFont typeface="Wingdings" panose="05000000000000000000" pitchFamily="2" charset="2"/>
              <a:buChar char="§"/>
            </a:pPr>
            <a:r>
              <a:rPr lang="en-US" altLang="en-US" sz="1600" dirty="0">
                <a:latin typeface="Franklin Gothic Book"/>
              </a:rPr>
              <a:t>Emailing - </a:t>
            </a:r>
            <a:r>
              <a:rPr lang="en-US" altLang="en-US" sz="1600" dirty="0">
                <a:latin typeface="Franklin Gothic Book"/>
                <a:hlinkClick r:id="rId3"/>
              </a:rPr>
              <a:t>cssteam@connerstrong.com</a:t>
            </a:r>
            <a:endParaRPr lang="en-US" altLang="en-US" sz="1600" dirty="0">
              <a:latin typeface="Franklin Gothic Book"/>
            </a:endParaRPr>
          </a:p>
          <a:p>
            <a:pPr lvl="1">
              <a:buClr>
                <a:srgbClr val="117158"/>
              </a:buClr>
              <a:buFont typeface="Wingdings" panose="05000000000000000000" pitchFamily="2" charset="2"/>
              <a:buChar char="§"/>
            </a:pPr>
            <a:r>
              <a:rPr lang="en-US" altLang="en-US" sz="1600" dirty="0">
                <a:latin typeface="Franklin Gothic Book"/>
              </a:rPr>
              <a:t>Faxing - (856) 685-2253</a:t>
            </a:r>
            <a:r>
              <a:rPr lang="en-US" altLang="en-US" dirty="0">
                <a:latin typeface="Franklin Gothic Book"/>
              </a:rPr>
              <a:t> </a:t>
            </a:r>
            <a:endParaRPr lang="en-US" altLang="en-US" sz="1600" dirty="0">
              <a:latin typeface="Franklin Gothic Book" panose="020B0503020102020204" pitchFamily="34" charset="0"/>
            </a:endParaRPr>
          </a:p>
          <a:p>
            <a:endParaRPr lang="en-US" dirty="0"/>
          </a:p>
        </p:txBody>
      </p:sp>
      <p:pic>
        <p:nvPicPr>
          <p:cNvPr id="6" name="Picture 5" descr="A blue and white logo&#10;&#10;Description automatically generated">
            <a:extLst>
              <a:ext uri="{FF2B5EF4-FFF2-40B4-BE49-F238E27FC236}">
                <a16:creationId xmlns:a16="http://schemas.microsoft.com/office/drawing/2014/main" id="{5A530B1A-305D-2330-8A3C-B68502672E2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64775" y="70457"/>
            <a:ext cx="1336160" cy="936832"/>
          </a:xfrm>
          <a:prstGeom prst="rect">
            <a:avLst/>
          </a:prstGeom>
        </p:spPr>
      </p:pic>
    </p:spTree>
    <p:extLst>
      <p:ext uri="{BB962C8B-B14F-4D97-AF65-F5344CB8AC3E}">
        <p14:creationId xmlns:p14="http://schemas.microsoft.com/office/powerpoint/2010/main" val="18874217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title"/>
          </p:nvPr>
        </p:nvSpPr>
        <p:spPr>
          <a:xfrm>
            <a:off x="612648" y="228600"/>
            <a:ext cx="8153400" cy="589085"/>
          </a:xfrm>
        </p:spPr>
        <p:txBody>
          <a:bodyPr anchor="t">
            <a:normAutofit/>
          </a:bodyPr>
          <a:lstStyle/>
          <a:p>
            <a:pPr algn="l"/>
            <a:r>
              <a:rPr lang="en-US" sz="2400" dirty="0">
                <a:latin typeface="Franklin Gothic Book"/>
              </a:rPr>
              <a:t>Financial security</a:t>
            </a:r>
            <a:endParaRPr lang="en-US" dirty="0"/>
          </a:p>
        </p:txBody>
      </p:sp>
      <p:pic>
        <p:nvPicPr>
          <p:cNvPr id="6" name="Picture Placeholder 5"/>
          <p:cNvPicPr>
            <a:picLocks noGrp="1" noChangeAspect="1"/>
          </p:cNvPicPr>
          <p:nvPr>
            <p:ph sz="quarter" idx="1"/>
          </p:nvPr>
        </p:nvPicPr>
        <p:blipFill rotWithShape="1">
          <a:blip r:embed="rId2">
            <a:extLst>
              <a:ext uri="{28A0092B-C50C-407E-A947-70E740481C1C}">
                <a14:useLocalDpi xmlns:a14="http://schemas.microsoft.com/office/drawing/2010/main" val="0"/>
              </a:ext>
            </a:extLst>
          </a:blip>
          <a:srcRect t="10434" r="2" b="10801"/>
          <a:stretch/>
        </p:blipFill>
        <p:spPr>
          <a:xfrm>
            <a:off x="764241" y="866053"/>
            <a:ext cx="7857565" cy="4625788"/>
          </a:xfrm>
          <a:noFill/>
        </p:spPr>
      </p:pic>
    </p:spTree>
    <p:extLst>
      <p:ext uri="{BB962C8B-B14F-4D97-AF65-F5344CB8AC3E}">
        <p14:creationId xmlns:p14="http://schemas.microsoft.com/office/powerpoint/2010/main" val="19111647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A84E7-F6E7-F2A4-4185-F2E619605A7A}"/>
              </a:ext>
            </a:extLst>
          </p:cNvPr>
          <p:cNvSpPr>
            <a:spLocks noGrp="1"/>
          </p:cNvSpPr>
          <p:nvPr>
            <p:ph type="title"/>
          </p:nvPr>
        </p:nvSpPr>
        <p:spPr>
          <a:xfrm>
            <a:off x="495300" y="235770"/>
            <a:ext cx="8153400" cy="990600"/>
          </a:xfrm>
        </p:spPr>
        <p:txBody>
          <a:bodyPr/>
          <a:lstStyle/>
          <a:p>
            <a:pPr algn="l"/>
            <a:r>
              <a:rPr lang="en-US" dirty="0">
                <a:latin typeface="Franklin Gothic Book"/>
              </a:rPr>
              <a:t>Retirement  - TIAA </a:t>
            </a:r>
            <a:endParaRPr lang="en-US" dirty="0">
              <a:latin typeface="Franklin Gothic Book" panose="020B0503020102020204" pitchFamily="34" charset="0"/>
            </a:endParaRPr>
          </a:p>
        </p:txBody>
      </p:sp>
      <p:sp>
        <p:nvSpPr>
          <p:cNvPr id="3" name="Content Placeholder 2">
            <a:extLst>
              <a:ext uri="{FF2B5EF4-FFF2-40B4-BE49-F238E27FC236}">
                <a16:creationId xmlns:a16="http://schemas.microsoft.com/office/drawing/2014/main" id="{6EB71D29-346F-A672-3DBD-CF608C37943A}"/>
              </a:ext>
            </a:extLst>
          </p:cNvPr>
          <p:cNvSpPr>
            <a:spLocks noGrp="1"/>
          </p:cNvSpPr>
          <p:nvPr>
            <p:ph sz="quarter" idx="1"/>
          </p:nvPr>
        </p:nvSpPr>
        <p:spPr>
          <a:xfrm>
            <a:off x="245110" y="731069"/>
            <a:ext cx="8653780" cy="5581807"/>
          </a:xfrm>
        </p:spPr>
        <p:txBody>
          <a:bodyPr vert="horz" lIns="0" tIns="45720" rIns="91440" bIns="45720" rtlCol="0" anchor="t">
            <a:noAutofit/>
          </a:bodyPr>
          <a:lstStyle/>
          <a:p>
            <a:pPr marL="225425" lvl="2" indent="-225425" fontAlgn="base">
              <a:spcBef>
                <a:spcPts val="0"/>
              </a:spcBef>
              <a:spcAft>
                <a:spcPct val="0"/>
              </a:spcAft>
              <a:buClr>
                <a:srgbClr val="117158"/>
              </a:buClr>
              <a:defRPr/>
            </a:pPr>
            <a:r>
              <a:rPr lang="en-US" altLang="en-US" b="1" dirty="0" smtClean="0">
                <a:solidFill>
                  <a:srgbClr val="117158"/>
                </a:solidFill>
                <a:latin typeface="Franklin Gothic Book"/>
              </a:rPr>
              <a:t>2026 </a:t>
            </a:r>
            <a:r>
              <a:rPr lang="en-US" altLang="en-US" b="1" dirty="0">
                <a:solidFill>
                  <a:srgbClr val="117158"/>
                </a:solidFill>
                <a:latin typeface="Franklin Gothic Book"/>
              </a:rPr>
              <a:t>Contribution limits:  </a:t>
            </a:r>
            <a:endParaRPr lang="en-US" altLang="en-US" b="1" dirty="0">
              <a:solidFill>
                <a:srgbClr val="117158"/>
              </a:solidFill>
              <a:latin typeface="Franklin Gothic Book" panose="020B0503020102020204" pitchFamily="34" charset="0"/>
            </a:endParaRPr>
          </a:p>
          <a:p>
            <a:pPr lvl="1" fontAlgn="base">
              <a:spcBef>
                <a:spcPts val="0"/>
              </a:spcBef>
              <a:spcAft>
                <a:spcPct val="0"/>
              </a:spcAft>
              <a:buClr>
                <a:srgbClr val="117158"/>
              </a:buClr>
              <a:buFont typeface="Wingdings" panose="05000000000000000000" pitchFamily="2" charset="2"/>
              <a:buChar char="§"/>
              <a:defRPr/>
            </a:pPr>
            <a:r>
              <a:rPr lang="en-US" dirty="0">
                <a:latin typeface="Franklin Gothic Book"/>
                <a:cs typeface="Arial"/>
              </a:rPr>
              <a:t>The annual IRS maximum contribution for </a:t>
            </a:r>
            <a:r>
              <a:rPr lang="en-US" dirty="0" smtClean="0">
                <a:latin typeface="Franklin Gothic Book"/>
                <a:cs typeface="Arial"/>
              </a:rPr>
              <a:t>2026 is</a:t>
            </a:r>
            <a:r>
              <a:rPr lang="en-US" b="1" dirty="0" smtClean="0">
                <a:latin typeface="Franklin Gothic Book"/>
                <a:cs typeface="Arial"/>
              </a:rPr>
              <a:t> </a:t>
            </a:r>
            <a:r>
              <a:rPr lang="en-US" b="1" dirty="0">
                <a:latin typeface="Franklin Gothic Book"/>
                <a:cs typeface="Arial"/>
              </a:rPr>
              <a:t>$</a:t>
            </a:r>
            <a:r>
              <a:rPr lang="en-US" b="1" dirty="0" smtClean="0">
                <a:latin typeface="Franklin Gothic Book"/>
                <a:cs typeface="Arial"/>
              </a:rPr>
              <a:t>24,500</a:t>
            </a:r>
            <a:endParaRPr lang="en-US" b="1" dirty="0">
              <a:latin typeface="Franklin Gothic Book"/>
              <a:cs typeface="Arial"/>
            </a:endParaRPr>
          </a:p>
          <a:p>
            <a:pPr lvl="1" fontAlgn="base">
              <a:spcBef>
                <a:spcPts val="0"/>
              </a:spcBef>
              <a:spcAft>
                <a:spcPct val="0"/>
              </a:spcAft>
              <a:buClr>
                <a:srgbClr val="117158"/>
              </a:buClr>
              <a:buFont typeface="Wingdings" panose="05000000000000000000" pitchFamily="2" charset="2"/>
              <a:buChar char="§"/>
              <a:defRPr/>
            </a:pPr>
            <a:r>
              <a:rPr lang="en-US" altLang="en-US" dirty="0">
                <a:latin typeface="Franklin Gothic Book"/>
                <a:cs typeface="Arial"/>
              </a:rPr>
              <a:t>Employees </a:t>
            </a:r>
            <a:r>
              <a:rPr lang="en-US" dirty="0">
                <a:latin typeface="Franklin Gothic Book"/>
                <a:cs typeface="Arial"/>
              </a:rPr>
              <a:t>age 50 or over can make a catch-up contribution </a:t>
            </a:r>
            <a:r>
              <a:rPr lang="en-US" dirty="0" smtClean="0">
                <a:latin typeface="Franklin Gothic Book"/>
                <a:cs typeface="Arial"/>
              </a:rPr>
              <a:t>up </a:t>
            </a:r>
            <a:r>
              <a:rPr lang="en-US" dirty="0">
                <a:latin typeface="Franklin Gothic Book"/>
                <a:cs typeface="Arial"/>
              </a:rPr>
              <a:t>to </a:t>
            </a:r>
            <a:r>
              <a:rPr lang="en-US" dirty="0" smtClean="0">
                <a:latin typeface="Franklin Gothic Book"/>
                <a:cs typeface="Arial"/>
              </a:rPr>
              <a:t>additional $8,000.</a:t>
            </a:r>
            <a:r>
              <a:rPr lang="en-US" dirty="0">
                <a:latin typeface="Franklin Gothic Book"/>
                <a:cs typeface="Arial"/>
              </a:rPr>
              <a:t> </a:t>
            </a:r>
            <a:endParaRPr lang="en-US" dirty="0" smtClean="0">
              <a:latin typeface="Franklin Gothic Book"/>
              <a:cs typeface="Arial"/>
            </a:endParaRPr>
          </a:p>
          <a:p>
            <a:pPr lvl="1" fontAlgn="base">
              <a:spcBef>
                <a:spcPts val="0"/>
              </a:spcBef>
              <a:spcAft>
                <a:spcPct val="0"/>
              </a:spcAft>
              <a:buClr>
                <a:srgbClr val="117158"/>
              </a:buClr>
              <a:buFont typeface="Wingdings" panose="05000000000000000000" pitchFamily="2" charset="2"/>
              <a:buChar char="§"/>
              <a:defRPr/>
            </a:pPr>
            <a:r>
              <a:rPr lang="en-US" dirty="0" smtClean="0">
                <a:latin typeface="Franklin Gothic Book"/>
                <a:cs typeface="Arial"/>
              </a:rPr>
              <a:t>Secure Act 2.0 catch-up contribution for those </a:t>
            </a:r>
            <a:r>
              <a:rPr lang="en-US" b="1" dirty="0" smtClean="0">
                <a:latin typeface="Franklin Gothic Book"/>
                <a:cs typeface="Arial"/>
              </a:rPr>
              <a:t>60-63</a:t>
            </a:r>
            <a:r>
              <a:rPr lang="en-US" dirty="0" smtClean="0">
                <a:latin typeface="Franklin Gothic Book"/>
                <a:cs typeface="Arial"/>
              </a:rPr>
              <a:t> in 2026 is up to an additional $11,250.</a:t>
            </a:r>
            <a:endParaRPr lang="en-US" dirty="0">
              <a:latin typeface="Franklin Gothic Book" panose="020B0503020102020204" pitchFamily="34" charset="0"/>
              <a:cs typeface="Arial" panose="020B0604020202020204" pitchFamily="34" charset="0"/>
            </a:endParaRPr>
          </a:p>
          <a:p>
            <a:pPr lvl="1">
              <a:spcBef>
                <a:spcPts val="0"/>
              </a:spcBef>
              <a:buClr>
                <a:srgbClr val="117158"/>
              </a:buClr>
              <a:buFont typeface="Wingdings" panose="05000000000000000000" pitchFamily="2" charset="2"/>
              <a:buChar char="§"/>
            </a:pPr>
            <a:r>
              <a:rPr lang="en-US" altLang="en-US" dirty="0">
                <a:latin typeface="Franklin Gothic Book"/>
                <a:cs typeface="Arial"/>
              </a:rPr>
              <a:t>Employees </a:t>
            </a:r>
            <a:r>
              <a:rPr lang="en-US" dirty="0">
                <a:latin typeface="Franklin Gothic Book"/>
                <a:cs typeface="Arial"/>
              </a:rPr>
              <a:t>with 15 or more years of service can possibly make a catch-up contribution of up to an additional $3,000. Have employees contact TIAA to run the calculation.</a:t>
            </a:r>
          </a:p>
          <a:p>
            <a:pPr lvl="1">
              <a:spcBef>
                <a:spcPts val="0"/>
              </a:spcBef>
              <a:buClr>
                <a:srgbClr val="117158"/>
              </a:buClr>
              <a:buFont typeface="Wingdings" panose="05000000000000000000" pitchFamily="2" charset="2"/>
              <a:buChar char="§"/>
            </a:pPr>
            <a:r>
              <a:rPr lang="en-US" altLang="en-US" dirty="0">
                <a:latin typeface="Franklin Gothic Book"/>
                <a:cs typeface="Arial"/>
              </a:rPr>
              <a:t>Employees </a:t>
            </a:r>
            <a:r>
              <a:rPr lang="en-US" dirty="0">
                <a:latin typeface="Franklin Gothic Book"/>
                <a:cs typeface="Arial"/>
              </a:rPr>
              <a:t>age 50 or over that have 15 or more years of service can possibly make a catch-up contribution of up to an additional $9,500. Have employees contact TIAA to run the calculation. </a:t>
            </a:r>
            <a:endParaRPr lang="en-US" dirty="0" smtClean="0">
              <a:latin typeface="Franklin Gothic Book"/>
              <a:cs typeface="Arial"/>
            </a:endParaRPr>
          </a:p>
          <a:p>
            <a:pPr>
              <a:buClr>
                <a:srgbClr val="117158"/>
              </a:buClr>
              <a:buFont typeface="Wingdings" panose="05000000000000000000" pitchFamily="2" charset="2"/>
              <a:buChar char="§"/>
            </a:pPr>
            <a:r>
              <a:rPr lang="en-US" b="1" dirty="0" smtClean="0">
                <a:solidFill>
                  <a:srgbClr val="117158"/>
                </a:solidFill>
                <a:latin typeface="Franklin Gothic Book"/>
              </a:rPr>
              <a:t>Devereux’s </a:t>
            </a:r>
            <a:r>
              <a:rPr lang="en-US" b="1" dirty="0">
                <a:solidFill>
                  <a:srgbClr val="117158"/>
                </a:solidFill>
                <a:latin typeface="Franklin Gothic Book"/>
              </a:rPr>
              <a:t>Matching Contribution</a:t>
            </a:r>
          </a:p>
          <a:p>
            <a:pPr lvl="1">
              <a:spcBef>
                <a:spcPts val="0"/>
              </a:spcBef>
              <a:buClr>
                <a:srgbClr val="117158"/>
              </a:buClr>
              <a:buFont typeface="Wingdings" panose="05000000000000000000" pitchFamily="2" charset="2"/>
              <a:buChar char="§"/>
            </a:pPr>
            <a:r>
              <a:rPr lang="en-US" dirty="0">
                <a:latin typeface="Franklin Gothic Book"/>
              </a:rPr>
              <a:t>Amount varies by center</a:t>
            </a:r>
          </a:p>
          <a:p>
            <a:pPr lvl="1">
              <a:spcBef>
                <a:spcPts val="0"/>
              </a:spcBef>
              <a:buClr>
                <a:srgbClr val="117158"/>
              </a:buClr>
              <a:buFont typeface="Wingdings" panose="05000000000000000000" pitchFamily="2" charset="2"/>
              <a:buChar char="§"/>
            </a:pPr>
            <a:r>
              <a:rPr lang="en-US" dirty="0">
                <a:latin typeface="Franklin Gothic Book"/>
              </a:rPr>
              <a:t>Contribution is made 1x per year in January</a:t>
            </a:r>
            <a:r>
              <a:rPr lang="en-US" b="1" dirty="0">
                <a:latin typeface="Franklin Gothic Book"/>
              </a:rPr>
              <a:t> </a:t>
            </a:r>
            <a:endParaRPr lang="en-US" b="1" dirty="0">
              <a:latin typeface="Franklin Gothic Book" panose="020B0503020102020204" pitchFamily="34" charset="0"/>
            </a:endParaRPr>
          </a:p>
          <a:p>
            <a:pPr>
              <a:buClr>
                <a:srgbClr val="117158"/>
              </a:buClr>
            </a:pPr>
            <a:r>
              <a:rPr lang="en-US" altLang="en-US" b="1" dirty="0">
                <a:solidFill>
                  <a:srgbClr val="117158"/>
                </a:solidFill>
                <a:latin typeface="Franklin Gothic Book"/>
              </a:rPr>
              <a:t>Contact info:</a:t>
            </a:r>
          </a:p>
          <a:p>
            <a:pPr lvl="1">
              <a:buClr>
                <a:srgbClr val="117158"/>
              </a:buClr>
              <a:buFont typeface="Wingdings" panose="05000000000000000000" pitchFamily="2" charset="2"/>
              <a:buChar char="§"/>
            </a:pPr>
            <a:r>
              <a:rPr lang="en-US" altLang="en-US" dirty="0">
                <a:latin typeface="Franklin Gothic Book"/>
                <a:cs typeface="Arial"/>
              </a:rPr>
              <a:t>TIAA</a:t>
            </a:r>
          </a:p>
          <a:p>
            <a:pPr marL="683895" lvl="2" indent="-226695" fontAlgn="base">
              <a:spcAft>
                <a:spcPct val="0"/>
              </a:spcAft>
              <a:buClr>
                <a:srgbClr val="00664D"/>
              </a:buClr>
              <a:defRPr/>
            </a:pPr>
            <a:r>
              <a:rPr lang="en-US" dirty="0">
                <a:latin typeface="Franklin Gothic Book"/>
                <a:hlinkClick r:id="rId2"/>
              </a:rPr>
              <a:t>www.tiaa.org/Devereux</a:t>
            </a:r>
            <a:endParaRPr lang="en-US" dirty="0">
              <a:latin typeface="Franklin Gothic Book"/>
              <a:cs typeface="Arial"/>
            </a:endParaRPr>
          </a:p>
          <a:p>
            <a:pPr marL="683895" lvl="2" indent="-226695" fontAlgn="base">
              <a:spcAft>
                <a:spcPct val="0"/>
              </a:spcAft>
              <a:buClr>
                <a:srgbClr val="00664D"/>
              </a:buClr>
              <a:defRPr/>
            </a:pPr>
            <a:r>
              <a:rPr lang="en-US" dirty="0">
                <a:latin typeface="Franklin Gothic Book"/>
              </a:rPr>
              <a:t>Advisors are available Monday - Friday, 8 a.m. - 10 p.m. (ET) at (800) 842-2252</a:t>
            </a:r>
            <a:endParaRPr lang="en-US" dirty="0">
              <a:latin typeface="Franklin Gothic Book"/>
              <a:cs typeface="Arial"/>
            </a:endParaRPr>
          </a:p>
          <a:p>
            <a:pPr lvl="3" indent="-229870">
              <a:buClr>
                <a:srgbClr val="117158"/>
              </a:buClr>
              <a:buFont typeface="Wingdings" panose="05000000000000000000" pitchFamily="2" charset="2"/>
              <a:buChar char="§"/>
            </a:pPr>
            <a:r>
              <a:rPr lang="en-US" altLang="en-US" dirty="0">
                <a:latin typeface="Franklin Gothic Book"/>
                <a:cs typeface="Arial"/>
              </a:rPr>
              <a:t>Janney Montgomery Scott</a:t>
            </a:r>
          </a:p>
          <a:p>
            <a:pPr marL="1141095" lvl="4" indent="-226695" fontAlgn="base">
              <a:spcAft>
                <a:spcPct val="0"/>
              </a:spcAft>
              <a:buClr>
                <a:srgbClr val="00664D"/>
              </a:buClr>
              <a:defRPr/>
            </a:pPr>
            <a:r>
              <a:rPr lang="en-US" dirty="0">
                <a:latin typeface="Franklin Gothic Book"/>
              </a:rPr>
              <a:t>Devereux’s Plan Advisors at Janney Montgomery Scott are Quinn </a:t>
            </a:r>
            <a:r>
              <a:rPr lang="en-US" dirty="0" smtClean="0">
                <a:latin typeface="Franklin Gothic Book"/>
              </a:rPr>
              <a:t>Karpiak and  </a:t>
            </a:r>
            <a:r>
              <a:rPr lang="en-US" dirty="0">
                <a:latin typeface="Franklin Gothic Book"/>
              </a:rPr>
              <a:t>Scott Karpiak </a:t>
            </a:r>
            <a:r>
              <a:rPr lang="en-US" dirty="0" smtClean="0">
                <a:latin typeface="Franklin Gothic Book"/>
              </a:rPr>
              <a:t> </a:t>
            </a:r>
            <a:endParaRPr lang="en-US" dirty="0">
              <a:latin typeface="Franklin Gothic Book"/>
              <a:cs typeface="Arial"/>
            </a:endParaRPr>
          </a:p>
          <a:p>
            <a:pPr marL="1141095" lvl="4" indent="-226695" fontAlgn="base">
              <a:spcBef>
                <a:spcPts val="0"/>
              </a:spcBef>
              <a:spcAft>
                <a:spcPct val="0"/>
              </a:spcAft>
              <a:buClr>
                <a:srgbClr val="00664D"/>
              </a:buClr>
              <a:defRPr/>
            </a:pPr>
            <a:r>
              <a:rPr lang="en-US" dirty="0">
                <a:latin typeface="Franklin Gothic Book"/>
              </a:rPr>
              <a:t>You can call (800) 567-2687 Toll Free, call direct by dialing (215) 665-6010, or email </a:t>
            </a:r>
            <a:r>
              <a:rPr lang="en-US" dirty="0">
                <a:latin typeface="Franklin Gothic Book"/>
                <a:hlinkClick r:id="rId3"/>
              </a:rPr>
              <a:t>QKarpiak@janney.com</a:t>
            </a:r>
            <a:endParaRPr lang="en-US" dirty="0">
              <a:latin typeface="Franklin Gothic Book"/>
              <a:cs typeface="Arial"/>
            </a:endParaRPr>
          </a:p>
          <a:p>
            <a:pPr marL="225425" lvl="1" indent="0">
              <a:buNone/>
            </a:pPr>
            <a:endParaRPr lang="en-US" b="1" dirty="0"/>
          </a:p>
          <a:p>
            <a:endParaRPr lang="en-US" dirty="0"/>
          </a:p>
        </p:txBody>
      </p:sp>
      <p:pic>
        <p:nvPicPr>
          <p:cNvPr id="6" name="Picture 5" descr="A blue and black logo&#10;&#10;Description automatically generated">
            <a:extLst>
              <a:ext uri="{FF2B5EF4-FFF2-40B4-BE49-F238E27FC236}">
                <a16:creationId xmlns:a16="http://schemas.microsoft.com/office/drawing/2014/main" id="{22E96814-6E48-BE44-1744-8471F586DE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02881" y="118267"/>
            <a:ext cx="1221606" cy="479746"/>
          </a:xfrm>
          <a:prstGeom prst="rect">
            <a:avLst/>
          </a:prstGeom>
        </p:spPr>
      </p:pic>
    </p:spTree>
    <p:extLst>
      <p:ext uri="{BB962C8B-B14F-4D97-AF65-F5344CB8AC3E}">
        <p14:creationId xmlns:p14="http://schemas.microsoft.com/office/powerpoint/2010/main" val="13860955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888" y="89997"/>
            <a:ext cx="8229600" cy="360558"/>
          </a:xfrm>
        </p:spPr>
        <p:txBody>
          <a:bodyPr/>
          <a:lstStyle/>
          <a:p>
            <a:pPr>
              <a:spcBef>
                <a:spcPct val="20000"/>
              </a:spcBef>
              <a:defRPr/>
            </a:pPr>
            <a:r>
              <a:rPr lang="en-US" dirty="0">
                <a:latin typeface="Franklin Gothic Book"/>
              </a:rPr>
              <a:t>Devereux Ascend    </a:t>
            </a:r>
            <a:r>
              <a:rPr lang="en-US" altLang="en-US" sz="1800" b="0" cap="none" dirty="0">
                <a:ea typeface="+mn-ea"/>
                <a:cs typeface="+mn-cs"/>
              </a:rPr>
              <a:t> </a:t>
            </a:r>
            <a:endParaRPr lang="en-US" dirty="0"/>
          </a:p>
        </p:txBody>
      </p:sp>
      <p:sp>
        <p:nvSpPr>
          <p:cNvPr id="3" name="Content Placeholder 2"/>
          <p:cNvSpPr>
            <a:spLocks noGrp="1"/>
          </p:cNvSpPr>
          <p:nvPr>
            <p:ph idx="1"/>
          </p:nvPr>
        </p:nvSpPr>
        <p:spPr>
          <a:xfrm>
            <a:off x="448888" y="546859"/>
            <a:ext cx="8229600" cy="5085482"/>
          </a:xfrm>
        </p:spPr>
        <p:txBody>
          <a:bodyPr vert="horz" lIns="0" tIns="45720" rIns="91440" bIns="45720" rtlCol="0" anchor="t">
            <a:noAutofit/>
          </a:bodyPr>
          <a:lstStyle/>
          <a:p>
            <a:pPr marL="0" lvl="0" indent="0">
              <a:buNone/>
            </a:pPr>
            <a:r>
              <a:rPr lang="en-US" sz="1400" b="1" dirty="0">
                <a:solidFill>
                  <a:srgbClr val="00664D"/>
                </a:solidFill>
                <a:latin typeface="Franklin Gothic Book"/>
              </a:rPr>
              <a:t>Career Accelerator Program </a:t>
            </a:r>
            <a:endParaRPr lang="en-US" sz="1400" b="1" dirty="0">
              <a:latin typeface="Franklin Gothic Book"/>
            </a:endParaRPr>
          </a:p>
          <a:p>
            <a:pPr marL="0" lvl="0" indent="0">
              <a:buNone/>
            </a:pPr>
            <a:endParaRPr lang="en-US" sz="1400" dirty="0">
              <a:latin typeface="Franklin Gothic Book" panose="020B0503020102020204" pitchFamily="34" charset="0"/>
            </a:endParaRPr>
          </a:p>
          <a:p>
            <a:r>
              <a:rPr lang="en-US" sz="1400" dirty="0">
                <a:solidFill>
                  <a:srgbClr val="117158"/>
                </a:solidFill>
                <a:latin typeface="Franklin Gothic Book"/>
              </a:rPr>
              <a:t>Student Tuition Assistance </a:t>
            </a:r>
            <a:r>
              <a:rPr lang="en-US" sz="1400" dirty="0">
                <a:solidFill>
                  <a:srgbClr val="000000"/>
                </a:solidFill>
                <a:latin typeface="Franklin Gothic Book"/>
              </a:rPr>
              <a:t> </a:t>
            </a:r>
            <a:r>
              <a:rPr lang="en-US" sz="1400" dirty="0">
                <a:latin typeface="Franklin Gothic Book"/>
              </a:rPr>
              <a:t> </a:t>
            </a:r>
            <a:endParaRPr lang="en-US" sz="1400" dirty="0" smtClean="0">
              <a:latin typeface="Franklin Gothic Book"/>
            </a:endParaRPr>
          </a:p>
          <a:p>
            <a:pPr lvl="1"/>
            <a:r>
              <a:rPr lang="en-US" sz="1400" dirty="0" smtClean="0">
                <a:latin typeface="Franklin Gothic Book"/>
              </a:rPr>
              <a:t>Funding up to 100% of the costs of exam fees, training, tuition and study materials to support every career path.</a:t>
            </a:r>
            <a:r>
              <a:rPr lang="en-US" sz="1400" i="0" u="none" strike="noStrike" baseline="0" dirty="0" smtClean="0">
                <a:solidFill>
                  <a:srgbClr val="000000"/>
                </a:solidFill>
                <a:latin typeface="Franklin Gothic Book"/>
              </a:rPr>
              <a:t> </a:t>
            </a:r>
            <a:endParaRPr lang="en-US" sz="1400" dirty="0">
              <a:solidFill>
                <a:srgbClr val="000000"/>
              </a:solidFill>
              <a:latin typeface="Franklin Gothic Book" panose="020B0503020102020204" pitchFamily="34" charset="0"/>
            </a:endParaRPr>
          </a:p>
          <a:p>
            <a:pPr>
              <a:buClr>
                <a:srgbClr val="117158"/>
              </a:buClr>
            </a:pPr>
            <a:r>
              <a:rPr lang="en-US" sz="1400" dirty="0">
                <a:solidFill>
                  <a:srgbClr val="117158"/>
                </a:solidFill>
                <a:latin typeface="Franklin Gothic Book"/>
              </a:rPr>
              <a:t>Student Loan Debt Solution </a:t>
            </a:r>
            <a:endParaRPr lang="en-US" sz="1400" dirty="0" smtClean="0">
              <a:latin typeface="Franklin Gothic Book"/>
            </a:endParaRPr>
          </a:p>
          <a:p>
            <a:pPr lvl="1">
              <a:buClr>
                <a:srgbClr val="117158"/>
              </a:buClr>
            </a:pPr>
            <a:r>
              <a:rPr lang="en-US" sz="1400" dirty="0" smtClean="0">
                <a:latin typeface="Franklin Gothic Book"/>
              </a:rPr>
              <a:t>Robust benefit for those who have completed their education and assistance to apply for Public Service Loan Forgiveness. Team members </a:t>
            </a:r>
            <a:r>
              <a:rPr lang="en-US" sz="1400" dirty="0">
                <a:latin typeface="Franklin Gothic Book"/>
              </a:rPr>
              <a:t>will go through Savi for PSLF eligibility. Devereux will pay fee for those who qualify</a:t>
            </a:r>
            <a:r>
              <a:rPr lang="en-US" sz="1400" dirty="0" smtClean="0">
                <a:latin typeface="Franklin Gothic Book"/>
              </a:rPr>
              <a:t>.</a:t>
            </a:r>
            <a:endParaRPr lang="en-US" sz="1400" dirty="0">
              <a:latin typeface="Franklin Gothic Book"/>
            </a:endParaRPr>
          </a:p>
          <a:p>
            <a:pPr>
              <a:buClr>
                <a:srgbClr val="117158"/>
              </a:buClr>
            </a:pPr>
            <a:r>
              <a:rPr lang="en-US" sz="1400" dirty="0" smtClean="0">
                <a:solidFill>
                  <a:srgbClr val="117158"/>
                </a:solidFill>
                <a:latin typeface="Franklin Gothic Book"/>
              </a:rPr>
              <a:t>Mentoring and Development </a:t>
            </a:r>
            <a:endParaRPr lang="en-US" sz="1400" dirty="0">
              <a:latin typeface="Franklin Gothic Book"/>
            </a:endParaRPr>
          </a:p>
          <a:p>
            <a:pPr lvl="1">
              <a:buClr>
                <a:srgbClr val="117158"/>
              </a:buClr>
            </a:pPr>
            <a:r>
              <a:rPr lang="en-US" sz="1400" dirty="0" smtClean="0">
                <a:latin typeface="Franklin Gothic Book"/>
              </a:rPr>
              <a:t>Development options with focus on individual and equity within the organization.  </a:t>
            </a:r>
            <a:endParaRPr lang="en-US" sz="1400" dirty="0">
              <a:latin typeface="Franklin Gothic Book"/>
            </a:endParaRPr>
          </a:p>
          <a:p>
            <a:pPr marL="0" indent="0">
              <a:buClr>
                <a:srgbClr val="117158"/>
              </a:buClr>
              <a:buNone/>
            </a:pPr>
            <a:r>
              <a:rPr lang="en-US" sz="1400" dirty="0" smtClean="0">
                <a:solidFill>
                  <a:srgbClr val="117158"/>
                </a:solidFill>
                <a:latin typeface="Franklin Gothic Book"/>
              </a:rPr>
              <a:t> </a:t>
            </a:r>
          </a:p>
          <a:p>
            <a:pPr marL="231775" lvl="1" indent="0">
              <a:buClr>
                <a:srgbClr val="117158"/>
              </a:buClr>
              <a:buNone/>
            </a:pPr>
            <a:endParaRPr lang="en-US" sz="1400" dirty="0">
              <a:latin typeface="Franklin Gothic Book"/>
            </a:endParaRPr>
          </a:p>
          <a:p>
            <a:pPr>
              <a:buClr>
                <a:srgbClr val="117158"/>
              </a:buClr>
            </a:pPr>
            <a:endParaRPr lang="en-US" sz="1400" dirty="0">
              <a:latin typeface="Franklin Gothic Book"/>
            </a:endParaRPr>
          </a:p>
          <a:p>
            <a:pPr marL="0" indent="0">
              <a:buClr>
                <a:srgbClr val="117158"/>
              </a:buClr>
              <a:buNone/>
            </a:pPr>
            <a:r>
              <a:rPr lang="en-US" sz="1400" i="0" u="none" strike="noStrike" baseline="0" dirty="0" smtClean="0">
                <a:solidFill>
                  <a:srgbClr val="000000"/>
                </a:solidFill>
                <a:latin typeface="Franklin Gothic Book"/>
              </a:rPr>
              <a:t> </a:t>
            </a:r>
            <a:endParaRPr lang="en-US" sz="1400" dirty="0">
              <a:latin typeface="Franklin Gothic Book"/>
            </a:endParaRPr>
          </a:p>
          <a:p>
            <a:pPr marL="0" indent="0">
              <a:buClr>
                <a:srgbClr val="00664D"/>
              </a:buClr>
              <a:buNone/>
            </a:pPr>
            <a:endParaRPr lang="en-US" sz="1050" b="1" dirty="0">
              <a:latin typeface="Franklin Gothic Book" panose="020B0503020102020204" pitchFamily="34" charset="0"/>
            </a:endParaRPr>
          </a:p>
          <a:p>
            <a:pPr marL="0" indent="0">
              <a:buNone/>
            </a:pPr>
            <a:endParaRPr lang="en-US" sz="1050" b="1" dirty="0">
              <a:latin typeface="Franklin Gothic Book" panose="020B0503020102020204" pitchFamily="34" charset="0"/>
            </a:endParaRPr>
          </a:p>
          <a:p>
            <a:pPr marL="0" indent="0">
              <a:buNone/>
            </a:pPr>
            <a:endParaRPr lang="en-US" sz="1400" dirty="0"/>
          </a:p>
        </p:txBody>
      </p:sp>
      <p:pic>
        <p:nvPicPr>
          <p:cNvPr id="4" name="Picture 3"/>
          <p:cNvPicPr>
            <a:picLocks noChangeAspect="1"/>
          </p:cNvPicPr>
          <p:nvPr/>
        </p:nvPicPr>
        <p:blipFill>
          <a:blip r:embed="rId3"/>
          <a:stretch>
            <a:fillRect/>
          </a:stretch>
        </p:blipFill>
        <p:spPr>
          <a:xfrm>
            <a:off x="1640501" y="3778714"/>
            <a:ext cx="5350322" cy="2131878"/>
          </a:xfrm>
          <a:prstGeom prst="rect">
            <a:avLst/>
          </a:prstGeom>
        </p:spPr>
      </p:pic>
      <p:pic>
        <p:nvPicPr>
          <p:cNvPr id="6" name="Picture 5"/>
          <p:cNvPicPr>
            <a:picLocks noChangeAspect="1"/>
          </p:cNvPicPr>
          <p:nvPr/>
        </p:nvPicPr>
        <p:blipFill>
          <a:blip r:embed="rId4"/>
          <a:stretch>
            <a:fillRect/>
          </a:stretch>
        </p:blipFill>
        <p:spPr>
          <a:xfrm>
            <a:off x="5174193" y="268608"/>
            <a:ext cx="3411156" cy="961478"/>
          </a:xfrm>
          <a:prstGeom prst="rect">
            <a:avLst/>
          </a:prstGeom>
        </p:spPr>
      </p:pic>
    </p:spTree>
    <p:extLst>
      <p:ext uri="{BB962C8B-B14F-4D97-AF65-F5344CB8AC3E}">
        <p14:creationId xmlns:p14="http://schemas.microsoft.com/office/powerpoint/2010/main" val="29215892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8919"/>
            <a:ext cx="8229600" cy="360558"/>
          </a:xfrm>
        </p:spPr>
        <p:txBody>
          <a:bodyPr/>
          <a:lstStyle/>
          <a:p>
            <a:r>
              <a:rPr lang="en-US" sz="2400" dirty="0" smtClean="0">
                <a:solidFill>
                  <a:srgbClr val="0D5257"/>
                </a:solidFill>
                <a:latin typeface="Georgia" panose="02040502050405020303" pitchFamily="18" charset="0"/>
              </a:rPr>
              <a:t> What’s New for 2026?</a:t>
            </a:r>
            <a:endParaRPr lang="en-US" sz="2400" dirty="0">
              <a:solidFill>
                <a:srgbClr val="0D5257"/>
              </a:solidFill>
              <a:latin typeface="Georgia" panose="02040502050405020303" pitchFamily="18" charset="0"/>
            </a:endParaRPr>
          </a:p>
        </p:txBody>
      </p:sp>
      <p:sp>
        <p:nvSpPr>
          <p:cNvPr id="3" name="Content Placeholder 2"/>
          <p:cNvSpPr>
            <a:spLocks noGrp="1"/>
          </p:cNvSpPr>
          <p:nvPr>
            <p:ph idx="1"/>
          </p:nvPr>
        </p:nvSpPr>
        <p:spPr>
          <a:xfrm>
            <a:off x="457200" y="721117"/>
            <a:ext cx="4953000" cy="5501883"/>
          </a:xfrm>
        </p:spPr>
        <p:txBody>
          <a:bodyPr/>
          <a:lstStyle/>
          <a:p>
            <a:pPr marL="0" indent="0">
              <a:buNone/>
            </a:pPr>
            <a:r>
              <a:rPr lang="en-US" sz="1800" b="1" dirty="0" smtClean="0">
                <a:latin typeface="Georgia" panose="02040502050405020303" pitchFamily="18" charset="0"/>
              </a:rPr>
              <a:t>Goldfinch Health </a:t>
            </a:r>
            <a:r>
              <a:rPr lang="en-US" sz="1800" dirty="0" smtClean="0">
                <a:latin typeface="Georgia" panose="02040502050405020303" pitchFamily="18" charset="0"/>
              </a:rPr>
              <a:t>– </a:t>
            </a:r>
          </a:p>
          <a:p>
            <a:pPr marL="0" indent="0">
              <a:buNone/>
            </a:pPr>
            <a:r>
              <a:rPr lang="en-US" sz="1800" dirty="0" smtClean="0">
                <a:latin typeface="Georgia" panose="02040502050405020303" pitchFamily="18" charset="0"/>
              </a:rPr>
              <a:t>Surgery Concierge Program </a:t>
            </a:r>
            <a:endParaRPr lang="en-US" sz="1800" dirty="0">
              <a:latin typeface="Georgia" panose="02040502050405020303" pitchFamily="18" charset="0"/>
            </a:endParaRPr>
          </a:p>
          <a:p>
            <a:pPr marL="0" indent="0">
              <a:buNone/>
            </a:pPr>
            <a:endParaRPr lang="en-US" sz="1800" b="1" dirty="0" smtClean="0">
              <a:latin typeface="Georgia" panose="02040502050405020303" pitchFamily="18" charset="0"/>
            </a:endParaRPr>
          </a:p>
          <a:p>
            <a:pPr marL="0" indent="0">
              <a:buNone/>
            </a:pPr>
            <a:r>
              <a:rPr lang="en-US" sz="1800" b="1" dirty="0" smtClean="0">
                <a:latin typeface="Georgia" panose="02040502050405020303" pitchFamily="18" charset="0"/>
              </a:rPr>
              <a:t>Dental</a:t>
            </a:r>
            <a:r>
              <a:rPr lang="en-US" sz="1800" dirty="0" smtClean="0">
                <a:latin typeface="Georgia" panose="02040502050405020303" pitchFamily="18" charset="0"/>
              </a:rPr>
              <a:t> – </a:t>
            </a:r>
          </a:p>
          <a:p>
            <a:pPr marL="0" indent="0">
              <a:buNone/>
            </a:pPr>
            <a:r>
              <a:rPr lang="en-US" sz="1800" dirty="0" smtClean="0">
                <a:latin typeface="Georgia" panose="02040502050405020303" pitchFamily="18" charset="0"/>
              </a:rPr>
              <a:t>enhanced program for special needs individuals</a:t>
            </a:r>
          </a:p>
          <a:p>
            <a:pPr marL="0" indent="0">
              <a:buNone/>
            </a:pPr>
            <a:endParaRPr lang="en-US" sz="1800" b="1" dirty="0" smtClean="0">
              <a:latin typeface="Georgia" panose="02040502050405020303" pitchFamily="18" charset="0"/>
            </a:endParaRPr>
          </a:p>
          <a:p>
            <a:pPr marL="0" indent="0">
              <a:buNone/>
            </a:pPr>
            <a:r>
              <a:rPr lang="en-US" sz="1800" b="1" dirty="0" smtClean="0">
                <a:latin typeface="Georgia" panose="02040502050405020303" pitchFamily="18" charset="0"/>
              </a:rPr>
              <a:t>Balance Wellbeing Portal </a:t>
            </a:r>
            <a:r>
              <a:rPr lang="en-US" sz="1800" dirty="0" smtClean="0">
                <a:latin typeface="Georgia" panose="02040502050405020303" pitchFamily="18" charset="0"/>
              </a:rPr>
              <a:t>– </a:t>
            </a:r>
          </a:p>
          <a:p>
            <a:pPr marL="0" indent="0">
              <a:buNone/>
            </a:pPr>
            <a:r>
              <a:rPr lang="en-US" sz="1800" dirty="0" smtClean="0">
                <a:latin typeface="Georgia" panose="02040502050405020303" pitchFamily="18" charset="0"/>
              </a:rPr>
              <a:t>Financial Guidance</a:t>
            </a:r>
          </a:p>
          <a:p>
            <a:pPr marL="0" indent="0">
              <a:buNone/>
            </a:pPr>
            <a:endParaRPr lang="en-US" sz="1800" b="1" dirty="0" smtClean="0">
              <a:latin typeface="Georgia" panose="02040502050405020303" pitchFamily="18" charset="0"/>
            </a:endParaRPr>
          </a:p>
          <a:p>
            <a:pPr marL="0" indent="0">
              <a:buNone/>
            </a:pPr>
            <a:r>
              <a:rPr lang="en-US" sz="1800" b="1" dirty="0" smtClean="0">
                <a:latin typeface="Georgia" panose="02040502050405020303" pitchFamily="18" charset="0"/>
              </a:rPr>
              <a:t>Achieve Well Being </a:t>
            </a:r>
            <a:r>
              <a:rPr lang="en-US" sz="1800" dirty="0" smtClean="0">
                <a:latin typeface="Georgia" panose="02040502050405020303" pitchFamily="18" charset="0"/>
              </a:rPr>
              <a:t>(enrolled in IBX medical plan). Updated program guidelines</a:t>
            </a:r>
          </a:p>
          <a:p>
            <a:pPr marL="0" indent="0">
              <a:buNone/>
            </a:pPr>
            <a:endParaRPr lang="en-US" sz="1800" b="1" dirty="0" smtClean="0">
              <a:latin typeface="Georgia" panose="02040502050405020303" pitchFamily="18" charset="0"/>
            </a:endParaRPr>
          </a:p>
          <a:p>
            <a:pPr marL="0" indent="0">
              <a:buNone/>
            </a:pPr>
            <a:r>
              <a:rPr lang="en-US" sz="1800" b="1" dirty="0" smtClean="0">
                <a:latin typeface="Georgia" panose="02040502050405020303" pitchFamily="18" charset="0"/>
              </a:rPr>
              <a:t>HDHP</a:t>
            </a:r>
            <a:r>
              <a:rPr lang="en-US" sz="1800" dirty="0" smtClean="0">
                <a:latin typeface="Georgia" panose="02040502050405020303" pitchFamily="18" charset="0"/>
              </a:rPr>
              <a:t> - $0 Teladoc</a:t>
            </a:r>
          </a:p>
          <a:p>
            <a:pPr marL="0" indent="0">
              <a:buNone/>
            </a:pPr>
            <a:endParaRPr lang="en-US" sz="1800" dirty="0" smtClean="0">
              <a:latin typeface="Georgia" panose="02040502050405020303" pitchFamily="18" charset="0"/>
            </a:endParaRPr>
          </a:p>
          <a:p>
            <a:pPr marL="0" indent="0">
              <a:buNone/>
            </a:pPr>
            <a:r>
              <a:rPr lang="en-US" sz="1800" b="1" dirty="0" smtClean="0">
                <a:latin typeface="Georgia" panose="02040502050405020303" pitchFamily="18" charset="0"/>
              </a:rPr>
              <a:t>Voluntary Benefits </a:t>
            </a:r>
            <a:r>
              <a:rPr lang="en-US" sz="1800" dirty="0" smtClean="0">
                <a:latin typeface="Georgia" panose="02040502050405020303" pitchFamily="18" charset="0"/>
              </a:rPr>
              <a:t>– </a:t>
            </a:r>
          </a:p>
          <a:p>
            <a:pPr marL="0" indent="0">
              <a:buNone/>
            </a:pPr>
            <a:r>
              <a:rPr lang="en-US" sz="1800" dirty="0" smtClean="0">
                <a:latin typeface="Georgia" panose="02040502050405020303" pitchFamily="18" charset="0"/>
              </a:rPr>
              <a:t>new standalone </a:t>
            </a:r>
            <a:r>
              <a:rPr lang="en-US" sz="1800" b="1" dirty="0" smtClean="0">
                <a:latin typeface="Georgia" panose="02040502050405020303" pitchFamily="18" charset="0"/>
              </a:rPr>
              <a:t>vision benefit</a:t>
            </a:r>
            <a:r>
              <a:rPr lang="en-US" sz="1800" dirty="0" smtClean="0">
                <a:latin typeface="Georgia" panose="02040502050405020303" pitchFamily="18" charset="0"/>
              </a:rPr>
              <a:t>  </a:t>
            </a:r>
          </a:p>
          <a:p>
            <a:pPr marL="0" indent="0">
              <a:buNone/>
            </a:pPr>
            <a:endParaRPr lang="en-US" sz="1800" dirty="0" smtClean="0">
              <a:latin typeface="Georgia" panose="02040502050405020303" pitchFamily="18" charset="0"/>
            </a:endParaRPr>
          </a:p>
          <a:p>
            <a:pPr marL="0" indent="0">
              <a:buNone/>
            </a:pPr>
            <a:endParaRPr lang="en-US" sz="1200" dirty="0"/>
          </a:p>
          <a:p>
            <a:endParaRPr lang="en-US" sz="2000" dirty="0"/>
          </a:p>
        </p:txBody>
      </p:sp>
      <p:pic>
        <p:nvPicPr>
          <p:cNvPr id="5" name="Picture 4" descr="A yellow post-it note with black text pinned to it&#10;&#10;Description automatically generated">
            <a:extLst>
              <a:ext uri="{FF2B5EF4-FFF2-40B4-BE49-F238E27FC236}">
                <a16:creationId xmlns:a16="http://schemas.microsoft.com/office/drawing/2014/main" id="{EA2CE6ED-531F-CE0E-EA9F-39D02DE7FAF6}"/>
              </a:ext>
            </a:extLst>
          </p:cNvPr>
          <p:cNvPicPr>
            <a:picLocks noChangeAspect="1"/>
          </p:cNvPicPr>
          <p:nvPr/>
        </p:nvPicPr>
        <p:blipFill>
          <a:blip r:embed="rId3"/>
          <a:stretch>
            <a:fillRect/>
          </a:stretch>
        </p:blipFill>
        <p:spPr>
          <a:xfrm>
            <a:off x="5412763" y="964397"/>
            <a:ext cx="3416488" cy="4039404"/>
          </a:xfrm>
          <a:prstGeom prst="rect">
            <a:avLst/>
          </a:prstGeom>
          <a:noFill/>
        </p:spPr>
      </p:pic>
    </p:spTree>
    <p:extLst>
      <p:ext uri="{BB962C8B-B14F-4D97-AF65-F5344CB8AC3E}">
        <p14:creationId xmlns:p14="http://schemas.microsoft.com/office/powerpoint/2010/main" val="5615352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BALANCE WELLBEING </a:t>
            </a:r>
            <a:endParaRPr lang="en-US" dirty="0"/>
          </a:p>
        </p:txBody>
      </p:sp>
      <p:sp>
        <p:nvSpPr>
          <p:cNvPr id="3" name="Content Placeholder 2"/>
          <p:cNvSpPr>
            <a:spLocks noGrp="1"/>
          </p:cNvSpPr>
          <p:nvPr>
            <p:ph sz="half" idx="1"/>
          </p:nvPr>
        </p:nvSpPr>
        <p:spPr>
          <a:xfrm>
            <a:off x="457200" y="1479159"/>
            <a:ext cx="4038600" cy="4812311"/>
          </a:xfrm>
          <a:ln>
            <a:solidFill>
              <a:schemeClr val="tx2"/>
            </a:solidFill>
          </a:ln>
        </p:spPr>
        <p:txBody>
          <a:bodyPr/>
          <a:lstStyle/>
          <a:p>
            <a:pPr marL="0" indent="0">
              <a:buNone/>
            </a:pPr>
            <a:endParaRPr lang="en-US" b="1" dirty="0"/>
          </a:p>
          <a:p>
            <a:r>
              <a:rPr lang="en-US" dirty="0"/>
              <a:t>Stabilize your financial foundation and advance your financial wellbeing with help to:</a:t>
            </a:r>
          </a:p>
          <a:p>
            <a:pPr lvl="1"/>
            <a:r>
              <a:rPr lang="en-US" dirty="0"/>
              <a:t>Improve money </a:t>
            </a:r>
            <a:r>
              <a:rPr lang="en-US" dirty="0" smtClean="0"/>
              <a:t>management, </a:t>
            </a:r>
            <a:r>
              <a:rPr lang="en-US" dirty="0"/>
              <a:t>budgeting, debt </a:t>
            </a:r>
            <a:r>
              <a:rPr lang="en-US" dirty="0" smtClean="0"/>
              <a:t>management</a:t>
            </a:r>
            <a:endParaRPr lang="en-US" dirty="0"/>
          </a:p>
          <a:p>
            <a:pPr lvl="1"/>
            <a:r>
              <a:rPr lang="en-US" dirty="0"/>
              <a:t>Protect who and what matters most – dependents, spouses/partners, family</a:t>
            </a:r>
          </a:p>
          <a:p>
            <a:pPr lvl="1"/>
            <a:r>
              <a:rPr lang="en-US" dirty="0"/>
              <a:t>Plan for an navigate life goals and events – disability, children, college</a:t>
            </a:r>
          </a:p>
          <a:p>
            <a:pPr lvl="1"/>
            <a:r>
              <a:rPr lang="en-US" dirty="0"/>
              <a:t>Optimize savings and </a:t>
            </a:r>
            <a:r>
              <a:rPr lang="en-US" dirty="0" smtClean="0"/>
              <a:t>investments  </a:t>
            </a:r>
            <a:endParaRPr lang="en-US" dirty="0"/>
          </a:p>
          <a:p>
            <a:pPr lvl="1"/>
            <a:r>
              <a:rPr lang="en-US" dirty="0"/>
              <a:t>Build and transfer wealth – legacy, caregiving</a:t>
            </a:r>
          </a:p>
          <a:p>
            <a:pPr lvl="1"/>
            <a:r>
              <a:rPr lang="en-US" dirty="0"/>
              <a:t>Tap into human advice and guidance – family financial wellness, debt </a:t>
            </a:r>
            <a:r>
              <a:rPr lang="en-US" dirty="0" smtClean="0"/>
              <a:t>consult</a:t>
            </a:r>
            <a:endParaRPr lang="en-US" dirty="0"/>
          </a:p>
          <a:p>
            <a:endParaRPr lang="en-US" dirty="0"/>
          </a:p>
        </p:txBody>
      </p:sp>
      <p:sp>
        <p:nvSpPr>
          <p:cNvPr id="4" name="Content Placeholder 3"/>
          <p:cNvSpPr>
            <a:spLocks noGrp="1"/>
          </p:cNvSpPr>
          <p:nvPr>
            <p:ph sz="half" idx="2"/>
          </p:nvPr>
        </p:nvSpPr>
        <p:spPr>
          <a:xfrm>
            <a:off x="4646613" y="1479159"/>
            <a:ext cx="4038600" cy="4812311"/>
          </a:xfrm>
          <a:ln>
            <a:solidFill>
              <a:schemeClr val="tx2"/>
            </a:solidFill>
          </a:ln>
        </p:spPr>
        <p:txBody>
          <a:bodyPr/>
          <a:lstStyle/>
          <a:p>
            <a:r>
              <a:rPr lang="en-US" b="1" dirty="0" smtClean="0"/>
              <a:t>How </a:t>
            </a:r>
            <a:r>
              <a:rPr lang="en-US" b="1" dirty="0"/>
              <a:t>does sign up work</a:t>
            </a:r>
            <a:r>
              <a:rPr lang="en-US" b="1" dirty="0" smtClean="0"/>
              <a:t>? </a:t>
            </a:r>
          </a:p>
          <a:p>
            <a:pPr lvl="1"/>
            <a:r>
              <a:rPr lang="en-US" dirty="0" smtClean="0"/>
              <a:t>Go </a:t>
            </a:r>
            <a:r>
              <a:rPr lang="en-US" dirty="0"/>
              <a:t>to </a:t>
            </a:r>
            <a:r>
              <a:rPr lang="en-US" u="sng" dirty="0">
                <a:hlinkClick r:id="rId2"/>
              </a:rPr>
              <a:t>https://app.balancewellbeing.com/sign-up/invite-code</a:t>
            </a:r>
            <a:endParaRPr lang="en-US" dirty="0"/>
          </a:p>
          <a:p>
            <a:pPr lvl="1"/>
            <a:r>
              <a:rPr lang="en-US" dirty="0"/>
              <a:t>Enter code:</a:t>
            </a:r>
            <a:r>
              <a:rPr lang="en-US" b="1" dirty="0"/>
              <a:t> </a:t>
            </a:r>
            <a:r>
              <a:rPr lang="en-US" b="1" dirty="0" err="1"/>
              <a:t>devereux</a:t>
            </a:r>
            <a:endParaRPr lang="en-US" dirty="0"/>
          </a:p>
          <a:p>
            <a:pPr lvl="1"/>
            <a:r>
              <a:rPr lang="en-US" dirty="0"/>
              <a:t>Create a password and enter your email, phone, name, address, date of birth</a:t>
            </a:r>
          </a:p>
          <a:p>
            <a:pPr lvl="1"/>
            <a:r>
              <a:rPr lang="en-US" dirty="0"/>
              <a:t>Verify your email address within 48 hours – and you’re done!</a:t>
            </a:r>
          </a:p>
          <a:p>
            <a:pPr lvl="2"/>
            <a:r>
              <a:rPr lang="en-US" dirty="0"/>
              <a:t>It’s that easy. </a:t>
            </a:r>
            <a:endParaRPr lang="en-US" dirty="0" smtClean="0"/>
          </a:p>
          <a:p>
            <a:pPr marL="457200" lvl="2" indent="0">
              <a:buNone/>
            </a:pPr>
            <a:endParaRPr lang="en-US" dirty="0"/>
          </a:p>
          <a:p>
            <a:r>
              <a:rPr lang="en-US" dirty="0"/>
              <a:t>Not quite ready to sign up? Learn more at </a:t>
            </a:r>
            <a:r>
              <a:rPr lang="en-US" u="sng" dirty="0">
                <a:hlinkClick r:id="rId3"/>
              </a:rPr>
              <a:t>www.balancewellbeing.com</a:t>
            </a:r>
            <a:r>
              <a:rPr lang="en-US" dirty="0"/>
              <a:t> </a:t>
            </a:r>
          </a:p>
          <a:p>
            <a:endParaRPr lang="en-US" dirty="0"/>
          </a:p>
        </p:txBody>
      </p:sp>
      <p:sp>
        <p:nvSpPr>
          <p:cNvPr id="5" name="Text Placeholder 4"/>
          <p:cNvSpPr>
            <a:spLocks noGrp="1"/>
          </p:cNvSpPr>
          <p:nvPr>
            <p:ph type="body" sz="quarter" idx="10"/>
          </p:nvPr>
        </p:nvSpPr>
        <p:spPr/>
        <p:txBody>
          <a:bodyPr/>
          <a:lstStyle/>
          <a:p>
            <a:r>
              <a:rPr lang="en-US" dirty="0" smtClean="0"/>
              <a:t>A FINANCIAL WELLNESS SOLUTION </a:t>
            </a:r>
          </a:p>
          <a:p>
            <a:r>
              <a:rPr lang="en-US" sz="1400" dirty="0" smtClean="0"/>
              <a:t>Balance </a:t>
            </a:r>
            <a:r>
              <a:rPr lang="en-US" sz="1400" dirty="0"/>
              <a:t>Wellbeing with New York Life is offered to you at </a:t>
            </a:r>
            <a:r>
              <a:rPr lang="en-US" sz="1400" b="1" dirty="0"/>
              <a:t>no cost </a:t>
            </a:r>
            <a:r>
              <a:rPr lang="en-US" sz="1400" dirty="0"/>
              <a:t>as part of your Devereux benefits.</a:t>
            </a:r>
          </a:p>
          <a:p>
            <a:endParaRPr lang="en-US" dirty="0"/>
          </a:p>
        </p:txBody>
      </p:sp>
    </p:spTree>
    <p:extLst>
      <p:ext uri="{BB962C8B-B14F-4D97-AF65-F5344CB8AC3E}">
        <p14:creationId xmlns:p14="http://schemas.microsoft.com/office/powerpoint/2010/main" val="9810026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title"/>
          </p:nvPr>
        </p:nvSpPr>
        <p:spPr>
          <a:xfrm>
            <a:off x="612648" y="228600"/>
            <a:ext cx="8153400" cy="589085"/>
          </a:xfrm>
        </p:spPr>
        <p:txBody>
          <a:bodyPr anchor="t">
            <a:normAutofit/>
          </a:bodyPr>
          <a:lstStyle/>
          <a:p>
            <a:pPr algn="l"/>
            <a:r>
              <a:rPr lang="en-US" sz="2400" dirty="0">
                <a:latin typeface="Franklin Gothic Book"/>
              </a:rPr>
              <a:t>Voluntary benefits</a:t>
            </a:r>
            <a:endParaRPr lang="en-US" sz="2400" dirty="0">
              <a:latin typeface="Franklin Gothic Book"/>
              <a:cs typeface="Arial"/>
            </a:endParaRPr>
          </a:p>
        </p:txBody>
      </p:sp>
      <p:pic>
        <p:nvPicPr>
          <p:cNvPr id="7" name="Picture 6" descr="People shaking hands">
            <a:extLst>
              <a:ext uri="{FF2B5EF4-FFF2-40B4-BE49-F238E27FC236}">
                <a16:creationId xmlns:a16="http://schemas.microsoft.com/office/drawing/2014/main" id="{210E8957-56A0-44C8-F036-91C6B71F2512}"/>
              </a:ext>
            </a:extLst>
          </p:cNvPr>
          <p:cNvPicPr>
            <a:picLocks noChangeAspect="1"/>
          </p:cNvPicPr>
          <p:nvPr/>
        </p:nvPicPr>
        <p:blipFill>
          <a:blip r:embed="rId2"/>
          <a:stretch>
            <a:fillRect/>
          </a:stretch>
        </p:blipFill>
        <p:spPr>
          <a:xfrm>
            <a:off x="957863" y="817990"/>
            <a:ext cx="7216420" cy="4793041"/>
          </a:xfrm>
          <a:prstGeom prst="rect">
            <a:avLst/>
          </a:prstGeom>
        </p:spPr>
      </p:pic>
    </p:spTree>
    <p:extLst>
      <p:ext uri="{BB962C8B-B14F-4D97-AF65-F5344CB8AC3E}">
        <p14:creationId xmlns:p14="http://schemas.microsoft.com/office/powerpoint/2010/main" val="4285030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7B117-8B76-810A-B776-B9BBD7AAA3A5}"/>
              </a:ext>
            </a:extLst>
          </p:cNvPr>
          <p:cNvSpPr>
            <a:spLocks noGrp="1"/>
          </p:cNvSpPr>
          <p:nvPr>
            <p:ph type="title"/>
          </p:nvPr>
        </p:nvSpPr>
        <p:spPr>
          <a:xfrm>
            <a:off x="448208" y="512502"/>
            <a:ext cx="8153400" cy="990600"/>
          </a:xfrm>
        </p:spPr>
        <p:txBody>
          <a:bodyPr/>
          <a:lstStyle/>
          <a:p>
            <a:pPr algn="l"/>
            <a:r>
              <a:rPr lang="en-US" dirty="0">
                <a:latin typeface="Franklin Gothic Book" panose="020B0503020102020204" pitchFamily="34" charset="0"/>
              </a:rPr>
              <a:t>Voluntary Dependent life insurance</a:t>
            </a:r>
            <a:endParaRPr lang="en-US" dirty="0">
              <a:cs typeface="Arial"/>
            </a:endParaRPr>
          </a:p>
        </p:txBody>
      </p:sp>
      <p:graphicFrame>
        <p:nvGraphicFramePr>
          <p:cNvPr id="4" name="Table 3">
            <a:extLst>
              <a:ext uri="{FF2B5EF4-FFF2-40B4-BE49-F238E27FC236}">
                <a16:creationId xmlns:a16="http://schemas.microsoft.com/office/drawing/2014/main" id="{2478379E-DCC0-B304-4210-6E16710E2554}"/>
              </a:ext>
            </a:extLst>
          </p:cNvPr>
          <p:cNvGraphicFramePr>
            <a:graphicFrameLocks noGrp="1"/>
          </p:cNvGraphicFramePr>
          <p:nvPr>
            <p:extLst>
              <p:ext uri="{D42A27DB-BD31-4B8C-83A1-F6EECF244321}">
                <p14:modId xmlns:p14="http://schemas.microsoft.com/office/powerpoint/2010/main" val="595057947"/>
              </p:ext>
            </p:extLst>
          </p:nvPr>
        </p:nvGraphicFramePr>
        <p:xfrm>
          <a:off x="448208" y="1296590"/>
          <a:ext cx="8247584" cy="3830450"/>
        </p:xfrm>
        <a:graphic>
          <a:graphicData uri="http://schemas.openxmlformats.org/drawingml/2006/table">
            <a:tbl>
              <a:tblPr firstRow="1" bandRow="1">
                <a:tableStyleId>{5C22544A-7EE6-4342-B048-85BDC9FD1C3A}</a:tableStyleId>
              </a:tblPr>
              <a:tblGrid>
                <a:gridCol w="3978407">
                  <a:extLst>
                    <a:ext uri="{9D8B030D-6E8A-4147-A177-3AD203B41FA5}">
                      <a16:colId xmlns:a16="http://schemas.microsoft.com/office/drawing/2014/main" val="1729703364"/>
                    </a:ext>
                  </a:extLst>
                </a:gridCol>
                <a:gridCol w="4269177">
                  <a:extLst>
                    <a:ext uri="{9D8B030D-6E8A-4147-A177-3AD203B41FA5}">
                      <a16:colId xmlns:a16="http://schemas.microsoft.com/office/drawing/2014/main" val="1665610874"/>
                    </a:ext>
                  </a:extLst>
                </a:gridCol>
              </a:tblGrid>
              <a:tr h="642036">
                <a:tc>
                  <a:txBody>
                    <a:bodyPr/>
                    <a:lstStyle/>
                    <a:p>
                      <a:pPr marL="0" marR="0" algn="ctr">
                        <a:lnSpc>
                          <a:spcPct val="107000"/>
                        </a:lnSpc>
                        <a:spcBef>
                          <a:spcPts val="0"/>
                        </a:spcBef>
                        <a:spcAft>
                          <a:spcPts val="0"/>
                        </a:spcAft>
                      </a:pPr>
                      <a:r>
                        <a:rPr lang="en-US" sz="1600" dirty="0">
                          <a:effectLst/>
                          <a:latin typeface="Franklin Gothic Book"/>
                        </a:rPr>
                        <a:t>Voluntary Spouse/DP Life insurance</a:t>
                      </a:r>
                      <a:endParaRPr lang="en-US" sz="1400" dirty="0">
                        <a:effectLst/>
                        <a:latin typeface="Franklin Gothic Book"/>
                        <a:ea typeface="Calibri" panose="020F0502020204030204" pitchFamily="34" charset="0"/>
                        <a:cs typeface="Times New Roman" panose="02020603050405020304" pitchFamily="18" charset="0"/>
                      </a:endParaRPr>
                    </a:p>
                  </a:txBody>
                  <a:tcPr>
                    <a:solidFill>
                      <a:srgbClr val="00664D"/>
                    </a:solidFill>
                  </a:tcPr>
                </a:tc>
                <a:tc>
                  <a:txBody>
                    <a:bodyPr/>
                    <a:lstStyle/>
                    <a:p>
                      <a:pPr marL="0" marR="0" algn="ctr">
                        <a:lnSpc>
                          <a:spcPct val="107000"/>
                        </a:lnSpc>
                        <a:spcBef>
                          <a:spcPts val="0"/>
                        </a:spcBef>
                        <a:spcAft>
                          <a:spcPts val="0"/>
                        </a:spcAft>
                      </a:pPr>
                      <a:r>
                        <a:rPr lang="en-US" sz="1600" dirty="0">
                          <a:effectLst/>
                          <a:latin typeface="Franklin Gothic Book"/>
                        </a:rPr>
                        <a:t>Voluntary Child Life</a:t>
                      </a:r>
                      <a:endParaRPr lang="en-US" sz="1400" dirty="0">
                        <a:effectLst/>
                        <a:latin typeface="Franklin Gothic Book"/>
                        <a:ea typeface="Calibri" panose="020F0502020204030204" pitchFamily="34" charset="0"/>
                        <a:cs typeface="Times New Roman" panose="02020603050405020304" pitchFamily="18" charset="0"/>
                      </a:endParaRPr>
                    </a:p>
                  </a:txBody>
                  <a:tcPr>
                    <a:solidFill>
                      <a:srgbClr val="00664D"/>
                    </a:solidFill>
                  </a:tcPr>
                </a:tc>
                <a:extLst>
                  <a:ext uri="{0D108BD9-81ED-4DB2-BD59-A6C34878D82A}">
                    <a16:rowId xmlns:a16="http://schemas.microsoft.com/office/drawing/2014/main" val="1019404788"/>
                  </a:ext>
                </a:extLst>
              </a:tr>
              <a:tr h="183905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latin typeface="Franklin Gothic Book"/>
                        </a:rPr>
                        <a:t>Up to $50,000 available:</a:t>
                      </a:r>
                    </a:p>
                    <a:p>
                      <a:pPr marL="285750" marR="0" lvl="0" indent="-285750" algn="l" rtl="0" eaLnBrk="1" fontAlgn="auto" latinLnBrk="0" hangingPunct="1">
                        <a:lnSpc>
                          <a:spcPct val="100000"/>
                        </a:lnSpc>
                        <a:spcBef>
                          <a:spcPts val="0"/>
                        </a:spcBef>
                        <a:spcAft>
                          <a:spcPts val="0"/>
                        </a:spcAft>
                        <a:buClr>
                          <a:srgbClr val="117158"/>
                        </a:buClr>
                        <a:buSzTx/>
                        <a:buFont typeface="Wingdings" panose="05000000000000000000" pitchFamily="2" charset="2"/>
                        <a:buChar char="§"/>
                      </a:pPr>
                      <a:r>
                        <a:rPr lang="en-US" sz="1600" u="sng" dirty="0">
                          <a:latin typeface="Franklin Gothic Book"/>
                        </a:rPr>
                        <a:t>New Hires </a:t>
                      </a:r>
                      <a:r>
                        <a:rPr lang="en-US" sz="1600" dirty="0">
                          <a:latin typeface="Franklin Gothic Book"/>
                        </a:rPr>
                        <a:t>– up to $50,000 Guaranteed Issue </a:t>
                      </a:r>
                    </a:p>
                    <a:p>
                      <a:pPr marL="285750" marR="0" lvl="0" indent="-285750" algn="l" defTabSz="457200" rtl="0" eaLnBrk="1" fontAlgn="auto" latinLnBrk="0" hangingPunct="1">
                        <a:lnSpc>
                          <a:spcPct val="100000"/>
                        </a:lnSpc>
                        <a:spcBef>
                          <a:spcPts val="0"/>
                        </a:spcBef>
                        <a:spcAft>
                          <a:spcPts val="0"/>
                        </a:spcAft>
                        <a:buClr>
                          <a:srgbClr val="117158"/>
                        </a:buClr>
                        <a:buSzTx/>
                        <a:buFont typeface="Wingdings" panose="05000000000000000000" pitchFamily="2" charset="2"/>
                        <a:buChar char="§"/>
                        <a:tabLst/>
                        <a:defRPr/>
                      </a:pPr>
                      <a:r>
                        <a:rPr lang="en-US" sz="1600" u="sng" dirty="0">
                          <a:latin typeface="Franklin Gothic Book"/>
                        </a:rPr>
                        <a:t>Existing Employee </a:t>
                      </a:r>
                      <a:r>
                        <a:rPr lang="en-US" sz="1600" dirty="0">
                          <a:latin typeface="Franklin Gothic Book"/>
                        </a:rPr>
                        <a:t>– may elect/increase in $5,000 increments (if electing more than $5,000, subject to EOI)</a:t>
                      </a:r>
                    </a:p>
                    <a:p>
                      <a:pPr marL="0" marR="0">
                        <a:lnSpc>
                          <a:spcPct val="107000"/>
                        </a:lnSpc>
                        <a:spcBef>
                          <a:spcPts val="0"/>
                        </a:spcBef>
                        <a:spcAft>
                          <a:spcPts val="0"/>
                        </a:spcAft>
                      </a:pPr>
                      <a:endParaRPr lang="en-US" sz="14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smtClean="0">
                          <a:latin typeface="Franklin Gothic Book"/>
                        </a:rPr>
                        <a:t> $</a:t>
                      </a:r>
                      <a:r>
                        <a:rPr lang="en-US" sz="1600" dirty="0">
                          <a:latin typeface="Franklin Gothic Book"/>
                        </a:rPr>
                        <a:t>10,000 </a:t>
                      </a:r>
                      <a:r>
                        <a:rPr lang="en-US" sz="1600" dirty="0" smtClean="0">
                          <a:latin typeface="Franklin Gothic Book"/>
                        </a:rPr>
                        <a:t>policy available</a:t>
                      </a:r>
                      <a:r>
                        <a:rPr lang="en-US" sz="1600" dirty="0">
                          <a:latin typeface="Franklin Gothic Book"/>
                        </a:rPr>
                        <a:t>:</a:t>
                      </a:r>
                    </a:p>
                    <a:p>
                      <a:pPr marL="285750" marR="0" lvl="0" indent="-285750" algn="l" defTabSz="457200" rtl="0" eaLnBrk="1" fontAlgn="auto" latinLnBrk="0" hangingPunct="1">
                        <a:lnSpc>
                          <a:spcPct val="100000"/>
                        </a:lnSpc>
                        <a:spcBef>
                          <a:spcPts val="0"/>
                        </a:spcBef>
                        <a:spcAft>
                          <a:spcPts val="0"/>
                        </a:spcAft>
                        <a:buClr>
                          <a:srgbClr val="117158"/>
                        </a:buClr>
                        <a:buSzTx/>
                        <a:buFont typeface="Wingdings" panose="05000000000000000000" pitchFamily="2" charset="2"/>
                        <a:buChar char="§"/>
                        <a:tabLst/>
                        <a:defRPr/>
                      </a:pPr>
                      <a:r>
                        <a:rPr lang="en-US" sz="1600" u="sng" dirty="0">
                          <a:latin typeface="Franklin Gothic Book"/>
                        </a:rPr>
                        <a:t>New Hires </a:t>
                      </a:r>
                      <a:r>
                        <a:rPr lang="en-US" sz="1600" dirty="0">
                          <a:latin typeface="Franklin Gothic Book"/>
                        </a:rPr>
                        <a:t>– up to $10,000 Guaranteed Issue</a:t>
                      </a:r>
                    </a:p>
                    <a:p>
                      <a:pPr marL="285750" marR="0" lvl="0" indent="-285750" algn="l" defTabSz="457200" rtl="0" eaLnBrk="1" fontAlgn="auto" latinLnBrk="0" hangingPunct="1">
                        <a:lnSpc>
                          <a:spcPct val="100000"/>
                        </a:lnSpc>
                        <a:spcBef>
                          <a:spcPts val="0"/>
                        </a:spcBef>
                        <a:spcAft>
                          <a:spcPts val="0"/>
                        </a:spcAft>
                        <a:buClr>
                          <a:srgbClr val="117158"/>
                        </a:buClr>
                        <a:buSzTx/>
                        <a:buFont typeface="Wingdings" panose="05000000000000000000" pitchFamily="2" charset="2"/>
                        <a:buChar char="§"/>
                        <a:tabLst/>
                        <a:defRPr/>
                      </a:pPr>
                      <a:r>
                        <a:rPr lang="en-US" sz="1600" u="sng" dirty="0">
                          <a:latin typeface="Franklin Gothic Book"/>
                        </a:rPr>
                        <a:t>Existing Employee </a:t>
                      </a:r>
                      <a:r>
                        <a:rPr lang="en-US" sz="1600" dirty="0">
                          <a:latin typeface="Franklin Gothic Book"/>
                        </a:rPr>
                        <a:t>– $10,000</a:t>
                      </a:r>
                    </a:p>
                    <a:p>
                      <a:pPr marL="285750" marR="0" lvl="0" indent="-285750" algn="l" defTabSz="457200" rtl="0" eaLnBrk="1" fontAlgn="auto" latinLnBrk="0" hangingPunct="1">
                        <a:lnSpc>
                          <a:spcPct val="100000"/>
                        </a:lnSpc>
                        <a:spcBef>
                          <a:spcPts val="0"/>
                        </a:spcBef>
                        <a:spcAft>
                          <a:spcPts val="0"/>
                        </a:spcAft>
                        <a:buClrTx/>
                        <a:buSzTx/>
                        <a:buFontTx/>
                        <a:buChar char="-"/>
                        <a:tabLst/>
                        <a:defRPr/>
                      </a:pPr>
                      <a:endParaRPr lang="en-US" sz="1600" dirty="0">
                        <a:highlight>
                          <a:srgbClr val="FFFF00"/>
                        </a:highlight>
                        <a:latin typeface="Franklin Gothic Book" panose="020B0503020102020204" pitchFamily="34" charset="0"/>
                      </a:endParaRPr>
                    </a:p>
                  </a:txBody>
                  <a:tcPr/>
                </a:tc>
                <a:extLst>
                  <a:ext uri="{0D108BD9-81ED-4DB2-BD59-A6C34878D82A}">
                    <a16:rowId xmlns:a16="http://schemas.microsoft.com/office/drawing/2014/main" val="3264800472"/>
                  </a:ext>
                </a:extLst>
              </a:tr>
              <a:tr h="1349362">
                <a:tc>
                  <a:txBody>
                    <a:bodyP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600" dirty="0">
                          <a:latin typeface="Franklin Gothic Book"/>
                        </a:rPr>
                        <a:t>Rates are based on spouse/DP’s age and the amount elected</a:t>
                      </a:r>
                    </a:p>
                    <a:p>
                      <a:endParaRPr lang="en-US" sz="1600" dirty="0">
                        <a:highlight>
                          <a:srgbClr val="FFFF00"/>
                        </a:highlight>
                        <a:latin typeface="Franklin Gothic Book" panose="020B0503020102020204" pitchFamily="34" charset="0"/>
                      </a:endParaRPr>
                    </a:p>
                  </a:txBody>
                  <a:tcPr/>
                </a:tc>
                <a:tc>
                  <a:txBody>
                    <a:bodyP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600" dirty="0">
                          <a:latin typeface="Franklin Gothic Book" panose="020B0503020102020204" pitchFamily="34" charset="0"/>
                        </a:rPr>
                        <a:t>Rates are $.70 for $10,000 (14 days -26 years)</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600" dirty="0">
                          <a:latin typeface="Franklin Gothic Book"/>
                        </a:rPr>
                        <a:t>Coverage ends at age 26</a:t>
                      </a:r>
                    </a:p>
                    <a:p>
                      <a:endParaRPr lang="en-US" sz="1600" dirty="0">
                        <a:highlight>
                          <a:srgbClr val="FFFF00"/>
                        </a:highlight>
                        <a:latin typeface="Franklin Gothic Book" panose="020B0503020102020204" pitchFamily="34" charset="0"/>
                      </a:endParaRPr>
                    </a:p>
                  </a:txBody>
                  <a:tcPr/>
                </a:tc>
                <a:extLst>
                  <a:ext uri="{0D108BD9-81ED-4DB2-BD59-A6C34878D82A}">
                    <a16:rowId xmlns:a16="http://schemas.microsoft.com/office/drawing/2014/main" val="47023159"/>
                  </a:ext>
                </a:extLst>
              </a:tr>
            </a:tbl>
          </a:graphicData>
        </a:graphic>
      </p:graphicFrame>
      <p:sp>
        <p:nvSpPr>
          <p:cNvPr id="3" name="object 6">
            <a:extLst>
              <a:ext uri="{FF2B5EF4-FFF2-40B4-BE49-F238E27FC236}">
                <a16:creationId xmlns:a16="http://schemas.microsoft.com/office/drawing/2014/main" id="{DB1451EF-8507-2606-D860-CFE6D3A035D7}"/>
              </a:ext>
            </a:extLst>
          </p:cNvPr>
          <p:cNvSpPr/>
          <p:nvPr/>
        </p:nvSpPr>
        <p:spPr>
          <a:xfrm>
            <a:off x="7628992" y="293823"/>
            <a:ext cx="1066800" cy="850379"/>
          </a:xfrm>
          <a:prstGeom prst="rect">
            <a:avLst/>
          </a:prstGeom>
          <a:blipFill>
            <a:blip r:embed="rId2" cstate="print"/>
            <a:stretch>
              <a:fillRect/>
            </a:stretch>
          </a:blipFill>
        </p:spPr>
        <p:txBody>
          <a:bodyPr wrap="square" lIns="0" tIns="0" rIns="0" bIns="0" rtlCol="0"/>
          <a:lstStyle/>
          <a:p>
            <a:endParaRPr dirty="0"/>
          </a:p>
        </p:txBody>
      </p:sp>
      <p:sp>
        <p:nvSpPr>
          <p:cNvPr id="6" name="TextBox 5"/>
          <p:cNvSpPr txBox="1"/>
          <p:nvPr/>
        </p:nvSpPr>
        <p:spPr>
          <a:xfrm>
            <a:off x="459954" y="5704617"/>
            <a:ext cx="3739896" cy="338554"/>
          </a:xfrm>
          <a:prstGeom prst="rect">
            <a:avLst/>
          </a:prstGeom>
          <a:noFill/>
        </p:spPr>
        <p:txBody>
          <a:bodyPr wrap="square" lIns="91440" tIns="45720" rIns="91440" bIns="45720" rtlCol="0" anchor="t">
            <a:spAutoFit/>
          </a:bodyPr>
          <a:lstStyle/>
          <a:p>
            <a:r>
              <a:rPr lang="en-US" sz="1600" dirty="0">
                <a:latin typeface="Franklin Gothic Book"/>
              </a:rPr>
              <a:t>Available to 30+ hour employees </a:t>
            </a:r>
            <a:endParaRPr lang="en-US" dirty="0">
              <a:latin typeface="Franklin Gothic Book"/>
            </a:endParaRPr>
          </a:p>
        </p:txBody>
      </p:sp>
    </p:spTree>
    <p:extLst>
      <p:ext uri="{BB962C8B-B14F-4D97-AF65-F5344CB8AC3E}">
        <p14:creationId xmlns:p14="http://schemas.microsoft.com/office/powerpoint/2010/main" val="27975503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7B117-8B76-810A-B776-B9BBD7AAA3A5}"/>
              </a:ext>
            </a:extLst>
          </p:cNvPr>
          <p:cNvSpPr>
            <a:spLocks noGrp="1"/>
          </p:cNvSpPr>
          <p:nvPr>
            <p:ph type="title"/>
          </p:nvPr>
        </p:nvSpPr>
        <p:spPr>
          <a:xfrm>
            <a:off x="249578" y="349624"/>
            <a:ext cx="8153400" cy="553915"/>
          </a:xfrm>
        </p:spPr>
        <p:txBody>
          <a:bodyPr/>
          <a:lstStyle/>
          <a:p>
            <a:pPr algn="l"/>
            <a:r>
              <a:rPr lang="en-US" dirty="0">
                <a:latin typeface="Franklin Gothic Book"/>
              </a:rPr>
              <a:t>Voluntary Accidental Death and Dismemberment (ad&amp;d)</a:t>
            </a:r>
            <a:endParaRPr lang="en-US" dirty="0">
              <a:latin typeface="Franklin Gothic Book"/>
              <a:cs typeface="Arial"/>
            </a:endParaRPr>
          </a:p>
        </p:txBody>
      </p:sp>
      <p:sp>
        <p:nvSpPr>
          <p:cNvPr id="5" name="TextBox 4">
            <a:extLst>
              <a:ext uri="{FF2B5EF4-FFF2-40B4-BE49-F238E27FC236}">
                <a16:creationId xmlns:a16="http://schemas.microsoft.com/office/drawing/2014/main" id="{30DB3C28-B61B-21E2-C730-4A253F47BC94}"/>
              </a:ext>
            </a:extLst>
          </p:cNvPr>
          <p:cNvSpPr txBox="1"/>
          <p:nvPr/>
        </p:nvSpPr>
        <p:spPr>
          <a:xfrm>
            <a:off x="457201" y="903539"/>
            <a:ext cx="7901871" cy="4808835"/>
          </a:xfrm>
          <a:prstGeom prst="rect">
            <a:avLst/>
          </a:prstGeom>
          <a:noFill/>
        </p:spPr>
        <p:txBody>
          <a:bodyPr wrap="square" lIns="91440" tIns="45720" rIns="91440" bIns="45720" rtlCol="0" anchor="t">
            <a:spAutoFit/>
          </a:bodyPr>
          <a:lstStyle/>
          <a:p>
            <a:pPr algn="ctr"/>
            <a:r>
              <a:rPr lang="en-US" sz="1600" b="1" dirty="0">
                <a:solidFill>
                  <a:srgbClr val="117158"/>
                </a:solidFill>
                <a:latin typeface="Franklin Gothic Book"/>
              </a:rPr>
              <a:t>AD&amp;D insurance is an inexpensive way to provide additional life insurance </a:t>
            </a:r>
            <a:r>
              <a:rPr lang="en-US" sz="1600" b="1" dirty="0">
                <a:latin typeface="Franklin Gothic Book" panose="020B0503020102020204" pitchFamily="34" charset="0"/>
              </a:rPr>
              <a:t/>
            </a:r>
            <a:br>
              <a:rPr lang="en-US" sz="1600" b="1" dirty="0">
                <a:latin typeface="Franklin Gothic Book" panose="020B0503020102020204" pitchFamily="34" charset="0"/>
              </a:rPr>
            </a:br>
            <a:r>
              <a:rPr lang="en-US" sz="1600" b="1" dirty="0">
                <a:solidFill>
                  <a:srgbClr val="117158"/>
                </a:solidFill>
                <a:latin typeface="Franklin Gothic Book"/>
              </a:rPr>
              <a:t>benefits if the cause of death is accidental. It also pays a benefit if there is a </a:t>
            </a:r>
            <a:r>
              <a:rPr lang="en-US" sz="1600" b="1" dirty="0">
                <a:latin typeface="Franklin Gothic Book" panose="020B0503020102020204" pitchFamily="34" charset="0"/>
              </a:rPr>
              <a:t/>
            </a:r>
            <a:br>
              <a:rPr lang="en-US" sz="1600" b="1" dirty="0">
                <a:latin typeface="Franklin Gothic Book" panose="020B0503020102020204" pitchFamily="34" charset="0"/>
              </a:rPr>
            </a:br>
            <a:r>
              <a:rPr lang="en-US" sz="1600" b="1" dirty="0">
                <a:solidFill>
                  <a:srgbClr val="117158"/>
                </a:solidFill>
                <a:latin typeface="Franklin Gothic Book"/>
              </a:rPr>
              <a:t>loss of a limb, vision, or hearing due to an accident</a:t>
            </a:r>
          </a:p>
          <a:p>
            <a:pPr marL="285750" indent="-285750">
              <a:buFont typeface="Arial" panose="020B0604020202020204" pitchFamily="34" charset="0"/>
              <a:buChar char="•"/>
            </a:pPr>
            <a:endParaRPr lang="en-US" sz="1600" dirty="0">
              <a:latin typeface="Franklin Gothic Book" panose="020B0503020102020204" pitchFamily="34" charset="0"/>
            </a:endParaRPr>
          </a:p>
          <a:p>
            <a:pPr marL="285750" indent="-285750">
              <a:buClr>
                <a:srgbClr val="117158"/>
              </a:buClr>
              <a:buFont typeface="Wingdings" panose="05000000000000000000" pitchFamily="2" charset="2"/>
              <a:buChar char="§"/>
            </a:pPr>
            <a:r>
              <a:rPr lang="en-US" sz="1600" dirty="0">
                <a:latin typeface="Franklin Gothic Book"/>
              </a:rPr>
              <a:t>$10,000 up to $500,000 not to exceed 10x annual salary</a:t>
            </a:r>
          </a:p>
          <a:p>
            <a:pPr marL="285750" indent="-285750">
              <a:buClr>
                <a:srgbClr val="117158"/>
              </a:buClr>
              <a:buFont typeface="Wingdings" panose="05000000000000000000" pitchFamily="2" charset="2"/>
              <a:buChar char="§"/>
            </a:pPr>
            <a:endParaRPr lang="en-US" sz="1600" dirty="0">
              <a:latin typeface="Franklin Gothic Book" panose="020B0503020102020204" pitchFamily="34" charset="0"/>
            </a:endParaRPr>
          </a:p>
          <a:p>
            <a:pPr marL="285750" indent="-285750">
              <a:buClr>
                <a:srgbClr val="117158"/>
              </a:buClr>
              <a:buFont typeface="Wingdings" panose="05000000000000000000" pitchFamily="2" charset="2"/>
              <a:buChar char="§"/>
            </a:pPr>
            <a:r>
              <a:rPr lang="en-US" sz="1600" dirty="0">
                <a:latin typeface="Franklin Gothic Book"/>
              </a:rPr>
              <a:t>Coverage is elected in $10,000 increments</a:t>
            </a:r>
          </a:p>
          <a:p>
            <a:pPr marL="285750" indent="-285750">
              <a:buClr>
                <a:srgbClr val="117158"/>
              </a:buClr>
              <a:buFont typeface="Wingdings" panose="05000000000000000000" pitchFamily="2" charset="2"/>
              <a:buChar char="§"/>
            </a:pPr>
            <a:endParaRPr lang="en-US" sz="1600" dirty="0">
              <a:latin typeface="Franklin Gothic Book" panose="020B0503020102020204" pitchFamily="34" charset="0"/>
            </a:endParaRPr>
          </a:p>
          <a:p>
            <a:pPr marL="285750" indent="-285750">
              <a:buClr>
                <a:srgbClr val="117158"/>
              </a:buClr>
              <a:buFont typeface="Wingdings" panose="05000000000000000000" pitchFamily="2" charset="2"/>
              <a:buChar char="§"/>
            </a:pPr>
            <a:r>
              <a:rPr lang="en-US" sz="1600" dirty="0">
                <a:latin typeface="Franklin Gothic Book"/>
              </a:rPr>
              <a:t>Option of Employee Only or Family Plan Coverage</a:t>
            </a:r>
          </a:p>
          <a:p>
            <a:pPr marL="742950" lvl="1" indent="-285750">
              <a:buClr>
                <a:srgbClr val="117158"/>
              </a:buClr>
              <a:buFont typeface="Wingdings" panose="05000000000000000000" pitchFamily="2" charset="2"/>
              <a:buChar char="§"/>
            </a:pPr>
            <a:r>
              <a:rPr lang="en-US" sz="1600" dirty="0">
                <a:latin typeface="Franklin Gothic Book"/>
              </a:rPr>
              <a:t>Family plan provides</a:t>
            </a:r>
          </a:p>
          <a:p>
            <a:pPr marL="1200150" lvl="2" indent="-285750">
              <a:buClr>
                <a:srgbClr val="117158"/>
              </a:buClr>
              <a:buFont typeface="Wingdings" panose="05000000000000000000" pitchFamily="2" charset="2"/>
              <a:buChar char="§"/>
            </a:pPr>
            <a:r>
              <a:rPr lang="en-US" sz="1600" dirty="0">
                <a:latin typeface="Franklin Gothic Book"/>
              </a:rPr>
              <a:t>100% employee</a:t>
            </a:r>
          </a:p>
          <a:p>
            <a:pPr marL="1200150" lvl="2" indent="-285750">
              <a:buClr>
                <a:srgbClr val="117158"/>
              </a:buClr>
              <a:buFont typeface="Wingdings" panose="05000000000000000000" pitchFamily="2" charset="2"/>
              <a:buChar char="§"/>
            </a:pPr>
            <a:r>
              <a:rPr lang="en-US" sz="1600" dirty="0">
                <a:latin typeface="Franklin Gothic Book"/>
              </a:rPr>
              <a:t>50% spouse/DP</a:t>
            </a:r>
          </a:p>
          <a:p>
            <a:pPr marL="1200150" lvl="2" indent="-285750">
              <a:buClr>
                <a:srgbClr val="117158"/>
              </a:buClr>
              <a:buFont typeface="Wingdings" panose="05000000000000000000" pitchFamily="2" charset="2"/>
              <a:buChar char="§"/>
            </a:pPr>
            <a:r>
              <a:rPr lang="en-US" sz="1600" dirty="0">
                <a:latin typeface="Franklin Gothic Book"/>
              </a:rPr>
              <a:t>15% child of amount elected</a:t>
            </a:r>
          </a:p>
          <a:p>
            <a:pPr marL="1200150" lvl="2" indent="-285750">
              <a:buClr>
                <a:srgbClr val="117158"/>
              </a:buClr>
              <a:buFont typeface="Wingdings" panose="05000000000000000000" pitchFamily="2" charset="2"/>
              <a:buChar char="§"/>
            </a:pPr>
            <a:endParaRPr lang="en-US" sz="1600" dirty="0">
              <a:latin typeface="Franklin Gothic Book" panose="020B0503020102020204" pitchFamily="34" charset="0"/>
            </a:endParaRPr>
          </a:p>
          <a:p>
            <a:pPr marL="285750" indent="-285750">
              <a:buClr>
                <a:srgbClr val="117158"/>
              </a:buClr>
              <a:buFont typeface="Wingdings" panose="05000000000000000000" pitchFamily="2" charset="2"/>
              <a:buChar char="§"/>
            </a:pPr>
            <a:r>
              <a:rPr lang="en-US" sz="1600" dirty="0">
                <a:latin typeface="Franklin Gothic Book"/>
              </a:rPr>
              <a:t>Coverage amount for employees that attain age </a:t>
            </a:r>
            <a:r>
              <a:rPr lang="en-US" sz="1600" dirty="0" smtClean="0">
                <a:latin typeface="Franklin Gothic Book"/>
              </a:rPr>
              <a:t>70 </a:t>
            </a:r>
            <a:r>
              <a:rPr lang="en-US" sz="1600" dirty="0">
                <a:latin typeface="Franklin Gothic Book"/>
              </a:rPr>
              <a:t>or older are reduced:</a:t>
            </a:r>
          </a:p>
          <a:p>
            <a:pPr marL="742950" lvl="1" indent="-285750">
              <a:buClr>
                <a:srgbClr val="117158"/>
              </a:buClr>
              <a:buFont typeface="Wingdings" panose="05000000000000000000" pitchFamily="2" charset="2"/>
              <a:buChar char="§"/>
            </a:pPr>
            <a:r>
              <a:rPr lang="en-US" sz="1600" dirty="0">
                <a:latin typeface="Franklin Gothic Book"/>
              </a:rPr>
              <a:t>Age 70 – reduced by 65%</a:t>
            </a:r>
          </a:p>
          <a:p>
            <a:pPr marL="742950" lvl="1" indent="-285750">
              <a:buClr>
                <a:srgbClr val="117158"/>
              </a:buClr>
              <a:buFont typeface="Wingdings" panose="05000000000000000000" pitchFamily="2" charset="2"/>
              <a:buChar char="§"/>
            </a:pPr>
            <a:r>
              <a:rPr lang="en-US" sz="1600" dirty="0">
                <a:latin typeface="Franklin Gothic Book"/>
              </a:rPr>
              <a:t>Age 75 -  reduced by 40%</a:t>
            </a:r>
          </a:p>
          <a:p>
            <a:pPr marL="742950" lvl="1" indent="-285750">
              <a:buClr>
                <a:srgbClr val="117158"/>
              </a:buClr>
              <a:buFont typeface="Wingdings" panose="05000000000000000000" pitchFamily="2" charset="2"/>
              <a:buChar char="§"/>
            </a:pPr>
            <a:r>
              <a:rPr lang="en-US" sz="1600" dirty="0">
                <a:latin typeface="Franklin Gothic Book"/>
              </a:rPr>
              <a:t>Age 80 – reduced by 30%</a:t>
            </a:r>
          </a:p>
          <a:p>
            <a:pPr marL="742950" lvl="1" indent="-285750">
              <a:buClr>
                <a:srgbClr val="117158"/>
              </a:buClr>
              <a:buFont typeface="Wingdings" panose="05000000000000000000" pitchFamily="2" charset="2"/>
              <a:buChar char="§"/>
            </a:pPr>
            <a:r>
              <a:rPr lang="en-US" sz="1600" dirty="0">
                <a:latin typeface="Franklin Gothic Book"/>
              </a:rPr>
              <a:t>Age 85 – reduced by 15%</a:t>
            </a:r>
          </a:p>
        </p:txBody>
      </p:sp>
      <p:sp>
        <p:nvSpPr>
          <p:cNvPr id="7" name="object 6">
            <a:extLst>
              <a:ext uri="{FF2B5EF4-FFF2-40B4-BE49-F238E27FC236}">
                <a16:creationId xmlns:a16="http://schemas.microsoft.com/office/drawing/2014/main" id="{0DDA6E8A-18F7-FA5E-014C-F8F5044E4030}"/>
              </a:ext>
            </a:extLst>
          </p:cNvPr>
          <p:cNvSpPr/>
          <p:nvPr/>
        </p:nvSpPr>
        <p:spPr>
          <a:xfrm>
            <a:off x="7973399" y="56357"/>
            <a:ext cx="1011584" cy="882366"/>
          </a:xfrm>
          <a:prstGeom prst="rect">
            <a:avLst/>
          </a:prstGeom>
          <a:blipFill>
            <a:blip r:embed="rId2" cstate="print"/>
            <a:stretch>
              <a:fillRect/>
            </a:stretch>
          </a:blipFill>
        </p:spPr>
        <p:txBody>
          <a:bodyPr wrap="square" lIns="0" tIns="0" rIns="0" bIns="0" rtlCol="0"/>
          <a:lstStyle/>
          <a:p>
            <a:endParaRPr dirty="0"/>
          </a:p>
        </p:txBody>
      </p:sp>
      <p:sp>
        <p:nvSpPr>
          <p:cNvPr id="8" name="TextBox 7"/>
          <p:cNvSpPr txBox="1"/>
          <p:nvPr/>
        </p:nvSpPr>
        <p:spPr>
          <a:xfrm>
            <a:off x="460872" y="5718265"/>
            <a:ext cx="4234219" cy="338554"/>
          </a:xfrm>
          <a:prstGeom prst="rect">
            <a:avLst/>
          </a:prstGeom>
          <a:noFill/>
        </p:spPr>
        <p:txBody>
          <a:bodyPr wrap="square" lIns="91440" tIns="45720" rIns="91440" bIns="45720" rtlCol="0" anchor="t">
            <a:spAutoFit/>
          </a:bodyPr>
          <a:lstStyle/>
          <a:p>
            <a:r>
              <a:rPr lang="en-US" sz="1600" dirty="0"/>
              <a:t>Available to scheduled 30+ hour employees </a:t>
            </a:r>
            <a:endParaRPr lang="en-US" dirty="0"/>
          </a:p>
        </p:txBody>
      </p:sp>
    </p:spTree>
    <p:extLst>
      <p:ext uri="{BB962C8B-B14F-4D97-AF65-F5344CB8AC3E}">
        <p14:creationId xmlns:p14="http://schemas.microsoft.com/office/powerpoint/2010/main" val="7242163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A8DEC-EE5F-A5E3-9BA2-8546F9A7AD81}"/>
              </a:ext>
            </a:extLst>
          </p:cNvPr>
          <p:cNvSpPr>
            <a:spLocks noGrp="1"/>
          </p:cNvSpPr>
          <p:nvPr>
            <p:ph type="title"/>
          </p:nvPr>
        </p:nvSpPr>
        <p:spPr/>
        <p:txBody>
          <a:bodyPr/>
          <a:lstStyle/>
          <a:p>
            <a:pPr algn="l"/>
            <a:r>
              <a:rPr lang="en-US" dirty="0">
                <a:latin typeface="Franklin Gothic Book" panose="020B0503020102020204" pitchFamily="34" charset="0"/>
              </a:rPr>
              <a:t>Disability Benefits – New York Life (NYL)</a:t>
            </a:r>
            <a:endParaRPr lang="en-US" dirty="0"/>
          </a:p>
        </p:txBody>
      </p:sp>
      <p:sp>
        <p:nvSpPr>
          <p:cNvPr id="3" name="Content Placeholder 2">
            <a:extLst>
              <a:ext uri="{FF2B5EF4-FFF2-40B4-BE49-F238E27FC236}">
                <a16:creationId xmlns:a16="http://schemas.microsoft.com/office/drawing/2014/main" id="{9EAA8ABD-5456-57FE-6F45-A009C7F525A7}"/>
              </a:ext>
            </a:extLst>
          </p:cNvPr>
          <p:cNvSpPr>
            <a:spLocks noGrp="1"/>
          </p:cNvSpPr>
          <p:nvPr>
            <p:ph sz="quarter" idx="1"/>
          </p:nvPr>
        </p:nvSpPr>
        <p:spPr>
          <a:xfrm>
            <a:off x="612648" y="948119"/>
            <a:ext cx="8166846" cy="5408778"/>
          </a:xfrm>
        </p:spPr>
        <p:txBody>
          <a:bodyPr vert="horz" lIns="0" tIns="45720" rIns="91440" bIns="45720" rtlCol="0" anchor="t">
            <a:noAutofit/>
          </a:bodyPr>
          <a:lstStyle/>
          <a:p>
            <a:pPr marL="0" indent="0" algn="ctr">
              <a:buNone/>
            </a:pPr>
            <a:r>
              <a:rPr lang="en-US" sz="1500" b="1" dirty="0">
                <a:solidFill>
                  <a:srgbClr val="00664D"/>
                </a:solidFill>
                <a:latin typeface="Franklin Gothic Book"/>
              </a:rPr>
              <a:t>When an unexpected illness or injury occurs, your focus should be on your health, not your budget. In the event that you become disabled from a non-work-related injury or sickness, disability income benefits will provide a partial replacement of lost income. </a:t>
            </a:r>
            <a:endParaRPr lang="en-US" sz="1500" b="1" dirty="0">
              <a:latin typeface="Franklin Gothic Book" panose="020B0503020102020204" pitchFamily="34" charset="0"/>
              <a:cs typeface="Calibri"/>
            </a:endParaRPr>
          </a:p>
          <a:p>
            <a:pPr marL="356870" indent="-344805">
              <a:spcBef>
                <a:spcPts val="1200"/>
              </a:spcBef>
              <a:buClr>
                <a:srgbClr val="117158"/>
              </a:buClr>
              <a:buFont typeface="Wingdings" panose="05000000000000000000" pitchFamily="2" charset="2"/>
              <a:buChar char="§"/>
              <a:tabLst>
                <a:tab pos="356870" algn="l"/>
                <a:tab pos="357505" algn="l"/>
              </a:tabLst>
            </a:pPr>
            <a:r>
              <a:rPr lang="en-US" sz="1200" b="1" dirty="0">
                <a:solidFill>
                  <a:srgbClr val="00664D"/>
                </a:solidFill>
                <a:latin typeface="Franklin Gothic Book"/>
              </a:rPr>
              <a:t>Voluntary Short-Term Disability (30+ Hour Employees)</a:t>
            </a:r>
          </a:p>
          <a:p>
            <a:pPr marL="356870" indent="-344805">
              <a:spcBef>
                <a:spcPts val="1200"/>
              </a:spcBef>
              <a:buClr>
                <a:srgbClr val="117158"/>
              </a:buClr>
              <a:buFont typeface="Wingdings" panose="05000000000000000000" pitchFamily="2" charset="2"/>
              <a:buChar char="§"/>
              <a:tabLst>
                <a:tab pos="356870" algn="l"/>
                <a:tab pos="357505" algn="l"/>
              </a:tabLst>
            </a:pPr>
            <a:r>
              <a:rPr lang="en-US" sz="1200" spc="-5" dirty="0">
                <a:latin typeface="Franklin Gothic Book"/>
                <a:cs typeface="Calibri"/>
              </a:rPr>
              <a:t>P</a:t>
            </a:r>
            <a:r>
              <a:rPr lang="en-US" sz="1200" spc="-10" dirty="0">
                <a:latin typeface="Franklin Gothic Book"/>
                <a:cs typeface="Calibri"/>
              </a:rPr>
              <a:t>ayroll</a:t>
            </a:r>
            <a:r>
              <a:rPr lang="en-US" sz="1200" spc="-20" dirty="0">
                <a:latin typeface="Franklin Gothic Book"/>
                <a:cs typeface="Calibri"/>
              </a:rPr>
              <a:t> </a:t>
            </a:r>
            <a:r>
              <a:rPr lang="en-US" sz="1200" spc="-5" dirty="0">
                <a:latin typeface="Franklin Gothic Book"/>
                <a:cs typeface="Calibri"/>
              </a:rPr>
              <a:t>deductions – 100% Employee Paid</a:t>
            </a:r>
          </a:p>
          <a:p>
            <a:pPr marL="757555" lvl="1" indent="-287020">
              <a:spcBef>
                <a:spcPts val="600"/>
              </a:spcBef>
              <a:buClr>
                <a:srgbClr val="117158"/>
              </a:buClr>
              <a:buFont typeface="Wingdings" panose="05000000000000000000" pitchFamily="2" charset="2"/>
              <a:buChar char="§"/>
              <a:tabLst>
                <a:tab pos="757555" algn="l"/>
                <a:tab pos="758190" algn="l"/>
              </a:tabLst>
            </a:pPr>
            <a:r>
              <a:rPr lang="en-US" sz="1200" spc="-5" dirty="0">
                <a:latin typeface="Franklin Gothic Book"/>
                <a:cs typeface="Calibri"/>
              </a:rPr>
              <a:t>Rate is based on age and the amount you elect</a:t>
            </a:r>
          </a:p>
          <a:p>
            <a:pPr marL="757555" lvl="1" indent="-287020">
              <a:spcBef>
                <a:spcPts val="600"/>
              </a:spcBef>
              <a:buClr>
                <a:srgbClr val="117158"/>
              </a:buClr>
              <a:buFont typeface="Wingdings" panose="05000000000000000000" pitchFamily="2" charset="2"/>
              <a:buChar char="§"/>
              <a:tabLst>
                <a:tab pos="757555" algn="l"/>
                <a:tab pos="758190" algn="l"/>
              </a:tabLst>
            </a:pPr>
            <a:r>
              <a:rPr lang="en-US" sz="1200" spc="-5" dirty="0">
                <a:latin typeface="Franklin Gothic Book"/>
                <a:cs typeface="Calibri"/>
              </a:rPr>
              <a:t>Coverage is 60% of your salary up to a maximum of $1,500 per week</a:t>
            </a:r>
          </a:p>
          <a:p>
            <a:pPr marL="757555" lvl="1" indent="-287020">
              <a:spcBef>
                <a:spcPts val="600"/>
              </a:spcBef>
              <a:buClr>
                <a:srgbClr val="117158"/>
              </a:buClr>
              <a:buFont typeface="Wingdings" panose="05000000000000000000" pitchFamily="2" charset="2"/>
              <a:buChar char="§"/>
              <a:tabLst>
                <a:tab pos="757555" algn="l"/>
                <a:tab pos="758190" algn="l"/>
              </a:tabLst>
            </a:pPr>
            <a:r>
              <a:rPr lang="en-US" sz="1200" spc="-10" dirty="0">
                <a:latin typeface="Franklin Gothic Book"/>
                <a:cs typeface="Calibri"/>
              </a:rPr>
              <a:t>Two </a:t>
            </a:r>
            <a:r>
              <a:rPr lang="en-US" sz="1200" spc="-5" dirty="0">
                <a:latin typeface="Franklin Gothic Book"/>
                <a:cs typeface="Calibri"/>
              </a:rPr>
              <a:t>elimination periods </a:t>
            </a:r>
            <a:r>
              <a:rPr lang="en-US" sz="1200" spc="-10" dirty="0">
                <a:latin typeface="Franklin Gothic Book"/>
                <a:cs typeface="Calibri"/>
              </a:rPr>
              <a:t>to </a:t>
            </a:r>
            <a:r>
              <a:rPr lang="en-US" sz="1200" spc="-5" dirty="0">
                <a:latin typeface="Franklin Gothic Book"/>
                <a:cs typeface="Calibri"/>
              </a:rPr>
              <a:t>choose from: </a:t>
            </a:r>
            <a:r>
              <a:rPr lang="en-US" sz="1200" b="1" spc="-5" dirty="0">
                <a:solidFill>
                  <a:srgbClr val="117158"/>
                </a:solidFill>
                <a:latin typeface="Franklin Gothic Book"/>
                <a:cs typeface="Calibri"/>
              </a:rPr>
              <a:t>14 Days and 28 Days </a:t>
            </a:r>
            <a:endParaRPr lang="en-US" sz="1200" b="1" spc="-5" dirty="0">
              <a:solidFill>
                <a:srgbClr val="117158"/>
              </a:solidFill>
              <a:latin typeface="Franklin Gothic Book" panose="020B0503020102020204" pitchFamily="34" charset="0"/>
              <a:cs typeface="Calibri"/>
            </a:endParaRPr>
          </a:p>
          <a:p>
            <a:pPr marL="984250" lvl="2" indent="-287020">
              <a:spcBef>
                <a:spcPts val="600"/>
              </a:spcBef>
              <a:buClr>
                <a:srgbClr val="117158"/>
              </a:buClr>
              <a:buFont typeface="Wingdings" panose="05000000000000000000" pitchFamily="2" charset="2"/>
              <a:buChar char="§"/>
              <a:tabLst>
                <a:tab pos="757555" algn="l"/>
                <a:tab pos="758190" algn="l"/>
              </a:tabLst>
            </a:pPr>
            <a:r>
              <a:rPr lang="en-US" sz="1200" spc="-5" dirty="0">
                <a:latin typeface="Franklin Gothic Book"/>
                <a:cs typeface="Calibri"/>
              </a:rPr>
              <a:t>An elimination period is the number of days you must wait until the benefit kicks in</a:t>
            </a:r>
          </a:p>
          <a:p>
            <a:pPr marL="984250" lvl="2" indent="-287020">
              <a:spcBef>
                <a:spcPts val="600"/>
              </a:spcBef>
              <a:buClr>
                <a:srgbClr val="117158"/>
              </a:buClr>
              <a:buFont typeface="Wingdings" panose="05000000000000000000" pitchFamily="2" charset="2"/>
              <a:buChar char="§"/>
              <a:tabLst>
                <a:tab pos="757555" algn="l"/>
                <a:tab pos="758190" algn="l"/>
              </a:tabLst>
            </a:pPr>
            <a:r>
              <a:rPr lang="en-US" sz="1200" spc="-5" dirty="0">
                <a:latin typeface="Franklin Gothic Book"/>
                <a:cs typeface="Calibri"/>
              </a:rPr>
              <a:t>Employees who select this insurance may use Health Medical Leave (HML) or Time-Off Benefit (TOB) or not be paid to satisfy the elimination period until short-term disability coverage begins</a:t>
            </a:r>
          </a:p>
          <a:p>
            <a:pPr marL="984250" lvl="2" indent="-287020">
              <a:spcBef>
                <a:spcPts val="600"/>
              </a:spcBef>
              <a:buClr>
                <a:srgbClr val="117158"/>
              </a:buClr>
              <a:buFont typeface="Wingdings" panose="05000000000000000000" pitchFamily="2" charset="2"/>
              <a:buChar char="§"/>
              <a:tabLst>
                <a:tab pos="757555" algn="l"/>
                <a:tab pos="758190" algn="l"/>
              </a:tabLst>
            </a:pPr>
            <a:r>
              <a:rPr lang="en-US" sz="1200" spc="-5" dirty="0">
                <a:latin typeface="Franklin Gothic Book"/>
                <a:cs typeface="Calibri"/>
              </a:rPr>
              <a:t>Benefit continues until you meet the definition of disability. After 11 weeks, you will become eligible for Long-Term Disability benefit, a benefit paid for by Devereux. </a:t>
            </a:r>
            <a:endParaRPr lang="en-US" sz="1200" spc="-5" dirty="0">
              <a:latin typeface="Franklin Gothic Book" panose="020B0503020102020204" pitchFamily="34" charset="0"/>
              <a:cs typeface="Calibri"/>
            </a:endParaRPr>
          </a:p>
          <a:p>
            <a:pPr marL="356870" indent="-344805">
              <a:spcBef>
                <a:spcPts val="1200"/>
              </a:spcBef>
              <a:buClr>
                <a:srgbClr val="117158"/>
              </a:buClr>
              <a:buFont typeface="Wingdings" panose="05000000000000000000" pitchFamily="2" charset="2"/>
              <a:buChar char="§"/>
              <a:tabLst>
                <a:tab pos="356870" algn="l"/>
                <a:tab pos="357505" algn="l"/>
              </a:tabLst>
            </a:pPr>
            <a:r>
              <a:rPr lang="en-US" sz="1200" b="1" dirty="0">
                <a:solidFill>
                  <a:srgbClr val="117158"/>
                </a:solidFill>
                <a:latin typeface="Franklin Gothic Book"/>
              </a:rPr>
              <a:t>Employer Paid Long-Term Disability (Full Time employees)</a:t>
            </a:r>
          </a:p>
          <a:p>
            <a:pPr marL="588645" lvl="1" indent="-344805">
              <a:spcBef>
                <a:spcPts val="1200"/>
              </a:spcBef>
              <a:buClr>
                <a:srgbClr val="117158"/>
              </a:buClr>
              <a:buFont typeface="Wingdings" panose="05000000000000000000" pitchFamily="2" charset="2"/>
              <a:buChar char="§"/>
              <a:tabLst>
                <a:tab pos="356870" algn="l"/>
                <a:tab pos="357505" algn="l"/>
              </a:tabLst>
            </a:pPr>
            <a:r>
              <a:rPr lang="en-US" sz="1200" dirty="0">
                <a:latin typeface="Franklin Gothic Book"/>
              </a:rPr>
              <a:t>No cost to you – </a:t>
            </a:r>
            <a:r>
              <a:rPr lang="en-US" sz="1200" b="1" dirty="0">
                <a:solidFill>
                  <a:srgbClr val="117158"/>
                </a:solidFill>
                <a:latin typeface="Franklin Gothic Book"/>
              </a:rPr>
              <a:t>funded through Devereux                             </a:t>
            </a:r>
          </a:p>
          <a:p>
            <a:pPr marL="588645" lvl="1" indent="-344805">
              <a:spcBef>
                <a:spcPts val="1200"/>
              </a:spcBef>
              <a:buClr>
                <a:srgbClr val="117158"/>
              </a:buClr>
              <a:buFont typeface="Wingdings" panose="05000000000000000000" pitchFamily="2" charset="2"/>
              <a:buChar char="§"/>
              <a:tabLst>
                <a:tab pos="356870" algn="l"/>
                <a:tab pos="357505" algn="l"/>
              </a:tabLst>
            </a:pPr>
            <a:r>
              <a:rPr lang="en-US" sz="1200" dirty="0">
                <a:latin typeface="Franklin Gothic Book"/>
              </a:rPr>
              <a:t>60% of salary </a:t>
            </a:r>
            <a:endParaRPr lang="en-US" sz="1200" dirty="0">
              <a:latin typeface="Franklin Gothic Book" panose="020B0503020102020204" pitchFamily="34" charset="0"/>
            </a:endParaRPr>
          </a:p>
          <a:p>
            <a:pPr marL="588645" lvl="1" indent="-344805">
              <a:spcBef>
                <a:spcPts val="1200"/>
              </a:spcBef>
              <a:buClr>
                <a:srgbClr val="117158"/>
              </a:buClr>
              <a:buFont typeface="Wingdings" panose="05000000000000000000" pitchFamily="2" charset="2"/>
              <a:buChar char="§"/>
              <a:tabLst>
                <a:tab pos="356870" algn="l"/>
                <a:tab pos="357505" algn="l"/>
              </a:tabLst>
            </a:pPr>
            <a:r>
              <a:rPr lang="en-US" sz="1200" dirty="0">
                <a:latin typeface="Franklin Gothic Book"/>
              </a:rPr>
              <a:t>After 90 days out of work or longer </a:t>
            </a:r>
            <a:endParaRPr lang="en-US" sz="1200" dirty="0">
              <a:latin typeface="Franklin Gothic Book" panose="020B0503020102020204" pitchFamily="34" charset="0"/>
            </a:endParaRPr>
          </a:p>
          <a:p>
            <a:pPr marL="588645" lvl="1" indent="-344805">
              <a:spcBef>
                <a:spcPts val="1200"/>
              </a:spcBef>
              <a:buClr>
                <a:srgbClr val="117158"/>
              </a:buClr>
              <a:buFont typeface="Wingdings" panose="05000000000000000000" pitchFamily="2" charset="2"/>
              <a:buChar char="§"/>
              <a:tabLst>
                <a:tab pos="356870" algn="l"/>
                <a:tab pos="357505" algn="l"/>
              </a:tabLst>
            </a:pPr>
            <a:r>
              <a:rPr lang="en-US" sz="1200" dirty="0">
                <a:latin typeface="Franklin Gothic Book"/>
              </a:rPr>
              <a:t>From 90 days until normal social security retirement age or if you return to work </a:t>
            </a:r>
            <a:endParaRPr lang="en-US" sz="1200" dirty="0">
              <a:latin typeface="Franklin Gothic Book" panose="020B0503020102020204" pitchFamily="34" charset="0"/>
            </a:endParaRPr>
          </a:p>
          <a:p>
            <a:pPr marL="588645" lvl="1" indent="-344805">
              <a:spcBef>
                <a:spcPts val="1200"/>
              </a:spcBef>
              <a:buClr>
                <a:srgbClr val="000000"/>
              </a:buClr>
              <a:buFont typeface="Arial"/>
              <a:buChar char="•"/>
              <a:tabLst>
                <a:tab pos="356870" algn="l"/>
                <a:tab pos="357505" algn="l"/>
              </a:tabLst>
            </a:pPr>
            <a:endParaRPr lang="en-US" sz="1400" dirty="0">
              <a:solidFill>
                <a:srgbClr val="FF0000"/>
              </a:solidFill>
              <a:latin typeface="Franklin Gothic Book" panose="020B0503020102020204" pitchFamily="34" charset="0"/>
            </a:endParaRPr>
          </a:p>
          <a:p>
            <a:pPr marL="470535" lvl="1" indent="0">
              <a:lnSpc>
                <a:spcPct val="100000"/>
              </a:lnSpc>
              <a:spcBef>
                <a:spcPts val="600"/>
              </a:spcBef>
              <a:buNone/>
              <a:tabLst>
                <a:tab pos="757555" algn="l"/>
                <a:tab pos="758190" algn="l"/>
              </a:tabLst>
            </a:pPr>
            <a:endParaRPr lang="en-US" sz="1400" dirty="0">
              <a:latin typeface="Calibri"/>
              <a:cs typeface="Calibri"/>
            </a:endParaRPr>
          </a:p>
          <a:p>
            <a:endParaRPr lang="en-US" dirty="0"/>
          </a:p>
        </p:txBody>
      </p:sp>
      <p:pic>
        <p:nvPicPr>
          <p:cNvPr id="6" name="Picture 5">
            <a:extLst>
              <a:ext uri="{FF2B5EF4-FFF2-40B4-BE49-F238E27FC236}">
                <a16:creationId xmlns:a16="http://schemas.microsoft.com/office/drawing/2014/main" id="{3FC7CD55-FE98-007B-4A70-FFF6D7DA41D6}"/>
              </a:ext>
            </a:extLst>
          </p:cNvPr>
          <p:cNvPicPr>
            <a:picLocks noChangeAspect="1"/>
          </p:cNvPicPr>
          <p:nvPr/>
        </p:nvPicPr>
        <p:blipFill>
          <a:blip r:embed="rId2"/>
          <a:stretch>
            <a:fillRect/>
          </a:stretch>
        </p:blipFill>
        <p:spPr>
          <a:xfrm>
            <a:off x="7925253" y="108265"/>
            <a:ext cx="1028866" cy="824820"/>
          </a:xfrm>
          <a:prstGeom prst="rect">
            <a:avLst/>
          </a:prstGeom>
        </p:spPr>
      </p:pic>
    </p:spTree>
    <p:extLst>
      <p:ext uri="{BB962C8B-B14F-4D97-AF65-F5344CB8AC3E}">
        <p14:creationId xmlns:p14="http://schemas.microsoft.com/office/powerpoint/2010/main" val="18883725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889F0-AD2A-C3C1-834E-EF9FDBFAC732}"/>
              </a:ext>
            </a:extLst>
          </p:cNvPr>
          <p:cNvSpPr>
            <a:spLocks noGrp="1"/>
          </p:cNvSpPr>
          <p:nvPr>
            <p:ph type="title"/>
          </p:nvPr>
        </p:nvSpPr>
        <p:spPr>
          <a:xfrm>
            <a:off x="447674" y="309759"/>
            <a:ext cx="7934325" cy="360558"/>
          </a:xfrm>
        </p:spPr>
        <p:txBody>
          <a:bodyPr vert="horz" lIns="0" tIns="45720" rIns="0" bIns="45720" rtlCol="0" anchor="t">
            <a:noAutofit/>
          </a:bodyPr>
          <a:lstStyle/>
          <a:p>
            <a:pPr>
              <a:lnSpc>
                <a:spcPct val="90000"/>
              </a:lnSpc>
            </a:pPr>
            <a:r>
              <a:rPr lang="en-US" b="1" kern="1200" cap="all" dirty="0">
                <a:latin typeface="Franklin Gothic Book"/>
              </a:rPr>
              <a:t>Voluntary Hospital Care INSURANCE </a:t>
            </a:r>
            <a:r>
              <a:rPr lang="en-US" b="1" kern="1200" cap="all" dirty="0" smtClean="0">
                <a:latin typeface="Franklin Gothic Book"/>
              </a:rPr>
              <a:t>  </a:t>
            </a:r>
            <a:endParaRPr lang="en-US" b="1" kern="1200" cap="all" dirty="0">
              <a:latin typeface="Franklin Gothic Book"/>
            </a:endParaRPr>
          </a:p>
        </p:txBody>
      </p:sp>
      <p:sp>
        <p:nvSpPr>
          <p:cNvPr id="3" name="Content Placeholder 2">
            <a:extLst>
              <a:ext uri="{FF2B5EF4-FFF2-40B4-BE49-F238E27FC236}">
                <a16:creationId xmlns:a16="http://schemas.microsoft.com/office/drawing/2014/main" id="{51251E00-9B10-2A38-3C00-714F7E4998C5}"/>
              </a:ext>
            </a:extLst>
          </p:cNvPr>
          <p:cNvSpPr>
            <a:spLocks noGrp="1"/>
          </p:cNvSpPr>
          <p:nvPr>
            <p:ph sz="half" idx="2"/>
          </p:nvPr>
        </p:nvSpPr>
        <p:spPr>
          <a:xfrm>
            <a:off x="447673" y="1404137"/>
            <a:ext cx="4191954" cy="2484512"/>
          </a:xfrm>
        </p:spPr>
        <p:txBody>
          <a:bodyPr vert="horz" lIns="0" tIns="45720" rIns="91440" bIns="45720" rtlCol="0" anchor="t">
            <a:noAutofit/>
          </a:bodyPr>
          <a:lstStyle/>
          <a:p>
            <a:pPr marL="0" indent="0">
              <a:buNone/>
            </a:pPr>
            <a:r>
              <a:rPr lang="en-US" sz="2000" dirty="0">
                <a:latin typeface="Franklin Gothic Book"/>
              </a:rPr>
              <a:t>A hospital stay can be expensive, and it can happen at any time. Even with our medical coverage, out-of-pocket expenses such as rehabilitation, transportation and childcare can quickly add up. Supplemental health benefits </a:t>
            </a:r>
            <a:r>
              <a:rPr lang="en-US" sz="2000" dirty="0" smtClean="0">
                <a:latin typeface="Franklin Gothic Book"/>
              </a:rPr>
              <a:t>offer </a:t>
            </a:r>
            <a:r>
              <a:rPr lang="en-US" sz="2000" dirty="0">
                <a:latin typeface="Franklin Gothic Book"/>
              </a:rPr>
              <a:t>a cost-effective solution to provide the additional coverage to help you bounce back from a health setback.  </a:t>
            </a:r>
            <a:endParaRPr lang="en-US" sz="2000" dirty="0"/>
          </a:p>
        </p:txBody>
      </p:sp>
      <p:graphicFrame>
        <p:nvGraphicFramePr>
          <p:cNvPr id="4" name="Table 3">
            <a:extLst>
              <a:ext uri="{FF2B5EF4-FFF2-40B4-BE49-F238E27FC236}">
                <a16:creationId xmlns:a16="http://schemas.microsoft.com/office/drawing/2014/main" id="{61542151-AB10-54A1-940E-9ED30D3CDA77}"/>
              </a:ext>
            </a:extLst>
          </p:cNvPr>
          <p:cNvGraphicFramePr>
            <a:graphicFrameLocks noGrp="1"/>
          </p:cNvGraphicFramePr>
          <p:nvPr>
            <p:extLst/>
          </p:nvPr>
        </p:nvGraphicFramePr>
        <p:xfrm>
          <a:off x="4722204" y="1404137"/>
          <a:ext cx="4180863" cy="4049725"/>
        </p:xfrm>
        <a:graphic>
          <a:graphicData uri="http://schemas.openxmlformats.org/drawingml/2006/table">
            <a:tbl>
              <a:tblPr firstRow="1" bandRow="1">
                <a:tableStyleId>{5C22544A-7EE6-4342-B048-85BDC9FD1C3A}</a:tableStyleId>
              </a:tblPr>
              <a:tblGrid>
                <a:gridCol w="2956282">
                  <a:extLst>
                    <a:ext uri="{9D8B030D-6E8A-4147-A177-3AD203B41FA5}">
                      <a16:colId xmlns:a16="http://schemas.microsoft.com/office/drawing/2014/main" val="1729703364"/>
                    </a:ext>
                  </a:extLst>
                </a:gridCol>
                <a:gridCol w="1224581">
                  <a:extLst>
                    <a:ext uri="{9D8B030D-6E8A-4147-A177-3AD203B41FA5}">
                      <a16:colId xmlns:a16="http://schemas.microsoft.com/office/drawing/2014/main" val="3559397669"/>
                    </a:ext>
                  </a:extLst>
                </a:gridCol>
              </a:tblGrid>
              <a:tr h="558583">
                <a:tc>
                  <a:txBody>
                    <a:bodyPr/>
                    <a:lstStyle/>
                    <a:p>
                      <a:pPr marL="0" marR="0" algn="ctr">
                        <a:lnSpc>
                          <a:spcPct val="107000"/>
                        </a:lnSpc>
                        <a:spcBef>
                          <a:spcPts val="0"/>
                        </a:spcBef>
                        <a:spcAft>
                          <a:spcPts val="0"/>
                        </a:spcAft>
                      </a:pPr>
                      <a:r>
                        <a:rPr lang="en-US" sz="1400" dirty="0">
                          <a:effectLst/>
                          <a:latin typeface="Franklin Gothic Book" panose="020B0503020102020204" pitchFamily="34" charset="0"/>
                        </a:rPr>
                        <a:t>Benefit Type</a:t>
                      </a:r>
                      <a:endParaRPr lang="en-US" sz="14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79195" marR="79195" marT="39598" marB="39598">
                    <a:solidFill>
                      <a:srgbClr val="00664D"/>
                    </a:solidFill>
                  </a:tcPr>
                </a:tc>
                <a:tc>
                  <a:txBody>
                    <a:bodyPr/>
                    <a:lstStyle/>
                    <a:p>
                      <a:pPr marL="0" marR="0" algn="ctr">
                        <a:lnSpc>
                          <a:spcPct val="107000"/>
                        </a:lnSpc>
                        <a:spcBef>
                          <a:spcPts val="0"/>
                        </a:spcBef>
                        <a:spcAft>
                          <a:spcPts val="0"/>
                        </a:spcAft>
                      </a:pP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Benefit Amount</a:t>
                      </a:r>
                    </a:p>
                  </a:txBody>
                  <a:tcPr marL="79195" marR="79195" marT="39598" marB="39598">
                    <a:solidFill>
                      <a:srgbClr val="00664D"/>
                    </a:solidFill>
                  </a:tcPr>
                </a:tc>
                <a:extLst>
                  <a:ext uri="{0D108BD9-81ED-4DB2-BD59-A6C34878D82A}">
                    <a16:rowId xmlns:a16="http://schemas.microsoft.com/office/drawing/2014/main" val="1019404788"/>
                  </a:ext>
                </a:extLst>
              </a:tr>
              <a:tr h="762680">
                <a:tc>
                  <a:txBody>
                    <a:bodyPr/>
                    <a:lstStyle/>
                    <a:p>
                      <a:pPr marL="0" marR="0" algn="l">
                        <a:spcBef>
                          <a:spcPts val="0"/>
                        </a:spcBef>
                        <a:spcAft>
                          <a:spcPts val="0"/>
                        </a:spcAft>
                      </a:pPr>
                      <a:r>
                        <a:rPr lang="en-US" sz="1000" dirty="0">
                          <a:effectLst/>
                          <a:latin typeface="Franklin Gothic Book" panose="020B0503020102020204" pitchFamily="34" charset="0"/>
                        </a:rPr>
                        <a:t>Hospital Admission</a:t>
                      </a:r>
                    </a:p>
                    <a:p>
                      <a:pPr marL="0" marR="0" algn="l">
                        <a:spcBef>
                          <a:spcPts val="0"/>
                        </a:spcBef>
                        <a:spcAft>
                          <a:spcPts val="0"/>
                        </a:spcAft>
                      </a:pPr>
                      <a:r>
                        <a:rPr lang="en-US" sz="1000" dirty="0">
                          <a:effectLst/>
                          <a:latin typeface="Franklin Gothic Book" panose="020B0503020102020204" pitchFamily="34" charset="0"/>
                        </a:rPr>
                        <a:t>No elimination period. Limited to 1 day, 1 benefit(s) every 90 days.</a:t>
                      </a:r>
                      <a:endParaRPr lang="en-US" sz="1000" dirty="0">
                        <a:effectLst/>
                        <a:latin typeface="Franklin Gothic Book" panose="020B050302010202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0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79195" marR="79195" marT="39598" marB="39598"/>
                </a:tc>
                <a:tc>
                  <a:txBody>
                    <a:bodyPr/>
                    <a:lstStyle/>
                    <a:p>
                      <a:pPr marL="0" marR="0">
                        <a:lnSpc>
                          <a:spcPct val="107000"/>
                        </a:lnSpc>
                        <a:spcBef>
                          <a:spcPts val="0"/>
                        </a:spcBef>
                        <a:spcAft>
                          <a:spcPts val="0"/>
                        </a:spcAft>
                      </a:pPr>
                      <a:r>
                        <a:rPr lang="en-US" sz="1000" dirty="0">
                          <a:effectLst/>
                          <a:latin typeface="Franklin Gothic Book" panose="020B0503020102020204" pitchFamily="34" charset="0"/>
                          <a:ea typeface="Calibri" panose="020F0502020204030204" pitchFamily="34" charset="0"/>
                          <a:cs typeface="Times New Roman" panose="02020603050405020304" pitchFamily="18" charset="0"/>
                        </a:rPr>
                        <a:t>$1,000 per day</a:t>
                      </a:r>
                    </a:p>
                  </a:txBody>
                  <a:tcPr marL="79195" marR="79195" marT="39598" marB="39598"/>
                </a:tc>
                <a:extLst>
                  <a:ext uri="{0D108BD9-81ED-4DB2-BD59-A6C34878D82A}">
                    <a16:rowId xmlns:a16="http://schemas.microsoft.com/office/drawing/2014/main" val="3264800472"/>
                  </a:ext>
                </a:extLst>
              </a:tr>
              <a:tr h="601551">
                <a:tc>
                  <a:txBody>
                    <a:bodyPr/>
                    <a:lstStyle/>
                    <a:p>
                      <a:pPr marL="0" marR="0" algn="l">
                        <a:spcBef>
                          <a:spcPts val="0"/>
                        </a:spcBef>
                        <a:spcAft>
                          <a:spcPts val="0"/>
                        </a:spcAft>
                      </a:pPr>
                      <a:r>
                        <a:rPr lang="en-US" sz="1000" dirty="0">
                          <a:effectLst/>
                          <a:latin typeface="Franklin Gothic Book" panose="020B0503020102020204" pitchFamily="34" charset="0"/>
                        </a:rPr>
                        <a:t>Hospital Chronic Condition Admission</a:t>
                      </a:r>
                    </a:p>
                    <a:p>
                      <a:pPr marL="0" marR="0" algn="l">
                        <a:spcBef>
                          <a:spcPts val="0"/>
                        </a:spcBef>
                        <a:spcAft>
                          <a:spcPts val="0"/>
                        </a:spcAft>
                      </a:pPr>
                      <a:r>
                        <a:rPr lang="en-US" sz="1000" dirty="0">
                          <a:effectLst/>
                          <a:latin typeface="Franklin Gothic Book" panose="020B0503020102020204" pitchFamily="34" charset="0"/>
                        </a:rPr>
                        <a:t>No elimination period. Limited to 1 day, 1 benefit(s) every 90 days.</a:t>
                      </a:r>
                      <a:endParaRPr lang="en-US" sz="1000" dirty="0">
                        <a:effectLst/>
                        <a:latin typeface="Franklin Gothic Book" panose="020B0503020102020204" pitchFamily="34" charset="0"/>
                        <a:ea typeface="Times New Roman" panose="02020603050405020304" pitchFamily="18" charset="0"/>
                        <a:cs typeface="Arial" panose="020B0604020202020204" pitchFamily="34" charset="0"/>
                      </a:endParaRPr>
                    </a:p>
                  </a:txBody>
                  <a:tcPr marL="79195" marR="79195" marT="39598" marB="39598"/>
                </a:tc>
                <a:tc>
                  <a:txBody>
                    <a:bodyPr/>
                    <a:lstStyle/>
                    <a:p>
                      <a:r>
                        <a:rPr lang="en-US" sz="1000" dirty="0">
                          <a:latin typeface="Franklin Gothic Book" panose="020B0503020102020204" pitchFamily="34" charset="0"/>
                        </a:rPr>
                        <a:t>$50 per day</a:t>
                      </a:r>
                    </a:p>
                  </a:txBody>
                  <a:tcPr marL="79195" marR="79195" marT="39598" marB="39598"/>
                </a:tc>
                <a:extLst>
                  <a:ext uri="{0D108BD9-81ED-4DB2-BD59-A6C34878D82A}">
                    <a16:rowId xmlns:a16="http://schemas.microsoft.com/office/drawing/2014/main" val="47023159"/>
                  </a:ext>
                </a:extLst>
              </a:tr>
              <a:tr h="601551">
                <a:tc>
                  <a:txBody>
                    <a:bodyPr/>
                    <a:lstStyle/>
                    <a:p>
                      <a:pPr marL="0" marR="0" algn="l">
                        <a:spcBef>
                          <a:spcPts val="0"/>
                        </a:spcBef>
                        <a:spcAft>
                          <a:spcPts val="0"/>
                        </a:spcAft>
                      </a:pPr>
                      <a:r>
                        <a:rPr lang="en-US" sz="1000" dirty="0">
                          <a:effectLst/>
                          <a:latin typeface="Franklin Gothic Book" panose="020B0503020102020204" pitchFamily="34" charset="0"/>
                        </a:rPr>
                        <a:t>Hospital Stay</a:t>
                      </a:r>
                    </a:p>
                    <a:p>
                      <a:pPr marL="0" marR="0" algn="l">
                        <a:spcBef>
                          <a:spcPts val="0"/>
                        </a:spcBef>
                        <a:spcAft>
                          <a:spcPts val="0"/>
                        </a:spcAft>
                      </a:pPr>
                      <a:r>
                        <a:rPr lang="en-US" sz="1000" dirty="0">
                          <a:effectLst/>
                          <a:latin typeface="Franklin Gothic Book" panose="020B0503020102020204" pitchFamily="34" charset="0"/>
                        </a:rPr>
                        <a:t>No elimination period. Limited to 30 days, 1 benefit(s) every 90 days.</a:t>
                      </a:r>
                      <a:endParaRPr lang="en-US" sz="1000" dirty="0">
                        <a:effectLst/>
                        <a:latin typeface="Franklin Gothic Book" panose="020B0503020102020204" pitchFamily="34" charset="0"/>
                        <a:ea typeface="Times New Roman" panose="02020603050405020304" pitchFamily="18" charset="0"/>
                        <a:cs typeface="Arial" panose="020B0604020202020204" pitchFamily="34" charset="0"/>
                      </a:endParaRPr>
                    </a:p>
                  </a:txBody>
                  <a:tcPr marL="79195" marR="79195" marT="39598" marB="39598"/>
                </a:tc>
                <a:tc>
                  <a:txBody>
                    <a:bodyPr/>
                    <a:lstStyle/>
                    <a:p>
                      <a:pPr marL="0" indent="0">
                        <a:buFontTx/>
                        <a:buNone/>
                      </a:pPr>
                      <a:r>
                        <a:rPr lang="en-US" sz="1000" dirty="0">
                          <a:latin typeface="Franklin Gothic Book" panose="020B0503020102020204" pitchFamily="34" charset="0"/>
                        </a:rPr>
                        <a:t>$100 per day</a:t>
                      </a:r>
                    </a:p>
                  </a:txBody>
                  <a:tcPr marL="79195" marR="79195" marT="39598" marB="39598"/>
                </a:tc>
                <a:extLst>
                  <a:ext uri="{0D108BD9-81ED-4DB2-BD59-A6C34878D82A}">
                    <a16:rowId xmlns:a16="http://schemas.microsoft.com/office/drawing/2014/main" val="2550392955"/>
                  </a:ext>
                </a:extLst>
              </a:tr>
              <a:tr h="762680">
                <a:tc>
                  <a:txBody>
                    <a:bodyPr/>
                    <a:lstStyle/>
                    <a:p>
                      <a:pPr marL="0" marR="0" algn="l">
                        <a:spcBef>
                          <a:spcPts val="0"/>
                        </a:spcBef>
                        <a:spcAft>
                          <a:spcPts val="0"/>
                        </a:spcAft>
                      </a:pPr>
                      <a:r>
                        <a:rPr lang="en-US" sz="1000" dirty="0">
                          <a:effectLst/>
                          <a:latin typeface="Franklin Gothic Book" panose="020B0503020102020204" pitchFamily="34" charset="0"/>
                        </a:rPr>
                        <a:t>Hospital Intensive Care Unit Stay</a:t>
                      </a:r>
                    </a:p>
                    <a:p>
                      <a:pPr marL="0" marR="0" algn="l">
                        <a:spcBef>
                          <a:spcPts val="0"/>
                        </a:spcBef>
                        <a:spcAft>
                          <a:spcPts val="0"/>
                        </a:spcAft>
                      </a:pPr>
                      <a:r>
                        <a:rPr lang="en-US" sz="1000" dirty="0">
                          <a:effectLst/>
                          <a:latin typeface="Franklin Gothic Book" panose="020B0503020102020204" pitchFamily="34" charset="0"/>
                        </a:rPr>
                        <a:t>No elimination period. Limited to 30 days, 1 benefit(s) every 90 days.</a:t>
                      </a:r>
                      <a:endParaRPr lang="en-US" sz="1000" dirty="0">
                        <a:effectLst/>
                        <a:latin typeface="Franklin Gothic Book" panose="020B0503020102020204" pitchFamily="34" charset="0"/>
                        <a:ea typeface="Times New Roman" panose="02020603050405020304" pitchFamily="18" charset="0"/>
                        <a:cs typeface="Arial" panose="020B0604020202020204" pitchFamily="34" charset="0"/>
                      </a:endParaRPr>
                    </a:p>
                    <a:p>
                      <a:pPr marL="0" marR="0" algn="l">
                        <a:spcBef>
                          <a:spcPts val="0"/>
                        </a:spcBef>
                        <a:spcAft>
                          <a:spcPts val="0"/>
                        </a:spcAft>
                      </a:pPr>
                      <a:endParaRPr lang="en-US" sz="1000" dirty="0">
                        <a:effectLst/>
                        <a:latin typeface="Franklin Gothic Book" panose="020B0503020102020204" pitchFamily="34" charset="0"/>
                        <a:ea typeface="Times New Roman" panose="02020603050405020304" pitchFamily="18" charset="0"/>
                        <a:cs typeface="Arial" panose="020B0604020202020204" pitchFamily="34" charset="0"/>
                      </a:endParaRPr>
                    </a:p>
                  </a:txBody>
                  <a:tcPr marL="79195" marR="79195" marT="39598" marB="39598"/>
                </a:tc>
                <a:tc>
                  <a:txBody>
                    <a:bodyPr/>
                    <a:lstStyle/>
                    <a:p>
                      <a:pPr marL="0" indent="0">
                        <a:buFontTx/>
                        <a:buNone/>
                      </a:pPr>
                      <a:r>
                        <a:rPr lang="en-US" sz="1000" dirty="0">
                          <a:latin typeface="Franklin Gothic Book" panose="020B0503020102020204" pitchFamily="34" charset="0"/>
                        </a:rPr>
                        <a:t>$200 per day</a:t>
                      </a:r>
                    </a:p>
                  </a:txBody>
                  <a:tcPr marL="79195" marR="79195" marT="39598" marB="39598"/>
                </a:tc>
                <a:extLst>
                  <a:ext uri="{0D108BD9-81ED-4DB2-BD59-A6C34878D82A}">
                    <a16:rowId xmlns:a16="http://schemas.microsoft.com/office/drawing/2014/main" val="2056945142"/>
                  </a:ext>
                </a:extLst>
              </a:tr>
              <a:tr h="762680">
                <a:tc>
                  <a:txBody>
                    <a:bodyPr/>
                    <a:lstStyle/>
                    <a:p>
                      <a:pPr marL="0" marR="0" algn="l">
                        <a:spcBef>
                          <a:spcPts val="0"/>
                        </a:spcBef>
                        <a:spcAft>
                          <a:spcPts val="0"/>
                        </a:spcAft>
                      </a:pPr>
                      <a:r>
                        <a:rPr lang="en-US" sz="1000" dirty="0">
                          <a:effectLst/>
                          <a:latin typeface="Franklin Gothic Book" panose="020B0503020102020204" pitchFamily="34" charset="0"/>
                        </a:rPr>
                        <a:t>Hospital Observation Stay</a:t>
                      </a:r>
                    </a:p>
                    <a:p>
                      <a:pPr marL="0" marR="0" algn="l">
                        <a:spcBef>
                          <a:spcPts val="0"/>
                        </a:spcBef>
                        <a:spcAft>
                          <a:spcPts val="0"/>
                        </a:spcAft>
                      </a:pPr>
                      <a:r>
                        <a:rPr lang="en-US" sz="1000" dirty="0">
                          <a:effectLst/>
                          <a:latin typeface="Franklin Gothic Book" panose="020B0503020102020204" pitchFamily="34" charset="0"/>
                        </a:rPr>
                        <a:t>24-hour elimination period. Limited to 72 hours.</a:t>
                      </a:r>
                      <a:endParaRPr lang="en-US" sz="1000" dirty="0">
                        <a:effectLst/>
                        <a:latin typeface="Franklin Gothic Book" panose="020B0503020102020204" pitchFamily="34" charset="0"/>
                        <a:ea typeface="Times New Roman" panose="02020603050405020304" pitchFamily="18" charset="0"/>
                        <a:cs typeface="Arial" panose="020B0604020202020204" pitchFamily="34" charset="0"/>
                      </a:endParaRPr>
                    </a:p>
                    <a:p>
                      <a:pPr marL="0" marR="0" algn="l">
                        <a:spcBef>
                          <a:spcPts val="0"/>
                        </a:spcBef>
                        <a:spcAft>
                          <a:spcPts val="0"/>
                        </a:spcAft>
                      </a:pPr>
                      <a:endParaRPr lang="en-US" sz="1000" dirty="0">
                        <a:effectLst/>
                        <a:latin typeface="Franklin Gothic Book" panose="020B0503020102020204" pitchFamily="34" charset="0"/>
                        <a:ea typeface="Times New Roman" panose="02020603050405020304" pitchFamily="18" charset="0"/>
                        <a:cs typeface="Arial" panose="020B0604020202020204" pitchFamily="34" charset="0"/>
                      </a:endParaRPr>
                    </a:p>
                  </a:txBody>
                  <a:tcPr marL="79195" marR="79195" marT="39598" marB="39598"/>
                </a:tc>
                <a:tc>
                  <a:txBody>
                    <a:bodyPr/>
                    <a:lstStyle/>
                    <a:p>
                      <a:pPr marL="0" indent="0">
                        <a:buFontTx/>
                        <a:buNone/>
                      </a:pPr>
                      <a:r>
                        <a:rPr lang="en-US" sz="1000" dirty="0">
                          <a:latin typeface="Franklin Gothic Book" panose="020B0503020102020204" pitchFamily="34" charset="0"/>
                        </a:rPr>
                        <a:t>$100 per day</a:t>
                      </a:r>
                    </a:p>
                  </a:txBody>
                  <a:tcPr marL="79195" marR="79195" marT="39598" marB="39598"/>
                </a:tc>
                <a:extLst>
                  <a:ext uri="{0D108BD9-81ED-4DB2-BD59-A6C34878D82A}">
                    <a16:rowId xmlns:a16="http://schemas.microsoft.com/office/drawing/2014/main" val="2092231779"/>
                  </a:ext>
                </a:extLst>
              </a:tr>
            </a:tbl>
          </a:graphicData>
        </a:graphic>
      </p:graphicFrame>
      <p:sp>
        <p:nvSpPr>
          <p:cNvPr id="6" name="TextBox 5">
            <a:extLst>
              <a:ext uri="{FF2B5EF4-FFF2-40B4-BE49-F238E27FC236}">
                <a16:creationId xmlns:a16="http://schemas.microsoft.com/office/drawing/2014/main" id="{A808381A-DDC2-634A-0848-BF7EA87E7FD0}"/>
              </a:ext>
            </a:extLst>
          </p:cNvPr>
          <p:cNvSpPr txBox="1"/>
          <p:nvPr/>
        </p:nvSpPr>
        <p:spPr>
          <a:xfrm>
            <a:off x="447673" y="5695908"/>
            <a:ext cx="4555149" cy="338554"/>
          </a:xfrm>
          <a:prstGeom prst="rect">
            <a:avLst/>
          </a:prstGeom>
          <a:noFill/>
        </p:spPr>
        <p:txBody>
          <a:bodyPr wrap="square" rtlCol="0">
            <a:spAutoFit/>
          </a:bodyPr>
          <a:lstStyle/>
          <a:p>
            <a:pPr marL="0" indent="0">
              <a:buNone/>
            </a:pPr>
            <a:r>
              <a:rPr lang="en-US" sz="1600" dirty="0"/>
              <a:t>Available to scheduled 30+ hour employees</a:t>
            </a:r>
            <a:endParaRPr lang="en-US" sz="1600" dirty="0">
              <a:cs typeface="Arial"/>
            </a:endParaRPr>
          </a:p>
        </p:txBody>
      </p:sp>
      <p:pic>
        <p:nvPicPr>
          <p:cNvPr id="9" name="Picture 8">
            <a:extLst>
              <a:ext uri="{FF2B5EF4-FFF2-40B4-BE49-F238E27FC236}">
                <a16:creationId xmlns:a16="http://schemas.microsoft.com/office/drawing/2014/main" id="{3FC7CD55-FE98-007B-4A70-FFF6D7DA41D6}"/>
              </a:ext>
            </a:extLst>
          </p:cNvPr>
          <p:cNvPicPr>
            <a:picLocks noChangeAspect="1"/>
          </p:cNvPicPr>
          <p:nvPr/>
        </p:nvPicPr>
        <p:blipFill>
          <a:blip r:embed="rId2"/>
          <a:stretch>
            <a:fillRect/>
          </a:stretch>
        </p:blipFill>
        <p:spPr>
          <a:xfrm>
            <a:off x="7925253" y="108265"/>
            <a:ext cx="1028866" cy="824820"/>
          </a:xfrm>
          <a:prstGeom prst="rect">
            <a:avLst/>
          </a:prstGeom>
        </p:spPr>
      </p:pic>
    </p:spTree>
    <p:extLst>
      <p:ext uri="{BB962C8B-B14F-4D97-AF65-F5344CB8AC3E}">
        <p14:creationId xmlns:p14="http://schemas.microsoft.com/office/powerpoint/2010/main" val="32307014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DDDA5-7279-06DA-8224-2DAE9311DD89}"/>
              </a:ext>
            </a:extLst>
          </p:cNvPr>
          <p:cNvSpPr>
            <a:spLocks noGrp="1"/>
          </p:cNvSpPr>
          <p:nvPr>
            <p:ph type="title"/>
          </p:nvPr>
        </p:nvSpPr>
        <p:spPr>
          <a:xfrm>
            <a:off x="477144" y="279633"/>
            <a:ext cx="8229600" cy="360558"/>
          </a:xfrm>
        </p:spPr>
        <p:txBody>
          <a:bodyPr/>
          <a:lstStyle/>
          <a:p>
            <a:r>
              <a:rPr lang="en-US" dirty="0">
                <a:latin typeface="Franklin Gothic Book"/>
                <a:cs typeface="Arial"/>
              </a:rPr>
              <a:t>Voluntary Critical illness insurance  - NYL</a:t>
            </a:r>
            <a:endParaRPr lang="en-US" dirty="0">
              <a:latin typeface="Franklin Gothic Book"/>
            </a:endParaRPr>
          </a:p>
        </p:txBody>
      </p:sp>
      <p:sp>
        <p:nvSpPr>
          <p:cNvPr id="4" name="Content Placeholder 3">
            <a:extLst>
              <a:ext uri="{FF2B5EF4-FFF2-40B4-BE49-F238E27FC236}">
                <a16:creationId xmlns:a16="http://schemas.microsoft.com/office/drawing/2014/main" id="{3C82334C-BBDB-339F-B37C-57FFDF869EC6}"/>
              </a:ext>
            </a:extLst>
          </p:cNvPr>
          <p:cNvSpPr>
            <a:spLocks noGrp="1"/>
          </p:cNvSpPr>
          <p:nvPr>
            <p:ph sz="half" idx="2"/>
          </p:nvPr>
        </p:nvSpPr>
        <p:spPr>
          <a:xfrm>
            <a:off x="460873" y="1203584"/>
            <a:ext cx="4040188" cy="3951288"/>
          </a:xfrm>
        </p:spPr>
        <p:txBody>
          <a:bodyPr vert="horz" lIns="0" tIns="45720" rIns="91440" bIns="45720" rtlCol="0" anchor="t">
            <a:noAutofit/>
          </a:bodyPr>
          <a:lstStyle/>
          <a:p>
            <a:pPr marL="0" indent="0">
              <a:buNone/>
            </a:pPr>
            <a:r>
              <a:rPr lang="en-US" sz="1800" dirty="0">
                <a:latin typeface="Franklin Gothic Book"/>
                <a:ea typeface="+mn-lt"/>
                <a:cs typeface="+mn-lt"/>
              </a:rPr>
              <a:t>This plan can help ease some of your financial worries so you can stay focused on your health. You choose how to spend or save your benefit. </a:t>
            </a:r>
            <a:r>
              <a:rPr lang="en-US" sz="1800" b="1" dirty="0">
                <a:solidFill>
                  <a:srgbClr val="117158"/>
                </a:solidFill>
                <a:latin typeface="Franklin Gothic Book"/>
                <a:ea typeface="+mn-lt"/>
                <a:cs typeface="+mn-lt"/>
              </a:rPr>
              <a:t>It can be used for expenses, such as:</a:t>
            </a:r>
            <a:endParaRPr lang="en-US" sz="1800" b="1" dirty="0">
              <a:solidFill>
                <a:srgbClr val="117158"/>
              </a:solidFill>
              <a:latin typeface="Franklin Gothic Book"/>
              <a:cs typeface="Arial"/>
            </a:endParaRPr>
          </a:p>
          <a:p>
            <a:pPr>
              <a:buClr>
                <a:srgbClr val="117158"/>
              </a:buClr>
            </a:pPr>
            <a:r>
              <a:rPr lang="en-US" sz="1800" dirty="0">
                <a:latin typeface="Franklin Gothic Book"/>
                <a:ea typeface="+mn-lt"/>
                <a:cs typeface="+mn-lt"/>
              </a:rPr>
              <a:t>Paying for childcare or help around the house</a:t>
            </a:r>
            <a:endParaRPr lang="en-US" sz="1800" dirty="0">
              <a:latin typeface="Franklin Gothic Book"/>
            </a:endParaRPr>
          </a:p>
          <a:p>
            <a:pPr>
              <a:buClr>
                <a:srgbClr val="117158"/>
              </a:buClr>
            </a:pPr>
            <a:r>
              <a:rPr lang="en-US" sz="1800" dirty="0">
                <a:latin typeface="Franklin Gothic Book"/>
                <a:ea typeface="+mn-lt"/>
                <a:cs typeface="+mn-lt"/>
              </a:rPr>
              <a:t>Travel costs to see a specialist</a:t>
            </a:r>
            <a:endParaRPr lang="en-US" sz="1800" dirty="0">
              <a:latin typeface="Franklin Gothic Book"/>
            </a:endParaRPr>
          </a:p>
          <a:p>
            <a:pPr>
              <a:buClr>
                <a:srgbClr val="117158"/>
              </a:buClr>
            </a:pPr>
            <a:r>
              <a:rPr lang="en-US" sz="1800" dirty="0">
                <a:latin typeface="Franklin Gothic Book"/>
                <a:ea typeface="+mn-lt"/>
                <a:cs typeface="+mn-lt"/>
              </a:rPr>
              <a:t>Medical treatment and doctor visits</a:t>
            </a:r>
            <a:endParaRPr lang="en-US" sz="1800" dirty="0">
              <a:latin typeface="Franklin Gothic Book"/>
            </a:endParaRPr>
          </a:p>
          <a:p>
            <a:pPr>
              <a:buClr>
                <a:srgbClr val="117158"/>
              </a:buClr>
            </a:pPr>
            <a:r>
              <a:rPr lang="en-US" sz="1800" dirty="0">
                <a:latin typeface="Franklin Gothic Book"/>
                <a:ea typeface="+mn-lt"/>
                <a:cs typeface="+mn-lt"/>
              </a:rPr>
              <a:t>Copays and deductibles</a:t>
            </a:r>
            <a:endParaRPr lang="en-US" sz="1800" dirty="0">
              <a:latin typeface="Franklin Gothic Book"/>
            </a:endParaRPr>
          </a:p>
          <a:p>
            <a:pPr>
              <a:buClr>
                <a:srgbClr val="117158"/>
              </a:buClr>
            </a:pPr>
            <a:r>
              <a:rPr lang="en-US" sz="1800" dirty="0">
                <a:latin typeface="Franklin Gothic Book"/>
                <a:ea typeface="+mn-lt"/>
                <a:cs typeface="+mn-lt"/>
              </a:rPr>
              <a:t>Prescription drug costs</a:t>
            </a:r>
            <a:endParaRPr lang="en-US" sz="1800" dirty="0">
              <a:latin typeface="Franklin Gothic Book"/>
            </a:endParaRPr>
          </a:p>
          <a:p>
            <a:endParaRPr lang="en-US" sz="1800" dirty="0">
              <a:cs typeface="Arial"/>
            </a:endParaRPr>
          </a:p>
        </p:txBody>
      </p:sp>
      <p:graphicFrame>
        <p:nvGraphicFramePr>
          <p:cNvPr id="8" name="Table 7">
            <a:extLst>
              <a:ext uri="{FF2B5EF4-FFF2-40B4-BE49-F238E27FC236}">
                <a16:creationId xmlns:a16="http://schemas.microsoft.com/office/drawing/2014/main" id="{35BECFDA-342F-7A35-DB61-ACBAF4C6405F}"/>
              </a:ext>
            </a:extLst>
          </p:cNvPr>
          <p:cNvGraphicFramePr>
            <a:graphicFrameLocks noGrp="1"/>
          </p:cNvGraphicFramePr>
          <p:nvPr>
            <p:extLst/>
          </p:nvPr>
        </p:nvGraphicFramePr>
        <p:xfrm>
          <a:off x="4748512" y="1503857"/>
          <a:ext cx="4180858" cy="1849747"/>
        </p:xfrm>
        <a:graphic>
          <a:graphicData uri="http://schemas.openxmlformats.org/drawingml/2006/table">
            <a:tbl>
              <a:tblPr firstRow="1" bandRow="1">
                <a:tableStyleId>{5C22544A-7EE6-4342-B048-85BDC9FD1C3A}</a:tableStyleId>
              </a:tblPr>
              <a:tblGrid>
                <a:gridCol w="1189026">
                  <a:extLst>
                    <a:ext uri="{9D8B030D-6E8A-4147-A177-3AD203B41FA5}">
                      <a16:colId xmlns:a16="http://schemas.microsoft.com/office/drawing/2014/main" val="3609392544"/>
                    </a:ext>
                  </a:extLst>
                </a:gridCol>
                <a:gridCol w="1708459">
                  <a:extLst>
                    <a:ext uri="{9D8B030D-6E8A-4147-A177-3AD203B41FA5}">
                      <a16:colId xmlns:a16="http://schemas.microsoft.com/office/drawing/2014/main" val="1729703364"/>
                    </a:ext>
                  </a:extLst>
                </a:gridCol>
                <a:gridCol w="1283373">
                  <a:extLst>
                    <a:ext uri="{9D8B030D-6E8A-4147-A177-3AD203B41FA5}">
                      <a16:colId xmlns:a16="http://schemas.microsoft.com/office/drawing/2014/main" val="3559397669"/>
                    </a:ext>
                  </a:extLst>
                </a:gridCol>
              </a:tblGrid>
              <a:tr h="558583">
                <a:tc>
                  <a:txBody>
                    <a:bodyPr/>
                    <a:lstStyle/>
                    <a:p>
                      <a:pPr marL="0" lvl="0" algn="ctr">
                        <a:lnSpc>
                          <a:spcPct val="107000"/>
                        </a:lnSpc>
                        <a:spcBef>
                          <a:spcPts val="0"/>
                        </a:spcBef>
                        <a:spcAft>
                          <a:spcPts val="0"/>
                        </a:spcAft>
                        <a:buNone/>
                      </a:pPr>
                      <a:r>
                        <a:rPr lang="en-US" sz="1400" dirty="0">
                          <a:effectLst/>
                          <a:latin typeface="Franklin Gothic Book"/>
                        </a:rPr>
                        <a:t>Coverage</a:t>
                      </a:r>
                    </a:p>
                  </a:txBody>
                  <a:tcPr marL="79195" marR="79195" marT="39597" marB="39597">
                    <a:solidFill>
                      <a:srgbClr val="00664D"/>
                    </a:solidFill>
                  </a:tcPr>
                </a:tc>
                <a:tc>
                  <a:txBody>
                    <a:bodyPr/>
                    <a:lstStyle/>
                    <a:p>
                      <a:pPr marL="0" marR="0" algn="ctr">
                        <a:lnSpc>
                          <a:spcPct val="107000"/>
                        </a:lnSpc>
                        <a:spcBef>
                          <a:spcPts val="0"/>
                        </a:spcBef>
                        <a:spcAft>
                          <a:spcPts val="0"/>
                        </a:spcAft>
                      </a:pPr>
                      <a:r>
                        <a:rPr lang="en-US" sz="1400" dirty="0">
                          <a:effectLst/>
                          <a:latin typeface="Franklin Gothic Book"/>
                        </a:rPr>
                        <a:t>Benefit Amount</a:t>
                      </a:r>
                      <a:endParaRPr lang="en-US" sz="14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79195" marR="79195" marT="39598" marB="39598">
                    <a:solidFill>
                      <a:srgbClr val="00664D"/>
                    </a:solidFill>
                  </a:tcPr>
                </a:tc>
                <a:tc>
                  <a:txBody>
                    <a:bodyPr/>
                    <a:lstStyle/>
                    <a:p>
                      <a:pPr marL="0" marR="0" algn="ctr">
                        <a:lnSpc>
                          <a:spcPct val="107000"/>
                        </a:lnSpc>
                        <a:spcBef>
                          <a:spcPts val="0"/>
                        </a:spcBef>
                        <a:spcAft>
                          <a:spcPts val="0"/>
                        </a:spcAft>
                      </a:pPr>
                      <a:r>
                        <a:rPr lang="en-US" sz="1400" dirty="0">
                          <a:effectLst/>
                          <a:latin typeface="Franklin Gothic Book"/>
                          <a:ea typeface="Calibri" panose="020F0502020204030204" pitchFamily="34" charset="0"/>
                          <a:cs typeface="Times New Roman"/>
                        </a:rPr>
                        <a:t>Guaranteed Issue Amount</a:t>
                      </a:r>
                    </a:p>
                  </a:txBody>
                  <a:tcPr marL="79195" marR="79195" marT="39598" marB="39598">
                    <a:solidFill>
                      <a:srgbClr val="00664D"/>
                    </a:solidFill>
                  </a:tcPr>
                </a:tc>
                <a:extLst>
                  <a:ext uri="{0D108BD9-81ED-4DB2-BD59-A6C34878D82A}">
                    <a16:rowId xmlns:a16="http://schemas.microsoft.com/office/drawing/2014/main" val="1019404788"/>
                  </a:ext>
                </a:extLst>
              </a:tr>
              <a:tr h="391228">
                <a:tc>
                  <a:txBody>
                    <a:bodyPr/>
                    <a:lstStyle/>
                    <a:p>
                      <a:pPr marL="0" lvl="0">
                        <a:lnSpc>
                          <a:spcPct val="107000"/>
                        </a:lnSpc>
                        <a:spcBef>
                          <a:spcPts val="0"/>
                        </a:spcBef>
                        <a:spcAft>
                          <a:spcPts val="0"/>
                        </a:spcAft>
                        <a:buNone/>
                      </a:pPr>
                      <a:r>
                        <a:rPr lang="en-US" sz="1000" dirty="0">
                          <a:effectLst/>
                          <a:latin typeface="Franklin Gothic Book"/>
                          <a:ea typeface="Calibri" panose="020F0502020204030204" pitchFamily="34" charset="0"/>
                          <a:cs typeface="Times New Roman"/>
                        </a:rPr>
                        <a:t>Employee</a:t>
                      </a:r>
                    </a:p>
                  </a:txBody>
                  <a:tcPr marL="79195" marR="79195" marT="39597" marB="39597"/>
                </a:tc>
                <a:tc>
                  <a:txBody>
                    <a:bodyPr/>
                    <a:lstStyle/>
                    <a:p>
                      <a:pPr marL="0" marR="0" lvl="0" algn="l">
                        <a:spcBef>
                          <a:spcPts val="0"/>
                        </a:spcBef>
                        <a:spcAft>
                          <a:spcPts val="0"/>
                        </a:spcAft>
                        <a:buNone/>
                      </a:pPr>
                      <a:r>
                        <a:rPr lang="en-US" sz="1000" dirty="0">
                          <a:effectLst/>
                          <a:latin typeface="Franklin Gothic Book"/>
                        </a:rPr>
                        <a:t>Plan 1 $10,000</a:t>
                      </a:r>
                    </a:p>
                    <a:p>
                      <a:pPr marL="0" marR="0" lvl="0" algn="l">
                        <a:spcBef>
                          <a:spcPts val="0"/>
                        </a:spcBef>
                        <a:spcAft>
                          <a:spcPts val="0"/>
                        </a:spcAft>
                        <a:buNone/>
                      </a:pPr>
                      <a:r>
                        <a:rPr lang="en-US" sz="1000" dirty="0">
                          <a:effectLst/>
                          <a:latin typeface="Franklin Gothic Book"/>
                        </a:rPr>
                        <a:t>Plan 2 $20,000</a:t>
                      </a:r>
                      <a:endParaRPr lang="en-US" dirty="0"/>
                    </a:p>
                    <a:p>
                      <a:pPr marL="0" marR="0">
                        <a:lnSpc>
                          <a:spcPct val="107000"/>
                        </a:lnSpc>
                        <a:spcBef>
                          <a:spcPts val="0"/>
                        </a:spcBef>
                        <a:spcAft>
                          <a:spcPts val="0"/>
                        </a:spcAft>
                      </a:pPr>
                      <a:endParaRPr lang="en-US" sz="10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79195" marR="79195" marT="39598" marB="39598"/>
                </a:tc>
                <a:tc>
                  <a:txBody>
                    <a:bodyPr/>
                    <a:lstStyle/>
                    <a:p>
                      <a:pPr marL="0" marR="0">
                        <a:lnSpc>
                          <a:spcPct val="107000"/>
                        </a:lnSpc>
                        <a:spcBef>
                          <a:spcPts val="0"/>
                        </a:spcBef>
                        <a:spcAft>
                          <a:spcPts val="0"/>
                        </a:spcAft>
                      </a:pPr>
                      <a:r>
                        <a:rPr lang="en-US" sz="1000" dirty="0">
                          <a:effectLst/>
                          <a:latin typeface="Franklin Gothic Book"/>
                          <a:ea typeface="Calibri" panose="020F0502020204030204" pitchFamily="34" charset="0"/>
                          <a:cs typeface="Times New Roman"/>
                        </a:rPr>
                        <a:t>Up to $20,000</a:t>
                      </a:r>
                    </a:p>
                  </a:txBody>
                  <a:tcPr marL="79195" marR="79195" marT="39598" marB="39598"/>
                </a:tc>
                <a:extLst>
                  <a:ext uri="{0D108BD9-81ED-4DB2-BD59-A6C34878D82A}">
                    <a16:rowId xmlns:a16="http://schemas.microsoft.com/office/drawing/2014/main" val="3264800472"/>
                  </a:ext>
                </a:extLst>
              </a:tr>
              <a:tr h="383557">
                <a:tc>
                  <a:txBody>
                    <a:bodyPr/>
                    <a:lstStyle/>
                    <a:p>
                      <a:pPr marL="0" lvl="0" algn="l">
                        <a:spcBef>
                          <a:spcPts val="0"/>
                        </a:spcBef>
                        <a:spcAft>
                          <a:spcPts val="0"/>
                        </a:spcAft>
                        <a:buNone/>
                      </a:pPr>
                      <a:r>
                        <a:rPr lang="en-US" sz="1000" dirty="0">
                          <a:effectLst/>
                          <a:latin typeface="Franklin Gothic Book"/>
                        </a:rPr>
                        <a:t>Spouse/DP</a:t>
                      </a:r>
                    </a:p>
                  </a:txBody>
                  <a:tcPr marL="79195" marR="79195" marT="39597" marB="39597"/>
                </a:tc>
                <a:tc>
                  <a:txBody>
                    <a:bodyPr/>
                    <a:lstStyle/>
                    <a:p>
                      <a:pPr marL="0" marR="0" lvl="0" algn="l">
                        <a:spcBef>
                          <a:spcPts val="0"/>
                        </a:spcBef>
                        <a:spcAft>
                          <a:spcPts val="0"/>
                        </a:spcAft>
                        <a:buNone/>
                      </a:pPr>
                      <a:r>
                        <a:rPr lang="en-US" sz="1000" dirty="0">
                          <a:effectLst/>
                          <a:latin typeface="Franklin Gothic Book"/>
                        </a:rPr>
                        <a:t>50% of employee amount</a:t>
                      </a:r>
                      <a:endParaRPr lang="en-US" dirty="0"/>
                    </a:p>
                  </a:txBody>
                  <a:tcPr marL="79195" marR="79195" marT="39598" marB="39598"/>
                </a:tc>
                <a:tc>
                  <a:txBody>
                    <a:bodyPr/>
                    <a:lstStyle/>
                    <a:p>
                      <a:r>
                        <a:rPr lang="en-US" sz="1000" dirty="0">
                          <a:latin typeface="Franklin Gothic Book"/>
                        </a:rPr>
                        <a:t>Up to $10,000</a:t>
                      </a:r>
                    </a:p>
                  </a:txBody>
                  <a:tcPr marL="79195" marR="79195" marT="39598" marB="39598"/>
                </a:tc>
                <a:extLst>
                  <a:ext uri="{0D108BD9-81ED-4DB2-BD59-A6C34878D82A}">
                    <a16:rowId xmlns:a16="http://schemas.microsoft.com/office/drawing/2014/main" val="47023159"/>
                  </a:ext>
                </a:extLst>
              </a:tr>
              <a:tr h="360543">
                <a:tc>
                  <a:txBody>
                    <a:bodyPr/>
                    <a:lstStyle/>
                    <a:p>
                      <a:pPr marL="0" lvl="0" algn="l">
                        <a:spcBef>
                          <a:spcPts val="0"/>
                        </a:spcBef>
                        <a:spcAft>
                          <a:spcPts val="0"/>
                        </a:spcAft>
                        <a:buNone/>
                      </a:pPr>
                      <a:r>
                        <a:rPr lang="en-US" sz="1000" dirty="0">
                          <a:effectLst/>
                          <a:latin typeface="Franklin Gothic Book"/>
                        </a:rPr>
                        <a:t>Children</a:t>
                      </a:r>
                    </a:p>
                  </a:txBody>
                  <a:tcPr marL="79195" marR="79195" marT="39597" marB="39597"/>
                </a:tc>
                <a:tc>
                  <a:txBody>
                    <a:bodyPr/>
                    <a:lstStyle/>
                    <a:p>
                      <a:pPr marL="0" marR="0" lvl="0" algn="l">
                        <a:spcBef>
                          <a:spcPts val="0"/>
                        </a:spcBef>
                        <a:spcAft>
                          <a:spcPts val="0"/>
                        </a:spcAft>
                        <a:buNone/>
                      </a:pPr>
                      <a:r>
                        <a:rPr lang="en-US" sz="1000" dirty="0">
                          <a:effectLst/>
                          <a:latin typeface="Franklin Gothic Book"/>
                        </a:rPr>
                        <a:t>25% of employee amount</a:t>
                      </a:r>
                    </a:p>
                  </a:txBody>
                  <a:tcPr marL="79195" marR="79195" marT="39598" marB="39598"/>
                </a:tc>
                <a:tc>
                  <a:txBody>
                    <a:bodyPr/>
                    <a:lstStyle/>
                    <a:p>
                      <a:pPr marL="0" lvl="0" indent="0">
                        <a:buNone/>
                      </a:pPr>
                      <a:r>
                        <a:rPr lang="en-US" sz="1000" dirty="0">
                          <a:latin typeface="Franklin Gothic Book"/>
                        </a:rPr>
                        <a:t>All guaranteed issue</a:t>
                      </a:r>
                    </a:p>
                  </a:txBody>
                  <a:tcPr marL="79195" marR="79195" marT="39598" marB="39598"/>
                </a:tc>
                <a:extLst>
                  <a:ext uri="{0D108BD9-81ED-4DB2-BD59-A6C34878D82A}">
                    <a16:rowId xmlns:a16="http://schemas.microsoft.com/office/drawing/2014/main" val="2550392955"/>
                  </a:ext>
                </a:extLst>
              </a:tr>
            </a:tbl>
          </a:graphicData>
        </a:graphic>
      </p:graphicFrame>
      <p:sp>
        <p:nvSpPr>
          <p:cNvPr id="11" name="TextBox 10">
            <a:extLst>
              <a:ext uri="{FF2B5EF4-FFF2-40B4-BE49-F238E27FC236}">
                <a16:creationId xmlns:a16="http://schemas.microsoft.com/office/drawing/2014/main" id="{2984419F-69EF-2764-A333-337972FA7812}"/>
              </a:ext>
            </a:extLst>
          </p:cNvPr>
          <p:cNvSpPr txBox="1"/>
          <p:nvPr/>
        </p:nvSpPr>
        <p:spPr>
          <a:xfrm>
            <a:off x="4863503" y="3313932"/>
            <a:ext cx="3843241" cy="261610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rgbClr val="117158"/>
                </a:solidFill>
                <a:latin typeface="Franklin Gothic Book"/>
                <a:cs typeface="Arial"/>
              </a:rPr>
              <a:t>Covered Diagnosis: </a:t>
            </a:r>
            <a:endParaRPr lang="en-US" dirty="0">
              <a:cs typeface="Arial"/>
            </a:endParaRPr>
          </a:p>
          <a:p>
            <a:pPr marL="285750" indent="-285750">
              <a:buClr>
                <a:srgbClr val="117158"/>
              </a:buClr>
              <a:buFont typeface="Wingdings"/>
              <a:buChar char="§"/>
            </a:pPr>
            <a:r>
              <a:rPr lang="en-US" sz="1600" dirty="0">
                <a:latin typeface="Franklin Gothic Book"/>
                <a:cs typeface="Arial"/>
              </a:rPr>
              <a:t>Invasive Cancer</a:t>
            </a:r>
          </a:p>
          <a:p>
            <a:pPr marL="285750" indent="-285750">
              <a:buClr>
                <a:srgbClr val="117158"/>
              </a:buClr>
              <a:buFont typeface="Wingdings"/>
              <a:buChar char="§"/>
            </a:pPr>
            <a:r>
              <a:rPr lang="en-US" sz="1600" dirty="0">
                <a:latin typeface="Franklin Gothic Book"/>
                <a:cs typeface="Arial"/>
              </a:rPr>
              <a:t>Carcinoma in Situ</a:t>
            </a:r>
          </a:p>
          <a:p>
            <a:pPr marL="285750" indent="-285750">
              <a:buClr>
                <a:srgbClr val="117158"/>
              </a:buClr>
              <a:buFont typeface="Wingdings"/>
              <a:buChar char="§"/>
            </a:pPr>
            <a:r>
              <a:rPr lang="en-US" sz="1600" dirty="0">
                <a:latin typeface="Franklin Gothic Book"/>
                <a:cs typeface="Arial"/>
              </a:rPr>
              <a:t>Vascular Conditions</a:t>
            </a:r>
          </a:p>
          <a:p>
            <a:pPr marL="285750" indent="-285750">
              <a:buClr>
                <a:srgbClr val="117158"/>
              </a:buClr>
              <a:buFont typeface="Wingdings"/>
              <a:buChar char="§"/>
            </a:pPr>
            <a:r>
              <a:rPr lang="en-US" sz="1600" dirty="0">
                <a:latin typeface="Franklin Gothic Book"/>
                <a:cs typeface="Arial"/>
              </a:rPr>
              <a:t>Nervous System Conditions</a:t>
            </a:r>
          </a:p>
          <a:p>
            <a:pPr marL="285750" indent="-285750">
              <a:buClr>
                <a:srgbClr val="117158"/>
              </a:buClr>
              <a:buFont typeface="Wingdings"/>
              <a:buChar char="§"/>
            </a:pPr>
            <a:r>
              <a:rPr lang="en-US" sz="1600" dirty="0">
                <a:latin typeface="Franklin Gothic Book"/>
                <a:cs typeface="Arial"/>
              </a:rPr>
              <a:t>Infectious Conditions</a:t>
            </a:r>
          </a:p>
          <a:p>
            <a:pPr marL="285750" indent="-285750">
              <a:buFont typeface="Arial"/>
              <a:buChar char="•"/>
            </a:pPr>
            <a:endParaRPr lang="en-US" sz="1600" dirty="0">
              <a:solidFill>
                <a:srgbClr val="000000"/>
              </a:solidFill>
              <a:latin typeface="Franklin Gothic Book"/>
              <a:cs typeface="Arial"/>
            </a:endParaRPr>
          </a:p>
          <a:p>
            <a:pPr marL="285750" indent="-285750">
              <a:buFont typeface="Arial"/>
              <a:buChar char="•"/>
            </a:pPr>
            <a:r>
              <a:rPr lang="en-US" sz="1400" i="1" dirty="0">
                <a:solidFill>
                  <a:srgbClr val="000000"/>
                </a:solidFill>
                <a:latin typeface="Franklin Gothic Book"/>
                <a:cs typeface="Arial"/>
              </a:rPr>
              <a:t>* See BenePortal for Benefit Summary and Coverage</a:t>
            </a:r>
          </a:p>
          <a:p>
            <a:pPr marL="285750" indent="-285750">
              <a:buFont typeface="Arial" panose="020B0604020202020204" pitchFamily="34" charset="0"/>
              <a:buChar char="•"/>
            </a:pPr>
            <a:endParaRPr lang="en-US" b="1" dirty="0">
              <a:solidFill>
                <a:srgbClr val="117158"/>
              </a:solidFill>
              <a:latin typeface="Franklin Gothic Book"/>
              <a:cs typeface="Arial"/>
            </a:endParaRPr>
          </a:p>
        </p:txBody>
      </p:sp>
      <p:sp>
        <p:nvSpPr>
          <p:cNvPr id="6" name="TextBox 5">
            <a:extLst>
              <a:ext uri="{FF2B5EF4-FFF2-40B4-BE49-F238E27FC236}">
                <a16:creationId xmlns:a16="http://schemas.microsoft.com/office/drawing/2014/main" id="{401DEE68-E0D1-7143-7734-EF9129AA28BC}"/>
              </a:ext>
            </a:extLst>
          </p:cNvPr>
          <p:cNvSpPr txBox="1"/>
          <p:nvPr/>
        </p:nvSpPr>
        <p:spPr>
          <a:xfrm>
            <a:off x="460873" y="5718265"/>
            <a:ext cx="4717796" cy="338554"/>
          </a:xfrm>
          <a:prstGeom prst="rect">
            <a:avLst/>
          </a:prstGeom>
          <a:noFill/>
        </p:spPr>
        <p:txBody>
          <a:bodyPr wrap="square" lIns="91440" tIns="45720" rIns="91440" bIns="45720" rtlCol="0" anchor="t">
            <a:spAutoFit/>
          </a:bodyPr>
          <a:lstStyle/>
          <a:p>
            <a:r>
              <a:rPr lang="en-US" sz="1600" dirty="0"/>
              <a:t>Available to scheduled 30+ hour employees </a:t>
            </a:r>
            <a:endParaRPr lang="en-US" dirty="0"/>
          </a:p>
        </p:txBody>
      </p:sp>
      <p:pic>
        <p:nvPicPr>
          <p:cNvPr id="9" name="Picture 8">
            <a:extLst>
              <a:ext uri="{FF2B5EF4-FFF2-40B4-BE49-F238E27FC236}">
                <a16:creationId xmlns:a16="http://schemas.microsoft.com/office/drawing/2014/main" id="{3FC7CD55-FE98-007B-4A70-FFF6D7DA41D6}"/>
              </a:ext>
            </a:extLst>
          </p:cNvPr>
          <p:cNvPicPr>
            <a:picLocks noChangeAspect="1"/>
          </p:cNvPicPr>
          <p:nvPr/>
        </p:nvPicPr>
        <p:blipFill>
          <a:blip r:embed="rId2"/>
          <a:stretch>
            <a:fillRect/>
          </a:stretch>
        </p:blipFill>
        <p:spPr>
          <a:xfrm>
            <a:off x="7925253" y="108265"/>
            <a:ext cx="1028866" cy="824820"/>
          </a:xfrm>
          <a:prstGeom prst="rect">
            <a:avLst/>
          </a:prstGeom>
        </p:spPr>
      </p:pic>
    </p:spTree>
    <p:extLst>
      <p:ext uri="{BB962C8B-B14F-4D97-AF65-F5344CB8AC3E}">
        <p14:creationId xmlns:p14="http://schemas.microsoft.com/office/powerpoint/2010/main" val="30292520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0C6E342-1D0D-AA59-0D99-D8775EE81BA7}"/>
              </a:ext>
            </a:extLst>
          </p:cNvPr>
          <p:cNvSpPr/>
          <p:nvPr/>
        </p:nvSpPr>
        <p:spPr>
          <a:xfrm>
            <a:off x="1072242" y="2975789"/>
            <a:ext cx="6999513" cy="2771868"/>
          </a:xfrm>
          <a:prstGeom prst="rect">
            <a:avLst/>
          </a:prstGeom>
          <a:solidFill>
            <a:schemeClr val="accent6">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71C2F0F-9264-8BE5-68D7-A9EA6CBD6CA9}"/>
              </a:ext>
            </a:extLst>
          </p:cNvPr>
          <p:cNvSpPr>
            <a:spLocks noGrp="1"/>
          </p:cNvSpPr>
          <p:nvPr>
            <p:ph type="title"/>
          </p:nvPr>
        </p:nvSpPr>
        <p:spPr>
          <a:xfrm>
            <a:off x="612648" y="228600"/>
            <a:ext cx="8153400" cy="437186"/>
          </a:xfrm>
        </p:spPr>
        <p:txBody>
          <a:bodyPr/>
          <a:lstStyle/>
          <a:p>
            <a:pPr algn="l"/>
            <a:r>
              <a:rPr lang="en-US" dirty="0">
                <a:latin typeface="Franklin Gothic Book"/>
              </a:rPr>
              <a:t>Voluntary accidental injury INSURANCE - NYL</a:t>
            </a:r>
          </a:p>
        </p:txBody>
      </p:sp>
      <p:sp>
        <p:nvSpPr>
          <p:cNvPr id="3" name="Content Placeholder 2">
            <a:extLst>
              <a:ext uri="{FF2B5EF4-FFF2-40B4-BE49-F238E27FC236}">
                <a16:creationId xmlns:a16="http://schemas.microsoft.com/office/drawing/2014/main" id="{B7CC057C-A287-0E59-BB3D-F005A046D647}"/>
              </a:ext>
            </a:extLst>
          </p:cNvPr>
          <p:cNvSpPr>
            <a:spLocks noGrp="1"/>
          </p:cNvSpPr>
          <p:nvPr>
            <p:ph sz="quarter" idx="1"/>
          </p:nvPr>
        </p:nvSpPr>
        <p:spPr>
          <a:xfrm>
            <a:off x="612648" y="665786"/>
            <a:ext cx="8153400" cy="1672541"/>
          </a:xfrm>
        </p:spPr>
        <p:txBody>
          <a:bodyPr/>
          <a:lstStyle/>
          <a:p>
            <a:pPr marL="171450" marR="0" lvl="0" indent="-171450" algn="l" defTabSz="914400" rtl="0" eaLnBrk="1" fontAlgn="auto" latinLnBrk="0" hangingPunct="1">
              <a:lnSpc>
                <a:spcPct val="100000"/>
              </a:lnSpc>
              <a:spcBef>
                <a:spcPts val="0"/>
              </a:spcBef>
              <a:spcAft>
                <a:spcPts val="0"/>
              </a:spcAft>
              <a:buClr>
                <a:srgbClr val="117158"/>
              </a:buClr>
              <a:buSzTx/>
              <a:buFont typeface="Wingdings" panose="05000000000000000000" pitchFamily="2" charset="2"/>
              <a:buChar char="§"/>
              <a:tabLst/>
              <a:defRPr/>
            </a:pPr>
            <a:r>
              <a:rPr kumimoji="0" lang="en-US" sz="1400" b="0" i="0" u="none" strike="noStrike" kern="1200" cap="none" spc="0" normalizeH="0" baseline="0" noProof="0" dirty="0">
                <a:ln>
                  <a:noFill/>
                </a:ln>
                <a:solidFill>
                  <a:srgbClr val="000000"/>
                </a:solidFill>
                <a:effectLst/>
                <a:uLnTx/>
                <a:uFillTx/>
                <a:latin typeface="Franklin Gothic Book" panose="020B0503020102020204" pitchFamily="34" charset="0"/>
              </a:rPr>
              <a:t>Guaranteed Issue: No medical underwriting </a:t>
            </a:r>
          </a:p>
          <a:p>
            <a:pPr marL="171450" marR="0" lvl="0" indent="-171450" algn="l" defTabSz="914400" rtl="0" eaLnBrk="1" fontAlgn="auto" latinLnBrk="0" hangingPunct="1">
              <a:lnSpc>
                <a:spcPct val="100000"/>
              </a:lnSpc>
              <a:spcBef>
                <a:spcPts val="0"/>
              </a:spcBef>
              <a:spcAft>
                <a:spcPts val="0"/>
              </a:spcAft>
              <a:buClr>
                <a:srgbClr val="117158"/>
              </a:buClr>
              <a:buSzTx/>
              <a:buFont typeface="Wingdings" panose="05000000000000000000" pitchFamily="2" charset="2"/>
              <a:buChar char="§"/>
              <a:tabLst/>
              <a:defRPr/>
            </a:pPr>
            <a:r>
              <a:rPr kumimoji="0" lang="en-US" sz="1400" b="0" i="0" u="none" strike="noStrike" kern="1200" cap="none" spc="0" normalizeH="0" baseline="0" noProof="0" dirty="0">
                <a:ln>
                  <a:noFill/>
                </a:ln>
                <a:solidFill>
                  <a:srgbClr val="000000"/>
                </a:solidFill>
                <a:effectLst/>
                <a:uLnTx/>
                <a:uFillTx/>
                <a:latin typeface="Franklin Gothic Book" panose="020B0503020102020204" pitchFamily="34" charset="0"/>
              </a:rPr>
              <a:t>Plan provides a schedule of benefits for covered injuries and accident-related expenses for Off the Job accident coverage only that results within 90 days of the accident.</a:t>
            </a:r>
          </a:p>
          <a:p>
            <a:pPr marL="628650" lvl="1" indent="-171450">
              <a:buClr>
                <a:srgbClr val="117158"/>
              </a:buClr>
              <a:buFont typeface="Wingdings" panose="05000000000000000000" pitchFamily="2" charset="2"/>
              <a:buChar char="§"/>
              <a:defRPr/>
            </a:pPr>
            <a:r>
              <a:rPr kumimoji="0" lang="en-US" sz="1400" b="0" i="0" u="none" strike="noStrike" kern="1200" cap="none" spc="0" normalizeH="0" baseline="0" noProof="0" dirty="0">
                <a:ln>
                  <a:noFill/>
                </a:ln>
                <a:solidFill>
                  <a:srgbClr val="000000"/>
                </a:solidFill>
                <a:effectLst/>
                <a:uLnTx/>
                <a:uFillTx/>
                <a:latin typeface="Franklin Gothic Book" panose="020B0503020102020204" pitchFamily="34" charset="0"/>
              </a:rPr>
              <a:t>A physician must diagnose covered losses. </a:t>
            </a:r>
          </a:p>
          <a:p>
            <a:pPr marL="628650" lvl="1" indent="-171450">
              <a:buClr>
                <a:srgbClr val="117158"/>
              </a:buClr>
              <a:buFont typeface="Wingdings" panose="05000000000000000000" pitchFamily="2" charset="2"/>
              <a:buChar char="§"/>
              <a:defRPr/>
            </a:pPr>
            <a:r>
              <a:rPr kumimoji="0" lang="en-US" sz="1400" b="0" i="0" u="none" strike="noStrike" kern="1200" cap="none" spc="0" normalizeH="0" baseline="0" noProof="0" dirty="0">
                <a:ln>
                  <a:noFill/>
                </a:ln>
                <a:solidFill>
                  <a:srgbClr val="000000"/>
                </a:solidFill>
                <a:effectLst/>
                <a:uLnTx/>
                <a:uFillTx/>
                <a:latin typeface="Franklin Gothic Book" panose="020B0503020102020204" pitchFamily="34" charset="0"/>
              </a:rPr>
              <a:t>Treatment must be received in the United States or its territories. </a:t>
            </a:r>
            <a:endParaRPr kumimoji="0" lang="en-US" sz="1400" b="0" i="0" u="none" strike="noStrike" kern="1200" cap="none" spc="0" normalizeH="0" baseline="0" noProof="0" dirty="0">
              <a:ln>
                <a:noFill/>
              </a:ln>
              <a:solidFill>
                <a:srgbClr val="FF0000"/>
              </a:solidFill>
              <a:effectLst/>
              <a:uLnTx/>
              <a:uFillTx/>
              <a:latin typeface="Franklin Gothic Book" panose="020B0503020102020204" pitchFamily="34" charset="0"/>
            </a:endParaRPr>
          </a:p>
          <a:p>
            <a:pPr marL="171450" marR="0" lvl="0" indent="-171450" algn="l" defTabSz="914400" rtl="0" eaLnBrk="1" fontAlgn="auto" latinLnBrk="0" hangingPunct="1">
              <a:lnSpc>
                <a:spcPct val="100000"/>
              </a:lnSpc>
              <a:spcBef>
                <a:spcPts val="0"/>
              </a:spcBef>
              <a:spcAft>
                <a:spcPts val="0"/>
              </a:spcAft>
              <a:buClr>
                <a:srgbClr val="117158"/>
              </a:buClr>
              <a:buSzTx/>
              <a:buFont typeface="Wingdings" panose="05000000000000000000" pitchFamily="2" charset="2"/>
              <a:buChar char="§"/>
              <a:tabLst/>
              <a:defRPr/>
            </a:pPr>
            <a:r>
              <a:rPr kumimoji="0" lang="en-US" altLang="en-US" sz="1400" b="1" i="0" u="none" strike="noStrike" kern="1200" cap="none" spc="0" normalizeH="0" baseline="0" noProof="0" dirty="0">
                <a:ln>
                  <a:noFill/>
                </a:ln>
                <a:solidFill>
                  <a:srgbClr val="117158"/>
                </a:solidFill>
                <a:effectLst/>
                <a:uLnTx/>
                <a:uFillTx/>
                <a:latin typeface="Franklin Gothic Book" panose="020B0503020102020204" pitchFamily="34" charset="0"/>
              </a:rPr>
              <a:t>$50 per year Wellness, Health Screening and/or Preventative Care Benefit Credit per covered person per calendar year. (Must submit wellness claim within 90 days of the date of service.)</a:t>
            </a:r>
          </a:p>
          <a:p>
            <a:endParaRPr lang="en-US" dirty="0"/>
          </a:p>
        </p:txBody>
      </p:sp>
      <p:graphicFrame>
        <p:nvGraphicFramePr>
          <p:cNvPr id="4" name="Table 3">
            <a:extLst>
              <a:ext uri="{FF2B5EF4-FFF2-40B4-BE49-F238E27FC236}">
                <a16:creationId xmlns:a16="http://schemas.microsoft.com/office/drawing/2014/main" id="{0CF11A9C-55D9-A603-2AE7-404EB554209F}"/>
              </a:ext>
            </a:extLst>
          </p:cNvPr>
          <p:cNvGraphicFramePr>
            <a:graphicFrameLocks noGrp="1"/>
          </p:cNvGraphicFramePr>
          <p:nvPr>
            <p:extLst/>
          </p:nvPr>
        </p:nvGraphicFramePr>
        <p:xfrm>
          <a:off x="1072242" y="2452799"/>
          <a:ext cx="6999513" cy="408518"/>
        </p:xfrm>
        <a:graphic>
          <a:graphicData uri="http://schemas.openxmlformats.org/drawingml/2006/table">
            <a:tbl>
              <a:tblPr firstRow="1" bandRow="1">
                <a:tableStyleId>{5C22544A-7EE6-4342-B048-85BDC9FD1C3A}</a:tableStyleId>
              </a:tblPr>
              <a:tblGrid>
                <a:gridCol w="3423558">
                  <a:extLst>
                    <a:ext uri="{9D8B030D-6E8A-4147-A177-3AD203B41FA5}">
                      <a16:colId xmlns:a16="http://schemas.microsoft.com/office/drawing/2014/main" val="1729703364"/>
                    </a:ext>
                  </a:extLst>
                </a:gridCol>
                <a:gridCol w="3575955">
                  <a:extLst>
                    <a:ext uri="{9D8B030D-6E8A-4147-A177-3AD203B41FA5}">
                      <a16:colId xmlns:a16="http://schemas.microsoft.com/office/drawing/2014/main" val="3559397669"/>
                    </a:ext>
                  </a:extLst>
                </a:gridCol>
              </a:tblGrid>
              <a:tr h="408518">
                <a:tc>
                  <a:txBody>
                    <a:bodyPr/>
                    <a:lstStyle/>
                    <a:p>
                      <a:pPr marL="0" marR="0" algn="ctr">
                        <a:lnSpc>
                          <a:spcPct val="107000"/>
                        </a:lnSpc>
                        <a:spcBef>
                          <a:spcPts val="0"/>
                        </a:spcBef>
                        <a:spcAft>
                          <a:spcPts val="0"/>
                        </a:spcAft>
                      </a:pPr>
                      <a:r>
                        <a:rPr lang="en-US" sz="1600" dirty="0">
                          <a:effectLst/>
                          <a:latin typeface="Franklin Gothic Book" panose="020B0503020102020204" pitchFamily="34" charset="0"/>
                        </a:rPr>
                        <a:t>What is Accident Injury Insurance?</a:t>
                      </a:r>
                      <a:endParaRPr lang="en-US" sz="16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a:solidFill>
                      <a:srgbClr val="00664D"/>
                    </a:solidFill>
                  </a:tcPr>
                </a:tc>
                <a:tc>
                  <a:txBody>
                    <a:bodyPr/>
                    <a:lstStyle/>
                    <a:p>
                      <a:pPr marL="0" marR="0" algn="ctr">
                        <a:lnSpc>
                          <a:spcPct val="107000"/>
                        </a:lnSpc>
                        <a:spcBef>
                          <a:spcPts val="0"/>
                        </a:spcBef>
                        <a:spcAft>
                          <a:spcPts val="0"/>
                        </a:spcAft>
                      </a:pPr>
                      <a:r>
                        <a:rPr lang="en-US" sz="1600" dirty="0">
                          <a:effectLst/>
                          <a:latin typeface="Franklin Gothic Book" panose="020B0503020102020204" pitchFamily="34" charset="0"/>
                          <a:ea typeface="Calibri" panose="020F0502020204030204" pitchFamily="34" charset="0"/>
                          <a:cs typeface="Times New Roman" panose="02020603050405020304" pitchFamily="18" charset="0"/>
                        </a:rPr>
                        <a:t>Benefits may be payable for:</a:t>
                      </a:r>
                    </a:p>
                  </a:txBody>
                  <a:tcPr>
                    <a:solidFill>
                      <a:srgbClr val="00664D"/>
                    </a:solidFill>
                  </a:tcPr>
                </a:tc>
                <a:extLst>
                  <a:ext uri="{0D108BD9-81ED-4DB2-BD59-A6C34878D82A}">
                    <a16:rowId xmlns:a16="http://schemas.microsoft.com/office/drawing/2014/main" val="1019404788"/>
                  </a:ext>
                </a:extLst>
              </a:tr>
            </a:tbl>
          </a:graphicData>
        </a:graphic>
      </p:graphicFrame>
      <p:sp>
        <p:nvSpPr>
          <p:cNvPr id="5" name="TextBox 4">
            <a:extLst>
              <a:ext uri="{FF2B5EF4-FFF2-40B4-BE49-F238E27FC236}">
                <a16:creationId xmlns:a16="http://schemas.microsoft.com/office/drawing/2014/main" id="{44449058-896B-6BCB-375D-EAE938DBB205}"/>
              </a:ext>
            </a:extLst>
          </p:cNvPr>
          <p:cNvSpPr txBox="1"/>
          <p:nvPr/>
        </p:nvSpPr>
        <p:spPr>
          <a:xfrm>
            <a:off x="1072243" y="2975789"/>
            <a:ext cx="3418114" cy="2677656"/>
          </a:xfrm>
          <a:prstGeom prst="rect">
            <a:avLst/>
          </a:prstGeom>
          <a:noFill/>
        </p:spPr>
        <p:txBody>
          <a:bodyPr wrap="square" rtlCol="0">
            <a:spAutoFit/>
          </a:bodyPr>
          <a:lstStyle/>
          <a:p>
            <a:r>
              <a:rPr lang="en-US" sz="1400" dirty="0">
                <a:latin typeface="Franklin Gothic Book" panose="020B0503020102020204" pitchFamily="34" charset="0"/>
              </a:rPr>
              <a:t>Accidental Injury Insurance Helps to pay for expenses associated with a covered accident or injury.</a:t>
            </a:r>
          </a:p>
          <a:p>
            <a:endParaRPr lang="en-US" sz="1400" dirty="0">
              <a:latin typeface="Franklin Gothic Book" panose="020B0503020102020204" pitchFamily="34" charset="0"/>
            </a:endParaRPr>
          </a:p>
          <a:p>
            <a:r>
              <a:rPr lang="en-US" sz="1400" b="1" dirty="0">
                <a:solidFill>
                  <a:srgbClr val="117158"/>
                </a:solidFill>
                <a:latin typeface="Franklin Gothic Book" panose="020B0503020102020204" pitchFamily="34" charset="0"/>
              </a:rPr>
              <a:t>Covered Injuries may include:</a:t>
            </a:r>
          </a:p>
          <a:p>
            <a:pPr marL="285750" indent="-285750">
              <a:buClr>
                <a:srgbClr val="117158"/>
              </a:buClr>
              <a:buFont typeface="Wingdings" panose="05000000000000000000" pitchFamily="2" charset="2"/>
              <a:buChar char="§"/>
            </a:pPr>
            <a:r>
              <a:rPr lang="en-US" sz="1400" dirty="0">
                <a:latin typeface="Franklin Gothic Book" panose="020B0503020102020204" pitchFamily="34" charset="0"/>
              </a:rPr>
              <a:t>Broken Bones</a:t>
            </a:r>
          </a:p>
          <a:p>
            <a:pPr marL="285750" indent="-285750">
              <a:buClr>
                <a:srgbClr val="117158"/>
              </a:buClr>
              <a:buFont typeface="Wingdings" panose="05000000000000000000" pitchFamily="2" charset="2"/>
              <a:buChar char="§"/>
            </a:pPr>
            <a:r>
              <a:rPr lang="en-US" sz="1400" dirty="0">
                <a:latin typeface="Franklin Gothic Book" panose="020B0503020102020204" pitchFamily="34" charset="0"/>
              </a:rPr>
              <a:t>Burns</a:t>
            </a:r>
          </a:p>
          <a:p>
            <a:pPr marL="285750" indent="-285750">
              <a:buClr>
                <a:srgbClr val="117158"/>
              </a:buClr>
              <a:buFont typeface="Wingdings" panose="05000000000000000000" pitchFamily="2" charset="2"/>
              <a:buChar char="§"/>
            </a:pPr>
            <a:r>
              <a:rPr lang="en-US" sz="1400" dirty="0">
                <a:latin typeface="Franklin Gothic Book" panose="020B0503020102020204" pitchFamily="34" charset="0"/>
              </a:rPr>
              <a:t>Torn ligaments</a:t>
            </a:r>
          </a:p>
          <a:p>
            <a:pPr marL="285750" indent="-285750">
              <a:buClr>
                <a:srgbClr val="117158"/>
              </a:buClr>
              <a:buFont typeface="Wingdings" panose="05000000000000000000" pitchFamily="2" charset="2"/>
              <a:buChar char="§"/>
            </a:pPr>
            <a:r>
              <a:rPr lang="en-US" sz="1400" dirty="0">
                <a:latin typeface="Franklin Gothic Book" panose="020B0503020102020204" pitchFamily="34" charset="0"/>
              </a:rPr>
              <a:t>Concussions</a:t>
            </a:r>
          </a:p>
          <a:p>
            <a:pPr marL="285750" indent="-285750">
              <a:buClr>
                <a:srgbClr val="117158"/>
              </a:buClr>
              <a:buFont typeface="Wingdings" panose="05000000000000000000" pitchFamily="2" charset="2"/>
              <a:buChar char="§"/>
            </a:pPr>
            <a:r>
              <a:rPr lang="en-US" sz="1400" dirty="0">
                <a:latin typeface="Franklin Gothic Book" panose="020B0503020102020204" pitchFamily="34" charset="0"/>
              </a:rPr>
              <a:t>Eye injuries</a:t>
            </a:r>
          </a:p>
          <a:p>
            <a:pPr marL="285750" indent="-285750">
              <a:buClr>
                <a:srgbClr val="117158"/>
              </a:buClr>
              <a:buFont typeface="Wingdings" panose="05000000000000000000" pitchFamily="2" charset="2"/>
              <a:buChar char="§"/>
            </a:pPr>
            <a:r>
              <a:rPr lang="en-US" sz="1400" dirty="0">
                <a:latin typeface="Franklin Gothic Book" panose="020B0503020102020204" pitchFamily="34" charset="0"/>
              </a:rPr>
              <a:t>Ruptured discs</a:t>
            </a:r>
          </a:p>
          <a:p>
            <a:pPr marL="285750" indent="-285750">
              <a:buClr>
                <a:srgbClr val="117158"/>
              </a:buClr>
              <a:buFont typeface="Wingdings" panose="05000000000000000000" pitchFamily="2" charset="2"/>
              <a:buChar char="§"/>
            </a:pPr>
            <a:r>
              <a:rPr lang="en-US" sz="1400" dirty="0">
                <a:latin typeface="Franklin Gothic Book" panose="020B0503020102020204" pitchFamily="34" charset="0"/>
              </a:rPr>
              <a:t>Cuts requiring stitches</a:t>
            </a:r>
          </a:p>
        </p:txBody>
      </p:sp>
      <p:sp>
        <p:nvSpPr>
          <p:cNvPr id="6" name="TextBox 5">
            <a:extLst>
              <a:ext uri="{FF2B5EF4-FFF2-40B4-BE49-F238E27FC236}">
                <a16:creationId xmlns:a16="http://schemas.microsoft.com/office/drawing/2014/main" id="{910EC16A-CF82-5CFA-343B-4E6A14971FD9}"/>
              </a:ext>
            </a:extLst>
          </p:cNvPr>
          <p:cNvSpPr txBox="1"/>
          <p:nvPr/>
        </p:nvSpPr>
        <p:spPr>
          <a:xfrm>
            <a:off x="4571999" y="2975789"/>
            <a:ext cx="3418114" cy="2246769"/>
          </a:xfrm>
          <a:prstGeom prst="rect">
            <a:avLst/>
          </a:prstGeom>
          <a:noFill/>
        </p:spPr>
        <p:txBody>
          <a:bodyPr wrap="square" rtlCol="0">
            <a:spAutoFit/>
          </a:bodyPr>
          <a:lstStyle/>
          <a:p>
            <a:pPr marL="285750" indent="-285750">
              <a:buClr>
                <a:srgbClr val="117158"/>
              </a:buClr>
              <a:buFont typeface="Wingdings" panose="05000000000000000000" pitchFamily="2" charset="2"/>
              <a:buChar char="§"/>
            </a:pPr>
            <a:r>
              <a:rPr lang="en-US" sz="1400" dirty="0">
                <a:latin typeface="Franklin Gothic Book" panose="020B0503020102020204" pitchFamily="34" charset="0"/>
              </a:rPr>
              <a:t>Ambulance</a:t>
            </a:r>
          </a:p>
          <a:p>
            <a:pPr marL="285750" indent="-285750">
              <a:buClr>
                <a:srgbClr val="117158"/>
              </a:buClr>
              <a:buFont typeface="Wingdings" panose="05000000000000000000" pitchFamily="2" charset="2"/>
              <a:buChar char="§"/>
            </a:pPr>
            <a:r>
              <a:rPr lang="en-US" sz="1400" dirty="0">
                <a:latin typeface="Franklin Gothic Book" panose="020B0503020102020204" pitchFamily="34" charset="0"/>
              </a:rPr>
              <a:t>Initial treatment</a:t>
            </a:r>
          </a:p>
          <a:p>
            <a:pPr marL="285750" indent="-285750">
              <a:buClr>
                <a:srgbClr val="117158"/>
              </a:buClr>
              <a:buFont typeface="Wingdings" panose="05000000000000000000" pitchFamily="2" charset="2"/>
              <a:buChar char="§"/>
            </a:pPr>
            <a:r>
              <a:rPr lang="en-US" sz="1400" dirty="0">
                <a:latin typeface="Franklin Gothic Book" panose="020B0503020102020204" pitchFamily="34" charset="0"/>
              </a:rPr>
              <a:t>Emergency room visit</a:t>
            </a:r>
          </a:p>
          <a:p>
            <a:pPr marL="285750" indent="-285750">
              <a:buClr>
                <a:srgbClr val="117158"/>
              </a:buClr>
              <a:buFont typeface="Wingdings" panose="05000000000000000000" pitchFamily="2" charset="2"/>
              <a:buChar char="§"/>
            </a:pPr>
            <a:r>
              <a:rPr lang="en-US" sz="1400" dirty="0">
                <a:latin typeface="Franklin Gothic Book" panose="020B0503020102020204" pitchFamily="34" charset="0"/>
              </a:rPr>
              <a:t>Hospitalization</a:t>
            </a:r>
          </a:p>
          <a:p>
            <a:pPr marL="285750" indent="-285750">
              <a:buClr>
                <a:srgbClr val="117158"/>
              </a:buClr>
              <a:buFont typeface="Wingdings" panose="05000000000000000000" pitchFamily="2" charset="2"/>
              <a:buChar char="§"/>
            </a:pPr>
            <a:r>
              <a:rPr lang="en-US" sz="1400" dirty="0">
                <a:latin typeface="Franklin Gothic Book" panose="020B0503020102020204" pitchFamily="34" charset="0"/>
              </a:rPr>
              <a:t>Admission (per occurrence)</a:t>
            </a:r>
          </a:p>
          <a:p>
            <a:pPr marL="285750" indent="-285750">
              <a:buClr>
                <a:srgbClr val="117158"/>
              </a:buClr>
              <a:buFont typeface="Wingdings" panose="05000000000000000000" pitchFamily="2" charset="2"/>
              <a:buChar char="§"/>
            </a:pPr>
            <a:r>
              <a:rPr lang="en-US" sz="1400" dirty="0">
                <a:latin typeface="Franklin Gothic Book" panose="020B0503020102020204" pitchFamily="34" charset="0"/>
              </a:rPr>
              <a:t>Confinement (per day)</a:t>
            </a:r>
          </a:p>
          <a:p>
            <a:pPr marL="285750" indent="-285750">
              <a:buClr>
                <a:srgbClr val="117158"/>
              </a:buClr>
              <a:buFont typeface="Wingdings" panose="05000000000000000000" pitchFamily="2" charset="2"/>
              <a:buChar char="§"/>
            </a:pPr>
            <a:r>
              <a:rPr lang="en-US" sz="1400" dirty="0">
                <a:latin typeface="Franklin Gothic Book" panose="020B0503020102020204" pitchFamily="34" charset="0"/>
              </a:rPr>
              <a:t>Follow-up care</a:t>
            </a:r>
          </a:p>
          <a:p>
            <a:pPr marL="285750" indent="-285750">
              <a:buClr>
                <a:srgbClr val="117158"/>
              </a:buClr>
              <a:buFont typeface="Wingdings" panose="05000000000000000000" pitchFamily="2" charset="2"/>
              <a:buChar char="§"/>
            </a:pPr>
            <a:r>
              <a:rPr lang="en-US" sz="1400" dirty="0">
                <a:latin typeface="Franklin Gothic Book" panose="020B0503020102020204" pitchFamily="34" charset="0"/>
              </a:rPr>
              <a:t>X-rays</a:t>
            </a:r>
          </a:p>
          <a:p>
            <a:pPr marL="285750" indent="-285750">
              <a:buClr>
                <a:srgbClr val="117158"/>
              </a:buClr>
              <a:buFont typeface="Wingdings" panose="05000000000000000000" pitchFamily="2" charset="2"/>
              <a:buChar char="§"/>
            </a:pPr>
            <a:r>
              <a:rPr lang="en-US" sz="1400" dirty="0">
                <a:latin typeface="Franklin Gothic Book" panose="020B0503020102020204" pitchFamily="34" charset="0"/>
              </a:rPr>
              <a:t>MRI’s</a:t>
            </a:r>
          </a:p>
          <a:p>
            <a:pPr marL="285750" indent="-285750">
              <a:buClr>
                <a:srgbClr val="117158"/>
              </a:buClr>
              <a:buFont typeface="Wingdings" panose="05000000000000000000" pitchFamily="2" charset="2"/>
              <a:buChar char="§"/>
            </a:pPr>
            <a:r>
              <a:rPr lang="en-US" sz="1400" dirty="0">
                <a:latin typeface="Franklin Gothic Book" panose="020B0503020102020204" pitchFamily="34" charset="0"/>
              </a:rPr>
              <a:t>Rehab</a:t>
            </a:r>
          </a:p>
        </p:txBody>
      </p:sp>
      <p:sp>
        <p:nvSpPr>
          <p:cNvPr id="9" name="TextBox 8"/>
          <p:cNvSpPr txBox="1"/>
          <p:nvPr/>
        </p:nvSpPr>
        <p:spPr>
          <a:xfrm>
            <a:off x="460608" y="5783975"/>
            <a:ext cx="4507045" cy="338554"/>
          </a:xfrm>
          <a:prstGeom prst="rect">
            <a:avLst/>
          </a:prstGeom>
          <a:noFill/>
        </p:spPr>
        <p:txBody>
          <a:bodyPr wrap="square" lIns="91440" tIns="45720" rIns="91440" bIns="45720" rtlCol="0" anchor="t">
            <a:spAutoFit/>
          </a:bodyPr>
          <a:lstStyle/>
          <a:p>
            <a:r>
              <a:rPr lang="en-US" sz="1600" dirty="0"/>
              <a:t>Available to scheduled 30+ hour employees </a:t>
            </a:r>
          </a:p>
        </p:txBody>
      </p:sp>
      <p:pic>
        <p:nvPicPr>
          <p:cNvPr id="10" name="Picture 9">
            <a:extLst>
              <a:ext uri="{FF2B5EF4-FFF2-40B4-BE49-F238E27FC236}">
                <a16:creationId xmlns:a16="http://schemas.microsoft.com/office/drawing/2014/main" id="{3FC7CD55-FE98-007B-4A70-FFF6D7DA41D6}"/>
              </a:ext>
            </a:extLst>
          </p:cNvPr>
          <p:cNvPicPr>
            <a:picLocks noChangeAspect="1"/>
          </p:cNvPicPr>
          <p:nvPr/>
        </p:nvPicPr>
        <p:blipFill>
          <a:blip r:embed="rId2"/>
          <a:stretch>
            <a:fillRect/>
          </a:stretch>
        </p:blipFill>
        <p:spPr>
          <a:xfrm>
            <a:off x="7925253" y="108265"/>
            <a:ext cx="1028866" cy="824820"/>
          </a:xfrm>
          <a:prstGeom prst="rect">
            <a:avLst/>
          </a:prstGeom>
        </p:spPr>
      </p:pic>
    </p:spTree>
    <p:extLst>
      <p:ext uri="{BB962C8B-B14F-4D97-AF65-F5344CB8AC3E}">
        <p14:creationId xmlns:p14="http://schemas.microsoft.com/office/powerpoint/2010/main" val="3026766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9103" y="385699"/>
            <a:ext cx="5525271" cy="3886742"/>
          </a:xfrm>
          <a:prstGeom prst="rect">
            <a:avLst/>
          </a:prstGeom>
        </p:spPr>
      </p:pic>
      <p:pic>
        <p:nvPicPr>
          <p:cNvPr id="3" name="Picture 2"/>
          <p:cNvPicPr>
            <a:picLocks noChangeAspect="1"/>
          </p:cNvPicPr>
          <p:nvPr/>
        </p:nvPicPr>
        <p:blipFill>
          <a:blip r:embed="rId3"/>
          <a:stretch>
            <a:fillRect/>
          </a:stretch>
        </p:blipFill>
        <p:spPr>
          <a:xfrm>
            <a:off x="219103" y="4272441"/>
            <a:ext cx="5487166" cy="1810003"/>
          </a:xfrm>
          <a:prstGeom prst="rect">
            <a:avLst/>
          </a:prstGeom>
        </p:spPr>
      </p:pic>
      <p:sp>
        <p:nvSpPr>
          <p:cNvPr id="6" name="TextBox 5"/>
          <p:cNvSpPr txBox="1"/>
          <p:nvPr/>
        </p:nvSpPr>
        <p:spPr>
          <a:xfrm>
            <a:off x="5897218" y="2438399"/>
            <a:ext cx="2928730" cy="1477328"/>
          </a:xfrm>
          <a:prstGeom prst="rect">
            <a:avLst/>
          </a:prstGeom>
          <a:noFill/>
        </p:spPr>
        <p:txBody>
          <a:bodyPr wrap="square" rtlCol="0">
            <a:spAutoFit/>
          </a:bodyPr>
          <a:lstStyle/>
          <a:p>
            <a:r>
              <a:rPr lang="en-US" b="1" dirty="0" smtClean="0"/>
              <a:t>Biweekly Rates</a:t>
            </a:r>
          </a:p>
          <a:p>
            <a:r>
              <a:rPr lang="en-US" dirty="0" smtClean="0"/>
              <a:t>Employee Only - $4.08</a:t>
            </a:r>
          </a:p>
          <a:p>
            <a:r>
              <a:rPr lang="en-US" dirty="0" smtClean="0"/>
              <a:t>Employee/Child - $8.25</a:t>
            </a:r>
          </a:p>
          <a:p>
            <a:r>
              <a:rPr lang="en-US" dirty="0" smtClean="0"/>
              <a:t>Employee/Spouse - $8.17</a:t>
            </a:r>
          </a:p>
          <a:p>
            <a:r>
              <a:rPr lang="en-US" dirty="0" smtClean="0"/>
              <a:t>Family - $13.17 </a:t>
            </a:r>
            <a:endParaRPr lang="en-US" dirty="0"/>
          </a:p>
        </p:txBody>
      </p:sp>
      <p:sp>
        <p:nvSpPr>
          <p:cNvPr id="7" name="TextBox 6"/>
          <p:cNvSpPr txBox="1"/>
          <p:nvPr/>
        </p:nvSpPr>
        <p:spPr>
          <a:xfrm>
            <a:off x="5706269" y="385699"/>
            <a:ext cx="3278705" cy="923330"/>
          </a:xfrm>
          <a:prstGeom prst="rect">
            <a:avLst/>
          </a:prstGeom>
          <a:noFill/>
          <a:ln>
            <a:solidFill>
              <a:schemeClr val="accent1"/>
            </a:solidFill>
          </a:ln>
        </p:spPr>
        <p:txBody>
          <a:bodyPr wrap="square" rtlCol="0">
            <a:spAutoFit/>
          </a:bodyPr>
          <a:lstStyle/>
          <a:p>
            <a:r>
              <a:rPr lang="en-US" b="1" dirty="0" smtClean="0">
                <a:latin typeface="Franklin Gothic Book" panose="020B0503020102020204" pitchFamily="34" charset="0"/>
              </a:rPr>
              <a:t>NEW – Voluntary Vision provided by EyeMed through Cigna. </a:t>
            </a:r>
            <a:endParaRPr lang="en-US" b="1" dirty="0">
              <a:latin typeface="Franklin Gothic Book" panose="020B0503020102020204" pitchFamily="34" charset="0"/>
            </a:endParaRPr>
          </a:p>
        </p:txBody>
      </p:sp>
    </p:spTree>
    <p:extLst>
      <p:ext uri="{BB962C8B-B14F-4D97-AF65-F5344CB8AC3E}">
        <p14:creationId xmlns:p14="http://schemas.microsoft.com/office/powerpoint/2010/main" val="11447724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025D06-E075-A095-9C30-EC5C917C4550}"/>
              </a:ext>
            </a:extLst>
          </p:cNvPr>
          <p:cNvSpPr/>
          <p:nvPr/>
        </p:nvSpPr>
        <p:spPr>
          <a:xfrm>
            <a:off x="4978473" y="1850910"/>
            <a:ext cx="3651503" cy="4053974"/>
          </a:xfrm>
          <a:prstGeom prst="rect">
            <a:avLst/>
          </a:prstGeom>
          <a:solidFill>
            <a:schemeClr val="accent6">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1CFC8592-F1C9-CD9B-7418-4FF8C7EDC5DF}"/>
              </a:ext>
            </a:extLst>
          </p:cNvPr>
          <p:cNvSpPr/>
          <p:nvPr/>
        </p:nvSpPr>
        <p:spPr>
          <a:xfrm>
            <a:off x="231647" y="1880814"/>
            <a:ext cx="3651503" cy="4253285"/>
          </a:xfrm>
          <a:prstGeom prst="rect">
            <a:avLst/>
          </a:prstGeom>
          <a:solidFill>
            <a:schemeClr val="accent6">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909E2AD-4897-8A34-757F-3747C134FB3A}"/>
              </a:ext>
            </a:extLst>
          </p:cNvPr>
          <p:cNvSpPr>
            <a:spLocks noGrp="1"/>
          </p:cNvSpPr>
          <p:nvPr>
            <p:ph type="title"/>
          </p:nvPr>
        </p:nvSpPr>
        <p:spPr>
          <a:xfrm>
            <a:off x="612648" y="228600"/>
            <a:ext cx="8153400" cy="495300"/>
          </a:xfrm>
        </p:spPr>
        <p:txBody>
          <a:bodyPr/>
          <a:lstStyle/>
          <a:p>
            <a:r>
              <a:rPr lang="en-US" dirty="0">
                <a:latin typeface="Franklin Gothic Book" panose="020B0503020102020204" pitchFamily="34" charset="0"/>
              </a:rPr>
              <a:t>Security &amp; legal benefits</a:t>
            </a:r>
          </a:p>
        </p:txBody>
      </p:sp>
      <p:graphicFrame>
        <p:nvGraphicFramePr>
          <p:cNvPr id="4" name="Table 3">
            <a:extLst>
              <a:ext uri="{FF2B5EF4-FFF2-40B4-BE49-F238E27FC236}">
                <a16:creationId xmlns:a16="http://schemas.microsoft.com/office/drawing/2014/main" id="{E8016D41-4EFB-4940-CC33-18D5573175B2}"/>
              </a:ext>
            </a:extLst>
          </p:cNvPr>
          <p:cNvGraphicFramePr>
            <a:graphicFrameLocks noGrp="1"/>
          </p:cNvGraphicFramePr>
          <p:nvPr>
            <p:extLst/>
          </p:nvPr>
        </p:nvGraphicFramePr>
        <p:xfrm>
          <a:off x="231646" y="690701"/>
          <a:ext cx="3651503" cy="1113917"/>
        </p:xfrm>
        <a:graphic>
          <a:graphicData uri="http://schemas.openxmlformats.org/drawingml/2006/table">
            <a:tbl>
              <a:tblPr firstRow="1" bandRow="1">
                <a:tableStyleId>{5C22544A-7EE6-4342-B048-85BDC9FD1C3A}</a:tableStyleId>
              </a:tblPr>
              <a:tblGrid>
                <a:gridCol w="3651503">
                  <a:extLst>
                    <a:ext uri="{9D8B030D-6E8A-4147-A177-3AD203B41FA5}">
                      <a16:colId xmlns:a16="http://schemas.microsoft.com/office/drawing/2014/main" val="1729703364"/>
                    </a:ext>
                  </a:extLst>
                </a:gridCol>
              </a:tblGrid>
              <a:tr h="386882">
                <a:tc>
                  <a:txBody>
                    <a:bodyPr/>
                    <a:lstStyle/>
                    <a:p>
                      <a:pPr marL="0" marR="0" algn="ctr">
                        <a:lnSpc>
                          <a:spcPct val="107000"/>
                        </a:lnSpc>
                        <a:spcBef>
                          <a:spcPts val="0"/>
                        </a:spcBef>
                        <a:spcAft>
                          <a:spcPts val="0"/>
                        </a:spcAft>
                      </a:pPr>
                      <a:r>
                        <a:rPr lang="en-US" sz="1600" dirty="0">
                          <a:effectLst/>
                          <a:latin typeface="Franklin Gothic Book" panose="020B0503020102020204" pitchFamily="34" charset="0"/>
                        </a:rPr>
                        <a:t>LegalShield</a:t>
                      </a:r>
                      <a:endParaRPr lang="en-US" sz="16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a:solidFill>
                      <a:srgbClr val="00664D"/>
                    </a:solidFill>
                  </a:tcPr>
                </a:tc>
                <a:extLst>
                  <a:ext uri="{0D108BD9-81ED-4DB2-BD59-A6C34878D82A}">
                    <a16:rowId xmlns:a16="http://schemas.microsoft.com/office/drawing/2014/main" val="1019404788"/>
                  </a:ext>
                </a:extLst>
              </a:tr>
              <a:tr h="727035">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1200" dirty="0">
                          <a:latin typeface="Franklin Gothic Book" panose="020B0503020102020204" pitchFamily="34" charset="0"/>
                        </a:rPr>
                        <a:t>Helps to protect you and your eligible family members by providing preventive legal services, trial defense services and more.</a:t>
                      </a:r>
                    </a:p>
                  </a:txBody>
                  <a:tcPr>
                    <a:solidFill>
                      <a:schemeClr val="accent6">
                        <a:lumMod val="40000"/>
                        <a:lumOff val="60000"/>
                      </a:schemeClr>
                    </a:solidFill>
                  </a:tcPr>
                </a:tc>
                <a:extLst>
                  <a:ext uri="{0D108BD9-81ED-4DB2-BD59-A6C34878D82A}">
                    <a16:rowId xmlns:a16="http://schemas.microsoft.com/office/drawing/2014/main" val="300810939"/>
                  </a:ext>
                </a:extLst>
              </a:tr>
            </a:tbl>
          </a:graphicData>
        </a:graphic>
      </p:graphicFrame>
      <p:sp>
        <p:nvSpPr>
          <p:cNvPr id="7" name="TextBox 6">
            <a:extLst>
              <a:ext uri="{FF2B5EF4-FFF2-40B4-BE49-F238E27FC236}">
                <a16:creationId xmlns:a16="http://schemas.microsoft.com/office/drawing/2014/main" id="{2F431F2A-58C3-CA67-C63D-213F869B6B8F}"/>
              </a:ext>
            </a:extLst>
          </p:cNvPr>
          <p:cNvSpPr txBox="1"/>
          <p:nvPr/>
        </p:nvSpPr>
        <p:spPr>
          <a:xfrm>
            <a:off x="231647" y="1845742"/>
            <a:ext cx="3736849" cy="4154984"/>
          </a:xfrm>
          <a:prstGeom prst="rect">
            <a:avLst/>
          </a:prstGeom>
          <a:noFill/>
        </p:spPr>
        <p:txBody>
          <a:bodyPr wrap="square" rtlCol="0">
            <a:spAutoFit/>
          </a:bodyPr>
          <a:lstStyle/>
          <a:p>
            <a:r>
              <a:rPr lang="en-US" sz="1200" b="1" dirty="0">
                <a:solidFill>
                  <a:srgbClr val="117158"/>
                </a:solidFill>
                <a:latin typeface="Franklin Gothic Book" panose="020B0503020102020204" pitchFamily="34" charset="0"/>
              </a:rPr>
              <a:t>Services Include but are not limited to:</a:t>
            </a:r>
          </a:p>
          <a:p>
            <a:endParaRPr lang="en-US" sz="1200" dirty="0">
              <a:latin typeface="Franklin Gothic Book" panose="020B0503020102020204" pitchFamily="34" charset="0"/>
            </a:endParaRPr>
          </a:p>
          <a:p>
            <a:pPr marL="171450" indent="-171450">
              <a:buClr>
                <a:srgbClr val="117158"/>
              </a:buClr>
              <a:buFont typeface="Wingdings" panose="05000000000000000000" pitchFamily="2" charset="2"/>
              <a:buChar char="§"/>
            </a:pPr>
            <a:r>
              <a:rPr lang="en-US" sz="1200" dirty="0">
                <a:latin typeface="Franklin Gothic Book" panose="020B0503020102020204" pitchFamily="34" charset="0"/>
              </a:rPr>
              <a:t>Estate Planning – Wills, Advanced directives, </a:t>
            </a:r>
          </a:p>
          <a:p>
            <a:pPr>
              <a:buClr>
                <a:srgbClr val="117158"/>
              </a:buClr>
            </a:pPr>
            <a:r>
              <a:rPr lang="en-US" sz="1200" dirty="0">
                <a:latin typeface="Franklin Gothic Book" panose="020B0503020102020204" pitchFamily="34" charset="0"/>
              </a:rPr>
              <a:t>document review and more</a:t>
            </a:r>
          </a:p>
          <a:p>
            <a:pPr marL="171450" indent="-171450">
              <a:buClr>
                <a:srgbClr val="117158"/>
              </a:buClr>
              <a:buFont typeface="Wingdings" panose="05000000000000000000" pitchFamily="2" charset="2"/>
              <a:buChar char="§"/>
            </a:pPr>
            <a:endParaRPr lang="en-US" sz="1200" dirty="0">
              <a:latin typeface="Franklin Gothic Book" panose="020B0503020102020204" pitchFamily="34" charset="0"/>
            </a:endParaRPr>
          </a:p>
          <a:p>
            <a:pPr marL="171450" indent="-171450">
              <a:buClr>
                <a:srgbClr val="117158"/>
              </a:buClr>
              <a:buFont typeface="Wingdings" panose="05000000000000000000" pitchFamily="2" charset="2"/>
              <a:buChar char="§"/>
            </a:pPr>
            <a:r>
              <a:rPr lang="en-US" sz="1200" dirty="0">
                <a:latin typeface="Franklin Gothic Book" panose="020B0503020102020204" pitchFamily="34" charset="0"/>
              </a:rPr>
              <a:t>Trial Defense Services</a:t>
            </a:r>
          </a:p>
          <a:p>
            <a:pPr marL="171450" indent="-171450">
              <a:buClr>
                <a:srgbClr val="117158"/>
              </a:buClr>
              <a:buFont typeface="Wingdings" panose="05000000000000000000" pitchFamily="2" charset="2"/>
              <a:buChar char="§"/>
            </a:pPr>
            <a:r>
              <a:rPr lang="en-US" sz="1200" dirty="0">
                <a:latin typeface="Franklin Gothic Book" panose="020B0503020102020204" pitchFamily="34" charset="0"/>
              </a:rPr>
              <a:t>IRS Audits</a:t>
            </a:r>
          </a:p>
          <a:p>
            <a:pPr marL="171450" indent="-171450">
              <a:buClr>
                <a:srgbClr val="117158"/>
              </a:buClr>
              <a:buFont typeface="Wingdings" panose="05000000000000000000" pitchFamily="2" charset="2"/>
              <a:buChar char="§"/>
            </a:pPr>
            <a:endParaRPr lang="en-US" sz="1200" dirty="0">
              <a:latin typeface="Franklin Gothic Book" panose="020B0503020102020204" pitchFamily="34" charset="0"/>
            </a:endParaRPr>
          </a:p>
          <a:p>
            <a:pPr marL="171450" indent="-171450">
              <a:buClr>
                <a:srgbClr val="117158"/>
              </a:buClr>
              <a:buFont typeface="Wingdings" panose="05000000000000000000" pitchFamily="2" charset="2"/>
              <a:buChar char="§"/>
            </a:pPr>
            <a:r>
              <a:rPr lang="en-US" sz="1200" dirty="0">
                <a:latin typeface="Franklin Gothic Book" panose="020B0503020102020204" pitchFamily="34" charset="0"/>
              </a:rPr>
              <a:t>25% discounted legal services for other issues not </a:t>
            </a:r>
          </a:p>
          <a:p>
            <a:pPr>
              <a:buClr>
                <a:srgbClr val="117158"/>
              </a:buClr>
            </a:pPr>
            <a:r>
              <a:rPr lang="en-US" sz="1200" dirty="0">
                <a:latin typeface="Franklin Gothic Book" panose="020B0503020102020204" pitchFamily="34" charset="0"/>
              </a:rPr>
              <a:t>included in contract</a:t>
            </a:r>
          </a:p>
          <a:p>
            <a:pPr marL="171450" indent="-171450">
              <a:buClr>
                <a:srgbClr val="117158"/>
              </a:buClr>
              <a:buFont typeface="Wingdings" panose="05000000000000000000" pitchFamily="2" charset="2"/>
              <a:buChar char="§"/>
            </a:pPr>
            <a:endParaRPr lang="en-US" sz="1200" dirty="0">
              <a:latin typeface="Franklin Gothic Book" panose="020B0503020102020204" pitchFamily="34" charset="0"/>
            </a:endParaRPr>
          </a:p>
          <a:p>
            <a:pPr marL="171450" indent="-171450">
              <a:buClr>
                <a:srgbClr val="117158"/>
              </a:buClr>
              <a:buFont typeface="Wingdings" panose="05000000000000000000" pitchFamily="2" charset="2"/>
              <a:buChar char="§"/>
            </a:pPr>
            <a:r>
              <a:rPr lang="en-US" sz="1200" dirty="0">
                <a:latin typeface="Franklin Gothic Book" panose="020B0503020102020204" pitchFamily="34" charset="0"/>
              </a:rPr>
              <a:t>Family and Domestic Related Services Including:</a:t>
            </a:r>
          </a:p>
          <a:p>
            <a:pPr marL="628650" lvl="1" indent="-171450">
              <a:buClr>
                <a:srgbClr val="117158"/>
              </a:buClr>
              <a:buFont typeface="Wingdings" panose="05000000000000000000" pitchFamily="2" charset="2"/>
              <a:buChar char="§"/>
            </a:pPr>
            <a:r>
              <a:rPr lang="en-US" sz="1200" dirty="0">
                <a:latin typeface="Franklin Gothic Book" panose="020B0503020102020204" pitchFamily="34" charset="0"/>
              </a:rPr>
              <a:t>Uncontested divorce or separation</a:t>
            </a:r>
          </a:p>
          <a:p>
            <a:pPr marL="628650" lvl="1" indent="-171450">
              <a:buClr>
                <a:srgbClr val="117158"/>
              </a:buClr>
              <a:buFont typeface="Wingdings" panose="05000000000000000000" pitchFamily="2" charset="2"/>
              <a:buChar char="§"/>
            </a:pPr>
            <a:r>
              <a:rPr lang="en-US" sz="1200" dirty="0">
                <a:latin typeface="Franklin Gothic Book" panose="020B0503020102020204" pitchFamily="34" charset="0"/>
              </a:rPr>
              <a:t>Adoption</a:t>
            </a:r>
          </a:p>
          <a:p>
            <a:pPr marL="628650" lvl="1" indent="-171450">
              <a:buClr>
                <a:srgbClr val="117158"/>
              </a:buClr>
              <a:buFont typeface="Wingdings" panose="05000000000000000000" pitchFamily="2" charset="2"/>
              <a:buChar char="§"/>
            </a:pPr>
            <a:r>
              <a:rPr lang="en-US" sz="1200" dirty="0">
                <a:latin typeface="Franklin Gothic Book" panose="020B0503020102020204" pitchFamily="34" charset="0"/>
              </a:rPr>
              <a:t>Name changes</a:t>
            </a:r>
          </a:p>
          <a:p>
            <a:pPr marL="628650" lvl="1" indent="-171450">
              <a:buClr>
                <a:srgbClr val="117158"/>
              </a:buClr>
              <a:buFont typeface="Wingdings" panose="05000000000000000000" pitchFamily="2" charset="2"/>
              <a:buChar char="§"/>
            </a:pPr>
            <a:endParaRPr lang="en-US" sz="1200" dirty="0">
              <a:latin typeface="Franklin Gothic Book" panose="020B0503020102020204" pitchFamily="34" charset="0"/>
            </a:endParaRPr>
          </a:p>
          <a:p>
            <a:pPr marL="171450" indent="-171450">
              <a:buClr>
                <a:srgbClr val="117158"/>
              </a:buClr>
              <a:buFont typeface="Wingdings" panose="05000000000000000000" pitchFamily="2" charset="2"/>
              <a:buChar char="§"/>
            </a:pPr>
            <a:r>
              <a:rPr lang="en-US" sz="1200" dirty="0">
                <a:latin typeface="Franklin Gothic Book" panose="020B0503020102020204" pitchFamily="34" charset="0"/>
              </a:rPr>
              <a:t>24/7 Emergency telephone access to an attorney if:</a:t>
            </a:r>
          </a:p>
          <a:p>
            <a:pPr marL="628650" lvl="1" indent="-171450">
              <a:buClr>
                <a:srgbClr val="117158"/>
              </a:buClr>
              <a:buFont typeface="Wingdings" panose="05000000000000000000" pitchFamily="2" charset="2"/>
              <a:buChar char="§"/>
            </a:pPr>
            <a:r>
              <a:rPr lang="en-US" sz="1200" dirty="0">
                <a:latin typeface="Franklin Gothic Book" panose="020B0503020102020204" pitchFamily="34" charset="0"/>
              </a:rPr>
              <a:t>Detained by law enforcement</a:t>
            </a:r>
          </a:p>
          <a:p>
            <a:pPr marL="628650" lvl="1" indent="-171450">
              <a:buClr>
                <a:srgbClr val="117158"/>
              </a:buClr>
              <a:buFont typeface="Wingdings" panose="05000000000000000000" pitchFamily="2" charset="2"/>
              <a:buChar char="§"/>
            </a:pPr>
            <a:r>
              <a:rPr lang="en-US" sz="1200" dirty="0">
                <a:latin typeface="Franklin Gothic Book" panose="020B0503020102020204" pitchFamily="34" charset="0"/>
              </a:rPr>
              <a:t>Involved in a vehicular accident that results </a:t>
            </a:r>
          </a:p>
          <a:p>
            <a:pPr lvl="1">
              <a:buClr>
                <a:srgbClr val="117158"/>
              </a:buClr>
            </a:pPr>
            <a:r>
              <a:rPr lang="en-US" sz="1200" dirty="0">
                <a:latin typeface="Franklin Gothic Book" panose="020B0503020102020204" pitchFamily="34" charset="0"/>
              </a:rPr>
              <a:t>     in bodily harm or injury </a:t>
            </a:r>
          </a:p>
          <a:p>
            <a:pPr marL="628650" lvl="1" indent="-171450">
              <a:buClr>
                <a:srgbClr val="117158"/>
              </a:buClr>
              <a:buFont typeface="Wingdings" panose="05000000000000000000" pitchFamily="2" charset="2"/>
              <a:buChar char="§"/>
            </a:pPr>
            <a:r>
              <a:rPr lang="en-US" sz="1200" dirty="0">
                <a:latin typeface="Franklin Gothic Book" panose="020B0503020102020204" pitchFamily="34" charset="0"/>
              </a:rPr>
              <a:t>Estate Planning – Wills, Advanced directives, document review and more</a:t>
            </a:r>
          </a:p>
        </p:txBody>
      </p:sp>
      <p:graphicFrame>
        <p:nvGraphicFramePr>
          <p:cNvPr id="8" name="Table 7">
            <a:extLst>
              <a:ext uri="{FF2B5EF4-FFF2-40B4-BE49-F238E27FC236}">
                <a16:creationId xmlns:a16="http://schemas.microsoft.com/office/drawing/2014/main" id="{47A3A539-E97C-1E33-88D5-CAB8717C5EAA}"/>
              </a:ext>
            </a:extLst>
          </p:cNvPr>
          <p:cNvGraphicFramePr>
            <a:graphicFrameLocks noGrp="1"/>
          </p:cNvGraphicFramePr>
          <p:nvPr>
            <p:extLst/>
          </p:nvPr>
        </p:nvGraphicFramePr>
        <p:xfrm>
          <a:off x="4978474" y="730267"/>
          <a:ext cx="3651503" cy="1079397"/>
        </p:xfrm>
        <a:graphic>
          <a:graphicData uri="http://schemas.openxmlformats.org/drawingml/2006/table">
            <a:tbl>
              <a:tblPr firstRow="1" bandRow="1">
                <a:tableStyleId>{5C22544A-7EE6-4342-B048-85BDC9FD1C3A}</a:tableStyleId>
              </a:tblPr>
              <a:tblGrid>
                <a:gridCol w="3651503">
                  <a:extLst>
                    <a:ext uri="{9D8B030D-6E8A-4147-A177-3AD203B41FA5}">
                      <a16:colId xmlns:a16="http://schemas.microsoft.com/office/drawing/2014/main" val="1729703364"/>
                    </a:ext>
                  </a:extLst>
                </a:gridCol>
              </a:tblGrid>
              <a:tr h="263565">
                <a:tc>
                  <a:txBody>
                    <a:bodyPr/>
                    <a:lstStyle/>
                    <a:p>
                      <a:pPr marL="0" marR="0" algn="ctr">
                        <a:lnSpc>
                          <a:spcPct val="107000"/>
                        </a:lnSpc>
                        <a:spcBef>
                          <a:spcPts val="0"/>
                        </a:spcBef>
                        <a:spcAft>
                          <a:spcPts val="0"/>
                        </a:spcAft>
                      </a:pPr>
                      <a:r>
                        <a:rPr lang="en-US" sz="1600" dirty="0">
                          <a:effectLst/>
                          <a:latin typeface="Franklin Gothic Book" panose="020B0503020102020204" pitchFamily="34" charset="0"/>
                        </a:rPr>
                        <a:t>IDShield</a:t>
                      </a:r>
                      <a:endParaRPr lang="en-US" sz="16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a:solidFill>
                      <a:srgbClr val="00664D"/>
                    </a:solidFill>
                  </a:tcPr>
                </a:tc>
                <a:extLst>
                  <a:ext uri="{0D108BD9-81ED-4DB2-BD59-A6C34878D82A}">
                    <a16:rowId xmlns:a16="http://schemas.microsoft.com/office/drawing/2014/main" val="1019404788"/>
                  </a:ext>
                </a:extLst>
              </a:tr>
              <a:tr h="727035">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1200" dirty="0">
                          <a:latin typeface="Franklin Gothic Book" panose="020B0503020102020204" pitchFamily="34" charset="0"/>
                        </a:rPr>
                        <a:t>Helps to protect your, and if you choose your eligible family members identity, by providing consultative services to help you avoid ID Theft and fraud</a:t>
                      </a:r>
                    </a:p>
                  </a:txBody>
                  <a:tcPr>
                    <a:solidFill>
                      <a:schemeClr val="accent6">
                        <a:lumMod val="40000"/>
                        <a:lumOff val="60000"/>
                      </a:schemeClr>
                    </a:solidFill>
                  </a:tcPr>
                </a:tc>
                <a:extLst>
                  <a:ext uri="{0D108BD9-81ED-4DB2-BD59-A6C34878D82A}">
                    <a16:rowId xmlns:a16="http://schemas.microsoft.com/office/drawing/2014/main" val="300810939"/>
                  </a:ext>
                </a:extLst>
              </a:tr>
            </a:tbl>
          </a:graphicData>
        </a:graphic>
      </p:graphicFrame>
      <p:sp>
        <p:nvSpPr>
          <p:cNvPr id="9" name="TextBox 8">
            <a:extLst>
              <a:ext uri="{FF2B5EF4-FFF2-40B4-BE49-F238E27FC236}">
                <a16:creationId xmlns:a16="http://schemas.microsoft.com/office/drawing/2014/main" id="{6102B8B2-802C-6F27-3269-F4074BCB3C62}"/>
              </a:ext>
            </a:extLst>
          </p:cNvPr>
          <p:cNvSpPr txBox="1"/>
          <p:nvPr/>
        </p:nvSpPr>
        <p:spPr>
          <a:xfrm>
            <a:off x="5035982" y="1807776"/>
            <a:ext cx="3651504" cy="4154984"/>
          </a:xfrm>
          <a:prstGeom prst="rect">
            <a:avLst/>
          </a:prstGeom>
          <a:noFill/>
        </p:spPr>
        <p:txBody>
          <a:bodyPr wrap="square" rtlCol="0">
            <a:spAutoFit/>
          </a:bodyPr>
          <a:lstStyle/>
          <a:p>
            <a:r>
              <a:rPr lang="en-US" sz="1200" b="1" dirty="0">
                <a:solidFill>
                  <a:srgbClr val="117158"/>
                </a:solidFill>
                <a:latin typeface="Franklin Gothic Book" panose="020B0503020102020204" pitchFamily="34" charset="0"/>
              </a:rPr>
              <a:t>Services Include:</a:t>
            </a:r>
          </a:p>
          <a:p>
            <a:endParaRPr lang="en-US" sz="1200" dirty="0">
              <a:latin typeface="Franklin Gothic Book" panose="020B0503020102020204" pitchFamily="34" charset="0"/>
            </a:endParaRPr>
          </a:p>
          <a:p>
            <a:pPr marL="171450" indent="-171450">
              <a:buClr>
                <a:srgbClr val="117158"/>
              </a:buClr>
              <a:buFont typeface="Wingdings" panose="05000000000000000000" pitchFamily="2" charset="2"/>
              <a:buChar char="§"/>
            </a:pPr>
            <a:r>
              <a:rPr lang="en-US" sz="1200" dirty="0">
                <a:latin typeface="Franklin Gothic Book" panose="020B0503020102020204" pitchFamily="34" charset="0"/>
              </a:rPr>
              <a:t>24/7/365 access for emergency situations if an</a:t>
            </a:r>
          </a:p>
          <a:p>
            <a:pPr>
              <a:buClr>
                <a:srgbClr val="117158"/>
              </a:buClr>
            </a:pPr>
            <a:r>
              <a:rPr lang="en-US" sz="1200" dirty="0">
                <a:latin typeface="Franklin Gothic Book" panose="020B0503020102020204" pitchFamily="34" charset="0"/>
              </a:rPr>
              <a:t> identity theft occurs</a:t>
            </a:r>
          </a:p>
          <a:p>
            <a:pPr marL="171450" indent="-171450">
              <a:buClr>
                <a:srgbClr val="117158"/>
              </a:buClr>
              <a:buFont typeface="Wingdings" panose="05000000000000000000" pitchFamily="2" charset="2"/>
              <a:buChar char="§"/>
            </a:pPr>
            <a:endParaRPr lang="en-US" sz="1200" dirty="0">
              <a:latin typeface="Franklin Gothic Book" panose="020B0503020102020204" pitchFamily="34" charset="0"/>
            </a:endParaRPr>
          </a:p>
          <a:p>
            <a:pPr marL="171450" indent="-171450">
              <a:buClr>
                <a:srgbClr val="117158"/>
              </a:buClr>
              <a:buFont typeface="Wingdings" panose="05000000000000000000" pitchFamily="2" charset="2"/>
              <a:buChar char="§"/>
            </a:pPr>
            <a:r>
              <a:rPr lang="en-US" sz="1200" dirty="0">
                <a:latin typeface="Franklin Gothic Book" panose="020B0503020102020204" pitchFamily="34" charset="0"/>
              </a:rPr>
              <a:t>Credit and Court Records monitoring</a:t>
            </a:r>
          </a:p>
          <a:p>
            <a:pPr marL="171450" indent="-171450">
              <a:buClr>
                <a:srgbClr val="117158"/>
              </a:buClr>
              <a:buFont typeface="Wingdings" panose="05000000000000000000" pitchFamily="2" charset="2"/>
              <a:buChar char="§"/>
            </a:pPr>
            <a:endParaRPr lang="en-US" sz="1200" dirty="0">
              <a:latin typeface="Franklin Gothic Book" panose="020B0503020102020204" pitchFamily="34" charset="0"/>
            </a:endParaRPr>
          </a:p>
          <a:p>
            <a:pPr marL="171450" indent="-171450">
              <a:buClr>
                <a:srgbClr val="117158"/>
              </a:buClr>
              <a:buFont typeface="Wingdings" panose="05000000000000000000" pitchFamily="2" charset="2"/>
              <a:buChar char="§"/>
            </a:pPr>
            <a:r>
              <a:rPr lang="en-US" sz="1200" dirty="0">
                <a:latin typeface="Franklin Gothic Book" panose="020B0503020102020204" pitchFamily="34" charset="0"/>
              </a:rPr>
              <a:t>Credit Injury Alerts</a:t>
            </a:r>
          </a:p>
          <a:p>
            <a:pPr marL="171450" indent="-171450">
              <a:buClr>
                <a:srgbClr val="117158"/>
              </a:buClr>
              <a:buFont typeface="Wingdings" panose="05000000000000000000" pitchFamily="2" charset="2"/>
              <a:buChar char="§"/>
            </a:pPr>
            <a:endParaRPr lang="en-US" sz="1200" dirty="0">
              <a:latin typeface="Franklin Gothic Book" panose="020B0503020102020204" pitchFamily="34" charset="0"/>
            </a:endParaRPr>
          </a:p>
          <a:p>
            <a:pPr marL="171450" indent="-171450">
              <a:buClr>
                <a:srgbClr val="117158"/>
              </a:buClr>
              <a:buFont typeface="Wingdings" panose="05000000000000000000" pitchFamily="2" charset="2"/>
              <a:buChar char="§"/>
            </a:pPr>
            <a:r>
              <a:rPr lang="en-US" sz="1200" dirty="0">
                <a:latin typeface="Franklin Gothic Book" panose="020B0503020102020204" pitchFamily="34" charset="0"/>
              </a:rPr>
              <a:t>Identity Restoration</a:t>
            </a:r>
          </a:p>
          <a:p>
            <a:pPr marL="171450" indent="-171450">
              <a:buClr>
                <a:srgbClr val="117158"/>
              </a:buClr>
              <a:buFont typeface="Wingdings" panose="05000000000000000000" pitchFamily="2" charset="2"/>
              <a:buChar char="§"/>
            </a:pPr>
            <a:endParaRPr lang="en-US" sz="1200" dirty="0">
              <a:latin typeface="Franklin Gothic Book" panose="020B0503020102020204" pitchFamily="34" charset="0"/>
            </a:endParaRPr>
          </a:p>
          <a:p>
            <a:pPr marL="171450" indent="-171450">
              <a:buClr>
                <a:srgbClr val="117158"/>
              </a:buClr>
              <a:buFont typeface="Wingdings" panose="05000000000000000000" pitchFamily="2" charset="2"/>
              <a:buChar char="§"/>
            </a:pPr>
            <a:r>
              <a:rPr lang="en-US" sz="1200" dirty="0">
                <a:latin typeface="Franklin Gothic Book" panose="020B0503020102020204" pitchFamily="34" charset="0"/>
              </a:rPr>
              <a:t>Security monitoring of personal identifying </a:t>
            </a:r>
          </a:p>
          <a:p>
            <a:pPr>
              <a:buClr>
                <a:srgbClr val="117158"/>
              </a:buClr>
            </a:pPr>
            <a:r>
              <a:rPr lang="en-US" sz="1200" dirty="0">
                <a:latin typeface="Franklin Gothic Book" panose="020B0503020102020204" pitchFamily="34" charset="0"/>
              </a:rPr>
              <a:t>information on:</a:t>
            </a:r>
          </a:p>
          <a:p>
            <a:pPr marL="628650" lvl="1" indent="-171450">
              <a:buClr>
                <a:srgbClr val="117158"/>
              </a:buClr>
              <a:buFont typeface="Wingdings" panose="05000000000000000000" pitchFamily="2" charset="2"/>
              <a:buChar char="§"/>
            </a:pPr>
            <a:r>
              <a:rPr lang="en-US" sz="1200" dirty="0">
                <a:latin typeface="Franklin Gothic Book" panose="020B0503020102020204" pitchFamily="34" charset="0"/>
              </a:rPr>
              <a:t>Websites, Internet Relay Chat (IRC), chat </a:t>
            </a:r>
          </a:p>
          <a:p>
            <a:pPr lvl="1">
              <a:buClr>
                <a:srgbClr val="117158"/>
              </a:buClr>
            </a:pPr>
            <a:r>
              <a:rPr lang="en-US" sz="1200" dirty="0">
                <a:latin typeface="Franklin Gothic Book" panose="020B0503020102020204" pitchFamily="34" charset="0"/>
              </a:rPr>
              <a:t>rooms and peer sharing networks</a:t>
            </a:r>
          </a:p>
          <a:p>
            <a:pPr marL="628650" lvl="1" indent="-171450">
              <a:buClr>
                <a:srgbClr val="117158"/>
              </a:buClr>
              <a:buFont typeface="Wingdings" panose="05000000000000000000" pitchFamily="2" charset="2"/>
              <a:buChar char="§"/>
            </a:pPr>
            <a:endParaRPr lang="en-US" sz="1200" dirty="0">
              <a:latin typeface="Franklin Gothic Book" panose="020B0503020102020204" pitchFamily="34" charset="0"/>
            </a:endParaRPr>
          </a:p>
          <a:p>
            <a:pPr marL="171450" indent="-171450">
              <a:buClr>
                <a:srgbClr val="117158"/>
              </a:buClr>
              <a:buFont typeface="Wingdings" panose="05000000000000000000" pitchFamily="2" charset="2"/>
              <a:buChar char="§"/>
            </a:pPr>
            <a:r>
              <a:rPr lang="en-US" sz="1200" dirty="0">
                <a:latin typeface="Franklin Gothic Book" panose="020B0503020102020204" pitchFamily="34" charset="0"/>
              </a:rPr>
              <a:t>Privacy monitoring</a:t>
            </a:r>
          </a:p>
          <a:p>
            <a:pPr marL="628650" lvl="1" indent="-171450">
              <a:buClr>
                <a:srgbClr val="117158"/>
              </a:buClr>
              <a:buFont typeface="Wingdings" panose="05000000000000000000" pitchFamily="2" charset="2"/>
              <a:buChar char="§"/>
            </a:pPr>
            <a:r>
              <a:rPr lang="en-US" sz="1200" dirty="0">
                <a:latin typeface="Franklin Gothic Book" panose="020B0503020102020204" pitchFamily="34" charset="0"/>
              </a:rPr>
              <a:t>Black Market website surveillance (internet monitoring)</a:t>
            </a:r>
          </a:p>
          <a:p>
            <a:pPr marL="628650" lvl="1" indent="-171450">
              <a:buClr>
                <a:srgbClr val="117158"/>
              </a:buClr>
              <a:buFont typeface="Wingdings" panose="05000000000000000000" pitchFamily="2" charset="2"/>
              <a:buChar char="§"/>
            </a:pPr>
            <a:r>
              <a:rPr lang="en-US" sz="1200" dirty="0">
                <a:latin typeface="Franklin Gothic Book" panose="020B0503020102020204" pitchFamily="34" charset="0"/>
              </a:rPr>
              <a:t>Address change verification</a:t>
            </a:r>
          </a:p>
          <a:p>
            <a:pPr lvl="1"/>
            <a:endParaRPr lang="en-US" sz="1200" dirty="0">
              <a:latin typeface="Franklin Gothic Book" panose="020B0503020102020204" pitchFamily="34" charset="0"/>
            </a:endParaRPr>
          </a:p>
          <a:p>
            <a:pPr marL="628650" lvl="1" indent="-171450">
              <a:buFont typeface="Arial" panose="020B0604020202020204" pitchFamily="34" charset="0"/>
              <a:buChar char="•"/>
            </a:pPr>
            <a:endParaRPr lang="en-US" sz="1200" dirty="0">
              <a:latin typeface="Franklin Gothic Book" panose="020B0503020102020204" pitchFamily="34" charset="0"/>
            </a:endParaRPr>
          </a:p>
        </p:txBody>
      </p:sp>
      <p:pic>
        <p:nvPicPr>
          <p:cNvPr id="13" name="Picture 12" descr="A blue and black logo&#10;&#10;Description automatically generated">
            <a:extLst>
              <a:ext uri="{FF2B5EF4-FFF2-40B4-BE49-F238E27FC236}">
                <a16:creationId xmlns:a16="http://schemas.microsoft.com/office/drawing/2014/main" id="{95C988C2-F218-C372-B607-A168E6BDB72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24143" y="207808"/>
            <a:ext cx="1505833" cy="451750"/>
          </a:xfrm>
          <a:prstGeom prst="rect">
            <a:avLst/>
          </a:prstGeom>
        </p:spPr>
      </p:pic>
      <p:pic>
        <p:nvPicPr>
          <p:cNvPr id="11" name="Picture 10" descr="A purple logo with text&#10;&#10;Description automatically generated">
            <a:extLst>
              <a:ext uri="{FF2B5EF4-FFF2-40B4-BE49-F238E27FC236}">
                <a16:creationId xmlns:a16="http://schemas.microsoft.com/office/drawing/2014/main" id="{D09B1360-C7B0-F0EB-4F4A-07DD8F65167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7952" y="58612"/>
            <a:ext cx="1609008" cy="614505"/>
          </a:xfrm>
          <a:prstGeom prst="rect">
            <a:avLst/>
          </a:prstGeom>
        </p:spPr>
      </p:pic>
    </p:spTree>
    <p:extLst>
      <p:ext uri="{BB962C8B-B14F-4D97-AF65-F5344CB8AC3E}">
        <p14:creationId xmlns:p14="http://schemas.microsoft.com/office/powerpoint/2010/main" val="40367132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solidFill>
                  <a:srgbClr val="0D5257"/>
                </a:solidFill>
                <a:latin typeface="Georgia" panose="02040502050405020303" pitchFamily="18" charset="0"/>
              </a:rPr>
              <a:t> </a:t>
            </a:r>
            <a:r>
              <a:rPr lang="en-US" sz="2400" dirty="0">
                <a:solidFill>
                  <a:srgbClr val="117158"/>
                </a:solidFill>
                <a:latin typeface="Georgia" panose="02040502050405020303" pitchFamily="18" charset="0"/>
              </a:rPr>
              <a:t>Devereux BenePortal </a:t>
            </a:r>
            <a:endParaRPr lang="en-US" sz="2400" dirty="0">
              <a:solidFill>
                <a:srgbClr val="0D5257"/>
              </a:solidFill>
              <a:latin typeface="Georgia" panose="02040502050405020303" pitchFamily="18" charset="0"/>
            </a:endParaRPr>
          </a:p>
        </p:txBody>
      </p:sp>
      <p:sp>
        <p:nvSpPr>
          <p:cNvPr id="8" name="Content Placeholder 2"/>
          <p:cNvSpPr txBox="1">
            <a:spLocks/>
          </p:cNvSpPr>
          <p:nvPr/>
        </p:nvSpPr>
        <p:spPr>
          <a:xfrm>
            <a:off x="457201" y="992777"/>
            <a:ext cx="5075908" cy="4879997"/>
          </a:xfrm>
          <a:prstGeom prst="rect">
            <a:avLst/>
          </a:prstGeom>
        </p:spPr>
        <p:txBody>
          <a:bodyPr vert="horz" lIns="0" tIns="45720" rIns="91440" bIns="45720" rtlCol="0">
            <a:noAutofit/>
          </a:bodyPr>
          <a:lstStyle>
            <a:lvl1pPr marL="225425" indent="-225425" algn="l" defTabSz="457200" rtl="0" eaLnBrk="1" latinLnBrk="0" hangingPunct="1">
              <a:spcBef>
                <a:spcPct val="20000"/>
              </a:spcBef>
              <a:buClrTx/>
              <a:buFont typeface="Wingdings" charset="2"/>
              <a:buChar char="§"/>
              <a:defRPr sz="1600" kern="1200">
                <a:solidFill>
                  <a:schemeClr val="tx1"/>
                </a:solidFill>
                <a:latin typeface="+mn-lt"/>
                <a:ea typeface="+mn-ea"/>
                <a:cs typeface="+mn-cs"/>
              </a:defRPr>
            </a:lvl1pPr>
            <a:lvl2pPr marL="457200" indent="-231775" algn="l" defTabSz="457200" rtl="0" eaLnBrk="1" latinLnBrk="0" hangingPunct="1">
              <a:spcBef>
                <a:spcPct val="20000"/>
              </a:spcBef>
              <a:buFont typeface="Arial"/>
              <a:buChar char="–"/>
              <a:defRPr sz="1600" kern="1200">
                <a:solidFill>
                  <a:schemeClr val="tx1"/>
                </a:solidFill>
                <a:latin typeface="+mn-lt"/>
                <a:ea typeface="+mn-ea"/>
                <a:cs typeface="+mn-cs"/>
              </a:defRPr>
            </a:lvl2pPr>
            <a:lvl3pPr marL="684213" indent="-227013" algn="l" defTabSz="457200" rtl="0" eaLnBrk="1" latinLnBrk="0" hangingPunct="1">
              <a:spcBef>
                <a:spcPct val="20000"/>
              </a:spcBef>
              <a:buClrTx/>
              <a:buFont typeface="Wingdings" charset="2"/>
              <a:buChar char="§"/>
              <a:defRPr sz="1600" kern="1200">
                <a:solidFill>
                  <a:schemeClr val="tx1"/>
                </a:solidFill>
                <a:latin typeface="+mn-lt"/>
                <a:ea typeface="+mn-ea"/>
                <a:cs typeface="+mn-cs"/>
              </a:defRPr>
            </a:lvl3pPr>
            <a:lvl4pPr marL="914400" indent="-230188" algn="l" defTabSz="457200" rtl="0" eaLnBrk="1" latinLnBrk="0" hangingPunct="1">
              <a:spcBef>
                <a:spcPct val="20000"/>
              </a:spcBef>
              <a:buFont typeface="Arial"/>
              <a:buChar char="–"/>
              <a:defRPr sz="1600" kern="1200">
                <a:solidFill>
                  <a:schemeClr val="tx1"/>
                </a:solidFill>
                <a:latin typeface="+mn-lt"/>
                <a:ea typeface="+mn-ea"/>
                <a:cs typeface="+mn-cs"/>
              </a:defRPr>
            </a:lvl4pPr>
            <a:lvl5pPr marL="1141413" indent="-227013" algn="l" defTabSz="457200" rtl="0" eaLnBrk="1" latinLnBrk="0" hangingPunct="1">
              <a:spcBef>
                <a:spcPct val="20000"/>
              </a:spcBef>
              <a:buClrTx/>
              <a:buFont typeface="Wingdings" charset="2"/>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200" dirty="0" smtClean="0">
                <a:latin typeface="Georgia" panose="02040502050405020303" pitchFamily="18" charset="0"/>
              </a:rPr>
              <a:t> </a:t>
            </a:r>
            <a:endParaRPr lang="en-US" altLang="en-US" sz="1800" dirty="0"/>
          </a:p>
          <a:p>
            <a:pPr lvl="1"/>
            <a:endParaRPr lang="en-US" altLang="en-US" sz="1800" dirty="0"/>
          </a:p>
          <a:p>
            <a:endParaRPr lang="en-US" dirty="0"/>
          </a:p>
        </p:txBody>
      </p:sp>
      <p:pic>
        <p:nvPicPr>
          <p:cNvPr id="5" name="Picture 4">
            <a:extLst>
              <a:ext uri="{FF2B5EF4-FFF2-40B4-BE49-F238E27FC236}">
                <a16:creationId xmlns:a16="http://schemas.microsoft.com/office/drawing/2014/main" id="{3AF4C379-E8D2-DF7A-DEB4-15820128246F}"/>
              </a:ext>
            </a:extLst>
          </p:cNvPr>
          <p:cNvPicPr>
            <a:picLocks noChangeAspect="1"/>
          </p:cNvPicPr>
          <p:nvPr/>
        </p:nvPicPr>
        <p:blipFill>
          <a:blip r:embed="rId3"/>
          <a:stretch>
            <a:fillRect/>
          </a:stretch>
        </p:blipFill>
        <p:spPr>
          <a:xfrm>
            <a:off x="5222702" y="2148875"/>
            <a:ext cx="3584794" cy="3566126"/>
          </a:xfrm>
          <a:prstGeom prst="rect">
            <a:avLst/>
          </a:prstGeom>
        </p:spPr>
      </p:pic>
      <p:sp>
        <p:nvSpPr>
          <p:cNvPr id="3" name="Rectangle 2"/>
          <p:cNvSpPr/>
          <p:nvPr/>
        </p:nvSpPr>
        <p:spPr>
          <a:xfrm>
            <a:off x="800100" y="1163241"/>
            <a:ext cx="4572000" cy="3693319"/>
          </a:xfrm>
          <a:prstGeom prst="rect">
            <a:avLst/>
          </a:prstGeom>
        </p:spPr>
        <p:txBody>
          <a:bodyPr>
            <a:spAutoFit/>
          </a:bodyPr>
          <a:lstStyle/>
          <a:p>
            <a:r>
              <a:rPr lang="en-US" sz="2000" b="1" dirty="0">
                <a:solidFill>
                  <a:srgbClr val="117158"/>
                </a:solidFill>
                <a:latin typeface="Franklin Gothic Book" panose="020B0503020102020204" pitchFamily="34" charset="0"/>
              </a:rPr>
              <a:t>BenePortal features include:</a:t>
            </a:r>
          </a:p>
          <a:p>
            <a:endParaRPr lang="en-US" dirty="0">
              <a:latin typeface="Franklin Gothic Book" panose="020B0503020102020204" pitchFamily="34" charset="0"/>
            </a:endParaRPr>
          </a:p>
          <a:p>
            <a:pPr marL="285750" indent="-285750">
              <a:buClr>
                <a:srgbClr val="117158"/>
              </a:buClr>
              <a:buFont typeface="Wingdings" panose="05000000000000000000" pitchFamily="2" charset="2"/>
              <a:buChar char="§"/>
            </a:pPr>
            <a:r>
              <a:rPr lang="en-US" dirty="0">
                <a:latin typeface="Franklin Gothic Book" panose="020B0503020102020204" pitchFamily="34" charset="0"/>
              </a:rPr>
              <a:t>Oracle Self-Service Information</a:t>
            </a:r>
          </a:p>
          <a:p>
            <a:pPr>
              <a:buClr>
                <a:srgbClr val="117158"/>
              </a:buClr>
            </a:pPr>
            <a:endParaRPr lang="en-US" dirty="0">
              <a:latin typeface="Franklin Gothic Book" panose="020B0503020102020204" pitchFamily="34" charset="0"/>
            </a:endParaRPr>
          </a:p>
          <a:p>
            <a:pPr marL="285750" indent="-285750">
              <a:buClr>
                <a:srgbClr val="117158"/>
              </a:buClr>
              <a:buFont typeface="Wingdings" panose="05000000000000000000" pitchFamily="2" charset="2"/>
              <a:buChar char="§"/>
            </a:pPr>
            <a:r>
              <a:rPr lang="en-US" dirty="0">
                <a:latin typeface="Franklin Gothic Book" panose="020B0503020102020204" pitchFamily="34" charset="0"/>
              </a:rPr>
              <a:t>Plan Summaries</a:t>
            </a:r>
          </a:p>
          <a:p>
            <a:pPr>
              <a:buClr>
                <a:srgbClr val="117158"/>
              </a:buClr>
            </a:pPr>
            <a:endParaRPr lang="en-US" dirty="0">
              <a:latin typeface="Franklin Gothic Book" panose="020B0503020102020204" pitchFamily="34" charset="0"/>
            </a:endParaRPr>
          </a:p>
          <a:p>
            <a:pPr marL="285750" indent="-285750">
              <a:buClr>
                <a:srgbClr val="117158"/>
              </a:buClr>
              <a:buFont typeface="Wingdings" panose="05000000000000000000" pitchFamily="2" charset="2"/>
              <a:buChar char="§"/>
            </a:pPr>
            <a:r>
              <a:rPr lang="en-US" dirty="0">
                <a:latin typeface="Franklin Gothic Book" panose="020B0503020102020204" pitchFamily="34" charset="0"/>
              </a:rPr>
              <a:t>Wellness Resources</a:t>
            </a:r>
          </a:p>
          <a:p>
            <a:pPr marL="285750" indent="-285750">
              <a:buClr>
                <a:srgbClr val="117158"/>
              </a:buClr>
              <a:buFont typeface="Wingdings" panose="05000000000000000000" pitchFamily="2" charset="2"/>
              <a:buChar char="§"/>
            </a:pPr>
            <a:endParaRPr lang="en-US" dirty="0">
              <a:latin typeface="Franklin Gothic Book" panose="020B0503020102020204" pitchFamily="34" charset="0"/>
            </a:endParaRPr>
          </a:p>
          <a:p>
            <a:pPr marL="285750" indent="-285750">
              <a:buClr>
                <a:srgbClr val="117158"/>
              </a:buClr>
              <a:buFont typeface="Wingdings" panose="05000000000000000000" pitchFamily="2" charset="2"/>
              <a:buChar char="§"/>
            </a:pPr>
            <a:r>
              <a:rPr lang="en-US" dirty="0">
                <a:latin typeface="Franklin Gothic Book" panose="020B0503020102020204" pitchFamily="34" charset="0"/>
              </a:rPr>
              <a:t>Carrier Contacts</a:t>
            </a:r>
          </a:p>
          <a:p>
            <a:pPr marL="285750" indent="-285750">
              <a:buClr>
                <a:srgbClr val="117158"/>
              </a:buClr>
              <a:buFont typeface="Wingdings" panose="05000000000000000000" pitchFamily="2" charset="2"/>
              <a:buChar char="§"/>
            </a:pPr>
            <a:endParaRPr lang="en-US" dirty="0">
              <a:latin typeface="Franklin Gothic Book" panose="020B0503020102020204" pitchFamily="34" charset="0"/>
            </a:endParaRPr>
          </a:p>
          <a:p>
            <a:pPr marL="285750" indent="-285750">
              <a:buClr>
                <a:srgbClr val="117158"/>
              </a:buClr>
              <a:buFont typeface="Wingdings" panose="05000000000000000000" pitchFamily="2" charset="2"/>
              <a:buChar char="§"/>
            </a:pPr>
            <a:r>
              <a:rPr lang="en-US" dirty="0">
                <a:latin typeface="Franklin Gothic Book" panose="020B0503020102020204" pitchFamily="34" charset="0"/>
              </a:rPr>
              <a:t>Downloadable forms</a:t>
            </a:r>
          </a:p>
          <a:p>
            <a:pPr marL="285750" indent="-285750">
              <a:buClr>
                <a:srgbClr val="117158"/>
              </a:buClr>
              <a:buFont typeface="Wingdings" panose="05000000000000000000" pitchFamily="2" charset="2"/>
              <a:buChar char="§"/>
            </a:pPr>
            <a:endParaRPr lang="en-US" dirty="0">
              <a:latin typeface="Franklin Gothic Book" panose="020B0503020102020204" pitchFamily="34" charset="0"/>
            </a:endParaRPr>
          </a:p>
          <a:p>
            <a:pPr marL="285750" indent="-285750">
              <a:buClr>
                <a:srgbClr val="117158"/>
              </a:buClr>
              <a:buFont typeface="Wingdings" panose="05000000000000000000" pitchFamily="2" charset="2"/>
              <a:buChar char="§"/>
            </a:pPr>
            <a:r>
              <a:rPr lang="en-US" dirty="0">
                <a:latin typeface="Franklin Gothic Book" panose="020B0503020102020204" pitchFamily="34" charset="0"/>
              </a:rPr>
              <a:t>And more!</a:t>
            </a:r>
            <a:endParaRPr lang="en-US" dirty="0"/>
          </a:p>
        </p:txBody>
      </p:sp>
    </p:spTree>
    <p:extLst>
      <p:ext uri="{BB962C8B-B14F-4D97-AF65-F5344CB8AC3E}">
        <p14:creationId xmlns:p14="http://schemas.microsoft.com/office/powerpoint/2010/main" val="12483706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531BCF9-87A7-0A73-4300-1F03447BFA38}"/>
              </a:ext>
            </a:extLst>
          </p:cNvPr>
          <p:cNvSpPr/>
          <p:nvPr/>
        </p:nvSpPr>
        <p:spPr>
          <a:xfrm>
            <a:off x="4689348" y="1566440"/>
            <a:ext cx="4236939" cy="4524315"/>
          </a:xfrm>
          <a:prstGeom prst="rect">
            <a:avLst/>
          </a:prstGeom>
          <a:solidFill>
            <a:schemeClr val="accent6">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33CA1782-3523-C0B0-9DD6-3B957919CBD6}"/>
              </a:ext>
            </a:extLst>
          </p:cNvPr>
          <p:cNvSpPr/>
          <p:nvPr/>
        </p:nvSpPr>
        <p:spPr>
          <a:xfrm>
            <a:off x="110380" y="1590298"/>
            <a:ext cx="3766457" cy="4524315"/>
          </a:xfrm>
          <a:prstGeom prst="rect">
            <a:avLst/>
          </a:prstGeom>
          <a:solidFill>
            <a:schemeClr val="accent6">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E1DD00D-679D-9483-D8CC-9EEC81470A79}"/>
              </a:ext>
            </a:extLst>
          </p:cNvPr>
          <p:cNvSpPr>
            <a:spLocks noGrp="1"/>
          </p:cNvSpPr>
          <p:nvPr>
            <p:ph type="title"/>
          </p:nvPr>
        </p:nvSpPr>
        <p:spPr>
          <a:xfrm>
            <a:off x="612648" y="228600"/>
            <a:ext cx="8153400" cy="408518"/>
          </a:xfrm>
        </p:spPr>
        <p:txBody>
          <a:bodyPr/>
          <a:lstStyle/>
          <a:p>
            <a:r>
              <a:rPr lang="en-US" dirty="0">
                <a:latin typeface="Franklin Gothic Book" panose="020B0503020102020204" pitchFamily="34" charset="0"/>
              </a:rPr>
              <a:t>Pet insurance benefits</a:t>
            </a:r>
          </a:p>
        </p:txBody>
      </p:sp>
      <p:graphicFrame>
        <p:nvGraphicFramePr>
          <p:cNvPr id="4" name="Table 3">
            <a:extLst>
              <a:ext uri="{FF2B5EF4-FFF2-40B4-BE49-F238E27FC236}">
                <a16:creationId xmlns:a16="http://schemas.microsoft.com/office/drawing/2014/main" id="{1E95083F-B9FB-6723-866B-DAB13AB1CBB2}"/>
              </a:ext>
            </a:extLst>
          </p:cNvPr>
          <p:cNvGraphicFramePr>
            <a:graphicFrameLocks noGrp="1"/>
          </p:cNvGraphicFramePr>
          <p:nvPr>
            <p:extLst/>
          </p:nvPr>
        </p:nvGraphicFramePr>
        <p:xfrm>
          <a:off x="133023" y="1068242"/>
          <a:ext cx="3743813" cy="400202"/>
        </p:xfrm>
        <a:graphic>
          <a:graphicData uri="http://schemas.openxmlformats.org/drawingml/2006/table">
            <a:tbl>
              <a:tblPr firstRow="1" bandRow="1">
                <a:tableStyleId>{5C22544A-7EE6-4342-B048-85BDC9FD1C3A}</a:tableStyleId>
              </a:tblPr>
              <a:tblGrid>
                <a:gridCol w="3743813">
                  <a:extLst>
                    <a:ext uri="{9D8B030D-6E8A-4147-A177-3AD203B41FA5}">
                      <a16:colId xmlns:a16="http://schemas.microsoft.com/office/drawing/2014/main" val="1729703364"/>
                    </a:ext>
                  </a:extLst>
                </a:gridCol>
              </a:tblGrid>
              <a:tr h="400202">
                <a:tc>
                  <a:txBody>
                    <a:bodyPr/>
                    <a:lstStyle/>
                    <a:p>
                      <a:pPr marL="0" marR="0" algn="ctr">
                        <a:lnSpc>
                          <a:spcPct val="107000"/>
                        </a:lnSpc>
                        <a:spcBef>
                          <a:spcPts val="0"/>
                        </a:spcBef>
                        <a:spcAft>
                          <a:spcPts val="0"/>
                        </a:spcAft>
                      </a:pPr>
                      <a:r>
                        <a:rPr lang="en-US" sz="1600" dirty="0">
                          <a:effectLst/>
                          <a:latin typeface="Franklin Gothic Book" panose="020B0503020102020204" pitchFamily="34" charset="0"/>
                        </a:rPr>
                        <a:t>Total Pet Plan</a:t>
                      </a:r>
                      <a:endParaRPr lang="en-US" sz="16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a:solidFill>
                      <a:srgbClr val="00664D"/>
                    </a:solidFill>
                  </a:tcPr>
                </a:tc>
                <a:extLst>
                  <a:ext uri="{0D108BD9-81ED-4DB2-BD59-A6C34878D82A}">
                    <a16:rowId xmlns:a16="http://schemas.microsoft.com/office/drawing/2014/main" val="1019404788"/>
                  </a:ext>
                </a:extLst>
              </a:tr>
            </a:tbl>
          </a:graphicData>
        </a:graphic>
      </p:graphicFrame>
      <p:sp>
        <p:nvSpPr>
          <p:cNvPr id="6" name="TextBox 5">
            <a:extLst>
              <a:ext uri="{FF2B5EF4-FFF2-40B4-BE49-F238E27FC236}">
                <a16:creationId xmlns:a16="http://schemas.microsoft.com/office/drawing/2014/main" id="{7F31EE47-53C2-5CE3-D412-2BBE0F0E9405}"/>
              </a:ext>
            </a:extLst>
          </p:cNvPr>
          <p:cNvSpPr txBox="1"/>
          <p:nvPr/>
        </p:nvSpPr>
        <p:spPr>
          <a:xfrm>
            <a:off x="133023" y="582197"/>
            <a:ext cx="7086601" cy="307777"/>
          </a:xfrm>
          <a:prstGeom prst="rect">
            <a:avLst/>
          </a:prstGeom>
          <a:noFill/>
        </p:spPr>
        <p:txBody>
          <a:bodyPr wrap="square" rtlCol="0">
            <a:spAutoFit/>
          </a:bodyPr>
          <a:lstStyle/>
          <a:p>
            <a:r>
              <a:rPr lang="en-US" sz="1400" dirty="0">
                <a:latin typeface="Franklin Gothic Book" panose="020B0503020102020204" pitchFamily="34" charset="0"/>
              </a:rPr>
              <a:t>Contact Pet Benefit Solutions at (800)-891-2565 or visit </a:t>
            </a:r>
            <a:r>
              <a:rPr lang="en-US" sz="1400" dirty="0">
                <a:latin typeface="Franklin Gothic Book" panose="020B0503020102020204" pitchFamily="34" charset="0"/>
                <a:hlinkClick r:id="rId2"/>
              </a:rPr>
              <a:t>www.petbenefits.com</a:t>
            </a:r>
            <a:r>
              <a:rPr lang="en-US" sz="1400" dirty="0">
                <a:latin typeface="Franklin Gothic Book" panose="020B0503020102020204" pitchFamily="34" charset="0"/>
              </a:rPr>
              <a:t> </a:t>
            </a:r>
          </a:p>
        </p:txBody>
      </p:sp>
      <p:graphicFrame>
        <p:nvGraphicFramePr>
          <p:cNvPr id="3" name="Table 2">
            <a:extLst>
              <a:ext uri="{FF2B5EF4-FFF2-40B4-BE49-F238E27FC236}">
                <a16:creationId xmlns:a16="http://schemas.microsoft.com/office/drawing/2014/main" id="{7B395361-9A92-6736-8982-83DD922E2B3C}"/>
              </a:ext>
            </a:extLst>
          </p:cNvPr>
          <p:cNvGraphicFramePr>
            <a:graphicFrameLocks noGrp="1"/>
          </p:cNvGraphicFramePr>
          <p:nvPr>
            <p:extLst/>
          </p:nvPr>
        </p:nvGraphicFramePr>
        <p:xfrm>
          <a:off x="4689348" y="1055538"/>
          <a:ext cx="4236939" cy="400202"/>
        </p:xfrm>
        <a:graphic>
          <a:graphicData uri="http://schemas.openxmlformats.org/drawingml/2006/table">
            <a:tbl>
              <a:tblPr firstRow="1" bandRow="1">
                <a:tableStyleId>{5C22544A-7EE6-4342-B048-85BDC9FD1C3A}</a:tableStyleId>
              </a:tblPr>
              <a:tblGrid>
                <a:gridCol w="4236939">
                  <a:extLst>
                    <a:ext uri="{9D8B030D-6E8A-4147-A177-3AD203B41FA5}">
                      <a16:colId xmlns:a16="http://schemas.microsoft.com/office/drawing/2014/main" val="1729703364"/>
                    </a:ext>
                  </a:extLst>
                </a:gridCol>
              </a:tblGrid>
              <a:tr h="400202">
                <a:tc>
                  <a:txBody>
                    <a:bodyPr/>
                    <a:lstStyle/>
                    <a:p>
                      <a:pPr marL="0" marR="0" algn="ctr">
                        <a:lnSpc>
                          <a:spcPct val="107000"/>
                        </a:lnSpc>
                        <a:spcBef>
                          <a:spcPts val="0"/>
                        </a:spcBef>
                        <a:spcAft>
                          <a:spcPts val="0"/>
                        </a:spcAft>
                      </a:pPr>
                      <a:r>
                        <a:rPr lang="en-US" sz="1600" dirty="0">
                          <a:effectLst/>
                          <a:latin typeface="Franklin Gothic Book" panose="020B0503020102020204" pitchFamily="34" charset="0"/>
                          <a:ea typeface="Calibri" panose="020F0502020204030204" pitchFamily="34" charset="0"/>
                          <a:cs typeface="Times New Roman" panose="02020603050405020304" pitchFamily="18" charset="0"/>
                        </a:rPr>
                        <a:t>Wishbone Pet Insurance</a:t>
                      </a:r>
                    </a:p>
                  </a:txBody>
                  <a:tcPr>
                    <a:solidFill>
                      <a:srgbClr val="00664D"/>
                    </a:solidFill>
                  </a:tcPr>
                </a:tc>
                <a:extLst>
                  <a:ext uri="{0D108BD9-81ED-4DB2-BD59-A6C34878D82A}">
                    <a16:rowId xmlns:a16="http://schemas.microsoft.com/office/drawing/2014/main" val="1019404788"/>
                  </a:ext>
                </a:extLst>
              </a:tr>
            </a:tbl>
          </a:graphicData>
        </a:graphic>
      </p:graphicFrame>
      <p:sp>
        <p:nvSpPr>
          <p:cNvPr id="5" name="TextBox 4">
            <a:extLst>
              <a:ext uri="{FF2B5EF4-FFF2-40B4-BE49-F238E27FC236}">
                <a16:creationId xmlns:a16="http://schemas.microsoft.com/office/drawing/2014/main" id="{BC4AF88A-74DA-EF9A-CD37-6B8C6F209782}"/>
              </a:ext>
            </a:extLst>
          </p:cNvPr>
          <p:cNvSpPr txBox="1"/>
          <p:nvPr/>
        </p:nvSpPr>
        <p:spPr>
          <a:xfrm>
            <a:off x="20899" y="1590297"/>
            <a:ext cx="4081201" cy="4524315"/>
          </a:xfrm>
          <a:prstGeom prst="rect">
            <a:avLst/>
          </a:prstGeom>
          <a:solidFill>
            <a:schemeClr val="bg2">
              <a:lumMod val="20000"/>
              <a:lumOff val="80000"/>
            </a:schemeClr>
          </a:solidFill>
        </p:spPr>
        <p:txBody>
          <a:bodyPr wrap="square" rtlCol="0">
            <a:spAutoFit/>
          </a:bodyPr>
          <a:lstStyle/>
          <a:p>
            <a:pPr marL="285750" lvl="0" indent="-285750" fontAlgn="base">
              <a:buClr>
                <a:srgbClr val="117158"/>
              </a:buClr>
              <a:buFont typeface="Wingdings" panose="05000000000000000000" pitchFamily="2" charset="2"/>
              <a:buChar char="§"/>
            </a:pPr>
            <a:r>
              <a:rPr lang="en-US" sz="1200" dirty="0">
                <a:latin typeface="Franklin Gothic Book" panose="020B0503020102020204" pitchFamily="34" charset="0"/>
              </a:rPr>
              <a:t>The pet care bundle includes everyday savings on    veterinary care, pet products and access to other     benefits from PetPlus, Pet Assure, AskVet and The   Pet Tag.</a:t>
            </a:r>
          </a:p>
          <a:p>
            <a:pPr marL="285750" lvl="0" indent="-285750" fontAlgn="base">
              <a:buClr>
                <a:srgbClr val="117158"/>
              </a:buClr>
              <a:buFont typeface="Wingdings" panose="05000000000000000000" pitchFamily="2" charset="2"/>
              <a:buChar char="§"/>
            </a:pPr>
            <a:endParaRPr lang="en-US" sz="1200" dirty="0">
              <a:latin typeface="Franklin Gothic Book" panose="020B0503020102020204" pitchFamily="34" charset="0"/>
            </a:endParaRPr>
          </a:p>
          <a:p>
            <a:pPr marL="285750" lvl="0" indent="-285750" fontAlgn="base">
              <a:buClr>
                <a:srgbClr val="117158"/>
              </a:buClr>
              <a:buFont typeface="Wingdings" panose="05000000000000000000" pitchFamily="2" charset="2"/>
              <a:buChar char="§"/>
            </a:pPr>
            <a:r>
              <a:rPr lang="en-US" sz="1200" dirty="0">
                <a:latin typeface="Franklin Gothic Book" panose="020B0503020102020204" pitchFamily="34" charset="0"/>
              </a:rPr>
              <a:t>No exclusions based on breed, age or pre-existing    conditions.</a:t>
            </a:r>
          </a:p>
          <a:p>
            <a:pPr marL="285750" lvl="0" indent="-285750" fontAlgn="base">
              <a:buClr>
                <a:srgbClr val="117158"/>
              </a:buClr>
              <a:buFont typeface="Wingdings" panose="05000000000000000000" pitchFamily="2" charset="2"/>
              <a:buChar char="§"/>
            </a:pPr>
            <a:endParaRPr lang="en-US" sz="1200" dirty="0">
              <a:latin typeface="Franklin Gothic Book" panose="020B0503020102020204" pitchFamily="34" charset="0"/>
            </a:endParaRPr>
          </a:p>
          <a:p>
            <a:pPr marL="285750" lvl="0" indent="-285750" fontAlgn="base">
              <a:buClr>
                <a:srgbClr val="117158"/>
              </a:buClr>
              <a:buFont typeface="Wingdings" panose="05000000000000000000" pitchFamily="2" charset="2"/>
              <a:buChar char="§"/>
            </a:pPr>
            <a:r>
              <a:rPr lang="en-US" sz="1200" dirty="0">
                <a:latin typeface="Franklin Gothic Book" panose="020B0503020102020204" pitchFamily="34" charset="0"/>
              </a:rPr>
              <a:t>Coverage for all pets from cats and dogs to exotic    animals and farm animals. </a:t>
            </a:r>
          </a:p>
          <a:p>
            <a:pPr marL="285750" lvl="0" indent="-285750" fontAlgn="base">
              <a:buClr>
                <a:srgbClr val="117158"/>
              </a:buClr>
              <a:buFont typeface="Wingdings" panose="05000000000000000000" pitchFamily="2" charset="2"/>
              <a:buChar char="§"/>
            </a:pPr>
            <a:endParaRPr lang="en-US" sz="1200" dirty="0">
              <a:latin typeface="Franklin Gothic Book" panose="020B0503020102020204" pitchFamily="34" charset="0"/>
            </a:endParaRPr>
          </a:p>
          <a:p>
            <a:pPr marL="285750" lvl="0" indent="-285750" fontAlgn="base">
              <a:buClr>
                <a:srgbClr val="117158"/>
              </a:buClr>
              <a:buFont typeface="Wingdings" panose="05000000000000000000" pitchFamily="2" charset="2"/>
              <a:buChar char="§"/>
            </a:pPr>
            <a:r>
              <a:rPr lang="en-US" sz="1200" dirty="0">
                <a:latin typeface="Franklin Gothic Book" panose="020B0503020102020204" pitchFamily="34" charset="0"/>
              </a:rPr>
              <a:t>Can be used alongside pet insurance you already    have or with Wishbone Pet Insurance</a:t>
            </a:r>
          </a:p>
          <a:p>
            <a:pPr marL="285750" lvl="0" indent="-285750" fontAlgn="base">
              <a:buClr>
                <a:srgbClr val="117158"/>
              </a:buClr>
              <a:buFont typeface="Wingdings" panose="05000000000000000000" pitchFamily="2" charset="2"/>
              <a:buChar char="§"/>
            </a:pPr>
            <a:endParaRPr lang="en-US" sz="1200" dirty="0">
              <a:latin typeface="Franklin Gothic Book" panose="020B0503020102020204" pitchFamily="34" charset="0"/>
            </a:endParaRPr>
          </a:p>
          <a:p>
            <a:pPr marL="285750" lvl="0" indent="-285750" fontAlgn="base">
              <a:buClr>
                <a:srgbClr val="117158"/>
              </a:buClr>
              <a:buFont typeface="Wingdings" panose="05000000000000000000" pitchFamily="2" charset="2"/>
              <a:buChar char="§"/>
            </a:pPr>
            <a:r>
              <a:rPr lang="en-US" sz="1200" dirty="0">
                <a:latin typeface="Franklin Gothic Book" panose="020B0503020102020204" pitchFamily="34" charset="0"/>
              </a:rPr>
              <a:t>Member only pricing (up to 40% discount) on brand name prescriptions, food, treats and toys.</a:t>
            </a:r>
          </a:p>
          <a:p>
            <a:pPr marL="171450" lvl="0" indent="-171450" fontAlgn="base">
              <a:buClr>
                <a:srgbClr val="117158"/>
              </a:buClr>
              <a:buFont typeface="Wingdings" panose="05000000000000000000" pitchFamily="2" charset="2"/>
              <a:buChar char="§"/>
            </a:pPr>
            <a:endParaRPr lang="en-US" sz="1200" dirty="0">
              <a:latin typeface="Franklin Gothic Book" panose="020B0503020102020204" pitchFamily="34" charset="0"/>
            </a:endParaRPr>
          </a:p>
          <a:p>
            <a:pPr marL="285750" lvl="0" indent="-285750" fontAlgn="base">
              <a:buClr>
                <a:srgbClr val="117158"/>
              </a:buClr>
              <a:buFont typeface="Wingdings" panose="05000000000000000000" pitchFamily="2" charset="2"/>
              <a:buChar char="§"/>
            </a:pPr>
            <a:r>
              <a:rPr lang="en-US" sz="1200" dirty="0">
                <a:latin typeface="Franklin Gothic Book" panose="020B0503020102020204" pitchFamily="34" charset="0"/>
              </a:rPr>
              <a:t>Free shipping on all orders from petcarerx.com and same day-pickup on human grade prescriptions at   over 50,000 Caremark/CVS pharmacies. </a:t>
            </a:r>
          </a:p>
          <a:p>
            <a:pPr marL="171450" lvl="0" indent="-171450" fontAlgn="base">
              <a:buClr>
                <a:srgbClr val="117158"/>
              </a:buClr>
              <a:buFont typeface="Wingdings" panose="05000000000000000000" pitchFamily="2" charset="2"/>
              <a:buChar char="§"/>
            </a:pPr>
            <a:endParaRPr lang="en-US" sz="1200" dirty="0">
              <a:latin typeface="Franklin Gothic Book" panose="020B0503020102020204" pitchFamily="34" charset="0"/>
            </a:endParaRPr>
          </a:p>
          <a:p>
            <a:pPr marL="285750" lvl="0" indent="-285750" fontAlgn="base">
              <a:buClr>
                <a:srgbClr val="117158"/>
              </a:buClr>
              <a:buFont typeface="Wingdings" panose="05000000000000000000" pitchFamily="2" charset="2"/>
              <a:buChar char="§"/>
            </a:pPr>
            <a:r>
              <a:rPr lang="en-US" sz="1200" dirty="0">
                <a:latin typeface="Franklin Gothic Book" panose="020B0503020102020204" pitchFamily="34" charset="0"/>
              </a:rPr>
              <a:t>Instant 25% discount on in-house medical services at participating veterinarians which means no claim forms and not waiting for reimbursement.</a:t>
            </a:r>
          </a:p>
        </p:txBody>
      </p:sp>
      <p:sp>
        <p:nvSpPr>
          <p:cNvPr id="7" name="TextBox 6">
            <a:extLst>
              <a:ext uri="{FF2B5EF4-FFF2-40B4-BE49-F238E27FC236}">
                <a16:creationId xmlns:a16="http://schemas.microsoft.com/office/drawing/2014/main" id="{1F8B452B-CC4C-BC68-61A9-1451F2785073}"/>
              </a:ext>
            </a:extLst>
          </p:cNvPr>
          <p:cNvSpPr txBox="1"/>
          <p:nvPr/>
        </p:nvSpPr>
        <p:spPr>
          <a:xfrm>
            <a:off x="4586513" y="1521046"/>
            <a:ext cx="4321630" cy="4662815"/>
          </a:xfrm>
          <a:prstGeom prst="rect">
            <a:avLst/>
          </a:prstGeom>
          <a:solidFill>
            <a:schemeClr val="accent5"/>
          </a:solid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
                <a:srgbClr val="117158"/>
              </a:buClr>
              <a:buSzTx/>
              <a:buFont typeface="Wingdings" panose="05000000000000000000" pitchFamily="2" charset="2"/>
              <a:buChar char="§"/>
              <a:tabLst/>
              <a:defRPr/>
            </a:pPr>
            <a:r>
              <a:rPr kumimoji="0" lang="en-US" sz="1100" b="0" i="0" u="none" strike="noStrike" kern="1200" cap="none" spc="0" normalizeH="0" baseline="0" noProof="0" dirty="0">
                <a:ln>
                  <a:noFill/>
                </a:ln>
                <a:solidFill>
                  <a:srgbClr val="000000"/>
                </a:solidFill>
                <a:effectLst/>
                <a:uLnTx/>
                <a:uFillTx/>
                <a:latin typeface="Franklin Gothic Book" panose="020B0503020102020204" pitchFamily="34" charset="0"/>
                <a:ea typeface="Times New Roman" panose="02020603050405020304" pitchFamily="18" charset="0"/>
              </a:rPr>
              <a:t>$250 Annual Deductible, 90% coverage and $25,000 annual limit</a:t>
            </a:r>
          </a:p>
          <a:p>
            <a:pPr marL="171450" marR="0" lvl="0" indent="-171450" algn="l" defTabSz="914400" rtl="0" eaLnBrk="1" fontAlgn="auto" latinLnBrk="0" hangingPunct="1">
              <a:lnSpc>
                <a:spcPct val="100000"/>
              </a:lnSpc>
              <a:spcBef>
                <a:spcPts val="0"/>
              </a:spcBef>
              <a:spcAft>
                <a:spcPts val="0"/>
              </a:spcAft>
              <a:buClr>
                <a:srgbClr val="117158"/>
              </a:buClr>
              <a:buSzTx/>
              <a:buFont typeface="Wingdings" panose="05000000000000000000" pitchFamily="2" charset="2"/>
              <a:buChar char="§"/>
              <a:tabLst/>
              <a:defRPr/>
            </a:pPr>
            <a:r>
              <a:rPr kumimoji="0" lang="en-US" sz="1100" b="0" i="0" u="none" strike="noStrike" kern="1200" cap="none" spc="0" normalizeH="0" baseline="0" noProof="0" dirty="0">
                <a:ln>
                  <a:noFill/>
                </a:ln>
                <a:solidFill>
                  <a:srgbClr val="000000"/>
                </a:solidFill>
                <a:effectLst/>
                <a:uLnTx/>
                <a:uFillTx/>
                <a:latin typeface="Franklin Gothic Book" panose="020B0503020102020204" pitchFamily="34" charset="0"/>
                <a:ea typeface="Times New Roman" panose="02020603050405020304" pitchFamily="18" charset="0"/>
              </a:rPr>
              <a:t> </a:t>
            </a:r>
          </a:p>
          <a:p>
            <a:pPr marL="171450" marR="0" lvl="0" indent="-171450" algn="l" defTabSz="914400" rtl="0" eaLnBrk="1" fontAlgn="base" latinLnBrk="0" hangingPunct="1">
              <a:lnSpc>
                <a:spcPct val="100000"/>
              </a:lnSpc>
              <a:spcBef>
                <a:spcPts val="0"/>
              </a:spcBef>
              <a:spcAft>
                <a:spcPts val="0"/>
              </a:spcAft>
              <a:buClr>
                <a:srgbClr val="117158"/>
              </a:buClr>
              <a:buSzTx/>
              <a:buFont typeface="Wingdings" panose="05000000000000000000" pitchFamily="2" charset="2"/>
              <a:buChar char="§"/>
              <a:tabLst/>
              <a:defRPr/>
            </a:pPr>
            <a:r>
              <a:rPr kumimoji="0" lang="en-US" sz="1100" b="0" i="0" u="none" strike="noStrike" kern="1200" cap="none" spc="0" normalizeH="0" baseline="0" noProof="0" dirty="0">
                <a:ln>
                  <a:noFill/>
                </a:ln>
                <a:solidFill>
                  <a:srgbClr val="000000"/>
                </a:solidFill>
                <a:effectLst/>
                <a:uLnTx/>
                <a:uFillTx/>
                <a:latin typeface="Franklin Gothic Book" panose="020B0503020102020204" pitchFamily="34" charset="0"/>
              </a:rPr>
              <a:t>Provides 90% reimbursement on accidents and illness, including office visits and prescription medications. You can choose to add on routine care coverage. Everything your pet needs for one low price. Save 65% on retail rates. </a:t>
            </a:r>
          </a:p>
          <a:p>
            <a:pPr marL="171450" marR="0" lvl="0" indent="-171450" algn="l" defTabSz="914400" rtl="0" eaLnBrk="1" fontAlgn="base" latinLnBrk="0" hangingPunct="1">
              <a:lnSpc>
                <a:spcPct val="100000"/>
              </a:lnSpc>
              <a:spcBef>
                <a:spcPts val="0"/>
              </a:spcBef>
              <a:spcAft>
                <a:spcPts val="0"/>
              </a:spcAft>
              <a:buClr>
                <a:srgbClr val="117158"/>
              </a:buClr>
              <a:buSzTx/>
              <a:buFont typeface="Wingdings" panose="05000000000000000000" pitchFamily="2" charset="2"/>
              <a:buChar char="§"/>
              <a:tabLst/>
              <a:defRPr/>
            </a:pPr>
            <a:endParaRPr kumimoji="0" lang="en-US" sz="1100" b="0" i="0" u="none" strike="noStrike" kern="1200" cap="none" spc="0" normalizeH="0" baseline="0" noProof="0" dirty="0">
              <a:ln>
                <a:noFill/>
              </a:ln>
              <a:solidFill>
                <a:srgbClr val="000000"/>
              </a:solidFill>
              <a:effectLst/>
              <a:uLnTx/>
              <a:uFillTx/>
              <a:latin typeface="Franklin Gothic Book" panose="020B0503020102020204" pitchFamily="34" charset="0"/>
            </a:endParaRPr>
          </a:p>
          <a:p>
            <a:pPr marL="171450" marR="0" lvl="0" indent="-171450" algn="l" defTabSz="914400" rtl="0" eaLnBrk="1" fontAlgn="base" latinLnBrk="0" hangingPunct="1">
              <a:lnSpc>
                <a:spcPct val="100000"/>
              </a:lnSpc>
              <a:spcBef>
                <a:spcPts val="0"/>
              </a:spcBef>
              <a:spcAft>
                <a:spcPts val="0"/>
              </a:spcAft>
              <a:buClr>
                <a:srgbClr val="117158"/>
              </a:buClr>
              <a:buSzTx/>
              <a:buFont typeface="Wingdings" panose="05000000000000000000" pitchFamily="2" charset="2"/>
              <a:buChar char="§"/>
              <a:tabLst/>
              <a:defRPr/>
            </a:pPr>
            <a:r>
              <a:rPr kumimoji="0" lang="en-US" sz="1100" b="0" i="0" u="none" strike="noStrike" kern="1200" cap="none" spc="0" normalizeH="0" baseline="0" noProof="0" dirty="0">
                <a:ln>
                  <a:noFill/>
                </a:ln>
                <a:solidFill>
                  <a:srgbClr val="000000"/>
                </a:solidFill>
                <a:effectLst/>
                <a:uLnTx/>
                <a:uFillTx/>
                <a:latin typeface="Franklin Gothic Book" panose="020B0503020102020204" pitchFamily="34" charset="0"/>
              </a:rPr>
              <a:t>Accident and Illness Coverage – includes office visits, exam fees and take-home Rx</a:t>
            </a:r>
          </a:p>
          <a:p>
            <a:pPr marL="171450" marR="0" lvl="0" indent="-171450" algn="l" defTabSz="914400" rtl="0" eaLnBrk="1" fontAlgn="base" latinLnBrk="0" hangingPunct="1">
              <a:lnSpc>
                <a:spcPct val="100000"/>
              </a:lnSpc>
              <a:spcBef>
                <a:spcPts val="0"/>
              </a:spcBef>
              <a:spcAft>
                <a:spcPts val="0"/>
              </a:spcAft>
              <a:buClr>
                <a:srgbClr val="117158"/>
              </a:buClr>
              <a:buSzTx/>
              <a:buFont typeface="Wingdings" panose="05000000000000000000" pitchFamily="2" charset="2"/>
              <a:buChar char="§"/>
              <a:tabLst/>
              <a:defRPr/>
            </a:pPr>
            <a:endParaRPr kumimoji="0" lang="en-US" sz="1100" b="0" i="0" u="none" strike="noStrike" kern="1200" cap="none" spc="0" normalizeH="0" baseline="0" noProof="0" dirty="0">
              <a:ln>
                <a:noFill/>
              </a:ln>
              <a:solidFill>
                <a:srgbClr val="000000"/>
              </a:solidFill>
              <a:effectLst/>
              <a:uLnTx/>
              <a:uFillTx/>
              <a:latin typeface="Franklin Gothic Book" panose="020B0503020102020204" pitchFamily="34" charset="0"/>
            </a:endParaRPr>
          </a:p>
          <a:p>
            <a:pPr marL="171450" marR="0" lvl="0" indent="-171450" algn="l" defTabSz="914400" rtl="0" eaLnBrk="1" fontAlgn="base" latinLnBrk="0" hangingPunct="1">
              <a:lnSpc>
                <a:spcPct val="100000"/>
              </a:lnSpc>
              <a:spcBef>
                <a:spcPts val="0"/>
              </a:spcBef>
              <a:spcAft>
                <a:spcPts val="0"/>
              </a:spcAft>
              <a:buClr>
                <a:srgbClr val="117158"/>
              </a:buClr>
              <a:buSzTx/>
              <a:buFont typeface="Wingdings" panose="05000000000000000000" pitchFamily="2" charset="2"/>
              <a:buChar char="§"/>
              <a:tabLst/>
              <a:defRPr/>
            </a:pPr>
            <a:r>
              <a:rPr kumimoji="0" lang="en-US" sz="1100" b="0" i="0" u="none" strike="noStrike" kern="1200" cap="none" spc="0" normalizeH="0" baseline="0" noProof="0" dirty="0">
                <a:ln>
                  <a:noFill/>
                </a:ln>
                <a:solidFill>
                  <a:srgbClr val="000000"/>
                </a:solidFill>
                <a:effectLst/>
                <a:uLnTx/>
                <a:uFillTx/>
                <a:latin typeface="Franklin Gothic Book" panose="020B0503020102020204" pitchFamily="34" charset="0"/>
              </a:rPr>
              <a:t>Coverage on hereditary &amp; congenital conditions, but pre-existing conditions do apply </a:t>
            </a:r>
          </a:p>
          <a:p>
            <a:pPr marL="171450" marR="0" lvl="0" indent="-171450" algn="l" defTabSz="914400" rtl="0" eaLnBrk="1" fontAlgn="base" latinLnBrk="0" hangingPunct="1">
              <a:lnSpc>
                <a:spcPct val="100000"/>
              </a:lnSpc>
              <a:spcBef>
                <a:spcPts val="0"/>
              </a:spcBef>
              <a:spcAft>
                <a:spcPts val="0"/>
              </a:spcAft>
              <a:buClr>
                <a:srgbClr val="117158"/>
              </a:buClr>
              <a:buSzTx/>
              <a:buFont typeface="Wingdings" panose="05000000000000000000" pitchFamily="2" charset="2"/>
              <a:buChar char="§"/>
              <a:tabLst/>
              <a:defRPr/>
            </a:pPr>
            <a:endParaRPr kumimoji="0" lang="en-US" sz="1100" b="0" i="0" u="none" strike="noStrike" kern="1200" cap="none" spc="0" normalizeH="0" baseline="0" noProof="0" dirty="0">
              <a:ln>
                <a:noFill/>
              </a:ln>
              <a:solidFill>
                <a:srgbClr val="000000"/>
              </a:solidFill>
              <a:effectLst/>
              <a:uLnTx/>
              <a:uFillTx/>
              <a:latin typeface="Franklin Gothic Book" panose="020B0503020102020204" pitchFamily="34" charset="0"/>
            </a:endParaRPr>
          </a:p>
          <a:p>
            <a:pPr marL="171450" marR="0" lvl="0" indent="-171450" algn="l" defTabSz="914400" rtl="0" eaLnBrk="1" fontAlgn="base" latinLnBrk="0" hangingPunct="1">
              <a:lnSpc>
                <a:spcPct val="100000"/>
              </a:lnSpc>
              <a:spcBef>
                <a:spcPts val="0"/>
              </a:spcBef>
              <a:spcAft>
                <a:spcPts val="0"/>
              </a:spcAft>
              <a:buClr>
                <a:srgbClr val="117158"/>
              </a:buClr>
              <a:buSzTx/>
              <a:buFont typeface="Wingdings" panose="05000000000000000000" pitchFamily="2" charset="2"/>
              <a:buChar char="§"/>
              <a:tabLst/>
              <a:defRPr/>
            </a:pPr>
            <a:r>
              <a:rPr kumimoji="0" lang="en-US" sz="1100" b="0" i="0" u="none" strike="noStrike" kern="1200" cap="none" spc="0" normalizeH="0" baseline="0" noProof="0" dirty="0">
                <a:ln>
                  <a:noFill/>
                </a:ln>
                <a:solidFill>
                  <a:srgbClr val="000000"/>
                </a:solidFill>
                <a:effectLst/>
                <a:uLnTx/>
                <a:uFillTx/>
                <a:latin typeface="Franklin Gothic Book" panose="020B0503020102020204" pitchFamily="34" charset="0"/>
              </a:rPr>
              <a:t>No waiting period for injuries and illnesses and 6 months for cruciate ligament events. Waiting period starts on the policy effective date. </a:t>
            </a:r>
          </a:p>
          <a:p>
            <a:pPr marL="171450" marR="0" lvl="0" indent="-171450" algn="l" defTabSz="914400" rtl="0" eaLnBrk="1" fontAlgn="base" latinLnBrk="0" hangingPunct="1">
              <a:lnSpc>
                <a:spcPct val="100000"/>
              </a:lnSpc>
              <a:spcBef>
                <a:spcPts val="0"/>
              </a:spcBef>
              <a:spcAft>
                <a:spcPts val="0"/>
              </a:spcAft>
              <a:buClr>
                <a:srgbClr val="117158"/>
              </a:buClr>
              <a:buSzTx/>
              <a:buFont typeface="Wingdings" panose="05000000000000000000" pitchFamily="2" charset="2"/>
              <a:buChar char="§"/>
              <a:tabLst/>
              <a:defRPr/>
            </a:pPr>
            <a:endParaRPr kumimoji="0" lang="en-US" sz="1100" b="0" i="0" u="none" strike="noStrike" kern="1200" cap="none" spc="0" normalizeH="0" baseline="0" noProof="0" dirty="0">
              <a:ln>
                <a:noFill/>
              </a:ln>
              <a:solidFill>
                <a:srgbClr val="000000"/>
              </a:solidFill>
              <a:effectLst/>
              <a:uLnTx/>
              <a:uFillTx/>
              <a:latin typeface="Franklin Gothic Book" panose="020B0503020102020204" pitchFamily="34" charset="0"/>
            </a:endParaRPr>
          </a:p>
          <a:p>
            <a:pPr marL="171450" marR="0" lvl="0" indent="-171450" algn="l" defTabSz="914400" rtl="0" eaLnBrk="1" fontAlgn="base" latinLnBrk="0" hangingPunct="1">
              <a:lnSpc>
                <a:spcPct val="100000"/>
              </a:lnSpc>
              <a:spcBef>
                <a:spcPts val="0"/>
              </a:spcBef>
              <a:spcAft>
                <a:spcPts val="0"/>
              </a:spcAft>
              <a:buClr>
                <a:srgbClr val="117158"/>
              </a:buClr>
              <a:buSzTx/>
              <a:buFont typeface="Wingdings" panose="05000000000000000000" pitchFamily="2" charset="2"/>
              <a:buChar char="§"/>
              <a:tabLst/>
              <a:defRPr/>
            </a:pPr>
            <a:r>
              <a:rPr kumimoji="0" lang="en-US" sz="1100" b="0" i="0" u="none" strike="noStrike" kern="1200" cap="none" spc="0" normalizeH="0" baseline="0" noProof="0" dirty="0">
                <a:ln>
                  <a:noFill/>
                </a:ln>
                <a:solidFill>
                  <a:srgbClr val="000000"/>
                </a:solidFill>
                <a:effectLst/>
                <a:uLnTx/>
                <a:uFillTx/>
                <a:latin typeface="Franklin Gothic Book" panose="020B0503020102020204" pitchFamily="34" charset="0"/>
              </a:rPr>
              <a:t>Choice of two add-on plans for routine veterinary care. The Pedigree add-on is a schedule of benefits that provides up to $305 in annual benefits with no deductible for approximately $14/month. The Best in Show Plan is a schedule of benefits that provides up to $535 in annual benefits with no deductible for approximately $23/month. These services include spay/neuter, rabies vaccine, flea/tick/heartworm prevention, vaccination, wellness exam, heartworm test, blood fecal, parasite exam, microchip, urinalysis and deworming. </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Franklin Gothic Book" panose="020B0503020102020204" pitchFamily="34" charset="0"/>
              </a:rPr>
              <a:t> </a:t>
            </a:r>
            <a:endParaRPr kumimoji="0" lang="en-US" sz="1200" b="0" i="0" u="none" strike="noStrike" kern="1200" cap="none" spc="0" normalizeH="0" baseline="0" noProof="0" dirty="0">
              <a:ln>
                <a:noFill/>
              </a:ln>
              <a:solidFill>
                <a:srgbClr val="000000"/>
              </a:solidFill>
              <a:effectLst/>
              <a:uLnTx/>
              <a:uFillTx/>
              <a:latin typeface="Franklin Gothic Book" panose="020B0503020102020204" pitchFamily="34" charset="0"/>
            </a:endParaRPr>
          </a:p>
        </p:txBody>
      </p:sp>
      <p:pic>
        <p:nvPicPr>
          <p:cNvPr id="12" name="Picture 11" descr="A logo for a pet company&#10;&#10;Description automatically generated">
            <a:extLst>
              <a:ext uri="{FF2B5EF4-FFF2-40B4-BE49-F238E27FC236}">
                <a16:creationId xmlns:a16="http://schemas.microsoft.com/office/drawing/2014/main" id="{99A272E8-2381-CB09-D678-2EB6A9D32C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33849" y="53088"/>
            <a:ext cx="1521175" cy="827873"/>
          </a:xfrm>
          <a:prstGeom prst="rect">
            <a:avLst/>
          </a:prstGeom>
        </p:spPr>
      </p:pic>
    </p:spTree>
    <p:extLst>
      <p:ext uri="{BB962C8B-B14F-4D97-AF65-F5344CB8AC3E}">
        <p14:creationId xmlns:p14="http://schemas.microsoft.com/office/powerpoint/2010/main" val="15358910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040" y="190184"/>
            <a:ext cx="8229600" cy="360558"/>
          </a:xfrm>
        </p:spPr>
        <p:txBody>
          <a:bodyPr/>
          <a:lstStyle/>
          <a:p>
            <a:pPr>
              <a:spcBef>
                <a:spcPct val="20000"/>
              </a:spcBef>
              <a:defRPr/>
            </a:pPr>
            <a:r>
              <a:rPr lang="en-US" dirty="0">
                <a:latin typeface="Franklin Gothic Book"/>
              </a:rPr>
              <a:t>Devereux Provided - Free  </a:t>
            </a:r>
            <a:br>
              <a:rPr lang="en-US" dirty="0">
                <a:latin typeface="Franklin Gothic Book"/>
              </a:rPr>
            </a:br>
            <a:r>
              <a:rPr lang="en-US" dirty="0">
                <a:latin typeface="Franklin Gothic Book"/>
              </a:rPr>
              <a:t>(100% Devereux paid)</a:t>
            </a:r>
            <a:endParaRPr lang="en-US" altLang="en-US" sz="1800" b="0" cap="none" dirty="0">
              <a:latin typeface="Franklin Gothic Book"/>
            </a:endParaRPr>
          </a:p>
        </p:txBody>
      </p:sp>
      <p:sp>
        <p:nvSpPr>
          <p:cNvPr id="3" name="Content Placeholder 2"/>
          <p:cNvSpPr>
            <a:spLocks noGrp="1"/>
          </p:cNvSpPr>
          <p:nvPr>
            <p:ph idx="1"/>
          </p:nvPr>
        </p:nvSpPr>
        <p:spPr>
          <a:xfrm>
            <a:off x="447040" y="919031"/>
            <a:ext cx="8442960" cy="5115358"/>
          </a:xfrm>
        </p:spPr>
        <p:txBody>
          <a:bodyPr vert="horz" lIns="0" tIns="45720" rIns="91440" bIns="45720" rtlCol="0" anchor="t">
            <a:noAutofit/>
          </a:bodyPr>
          <a:lstStyle/>
          <a:p>
            <a:pPr marL="0" indent="0">
              <a:buNone/>
            </a:pPr>
            <a:r>
              <a:rPr lang="en-US" sz="1800" dirty="0">
                <a:solidFill>
                  <a:srgbClr val="00664D"/>
                </a:solidFill>
                <a:latin typeface="Franklin Gothic Book"/>
              </a:rPr>
              <a:t>INSURANCE ASSISTANCE </a:t>
            </a:r>
            <a:endParaRPr lang="en-US" sz="1800" dirty="0">
              <a:solidFill>
                <a:srgbClr val="00664D"/>
              </a:solidFill>
              <a:latin typeface="Franklin Gothic Book" panose="020B0503020102020204" pitchFamily="34" charset="0"/>
            </a:endParaRPr>
          </a:p>
          <a:p>
            <a:pPr lvl="0">
              <a:buClr>
                <a:srgbClr val="00664D"/>
              </a:buClr>
              <a:buFont typeface="Wingdings" panose="05000000000000000000" pitchFamily="2" charset="2"/>
              <a:buChar char="§"/>
            </a:pPr>
            <a:endParaRPr lang="en-US" sz="1000" b="1" u="sng" dirty="0">
              <a:solidFill>
                <a:srgbClr val="00664D"/>
              </a:solidFill>
              <a:latin typeface="Franklin Gothic Book" panose="020B0503020102020204" pitchFamily="34" charset="0"/>
            </a:endParaRPr>
          </a:p>
          <a:p>
            <a:pPr>
              <a:buClr>
                <a:srgbClr val="00664D"/>
              </a:buClr>
              <a:buFont typeface="Wingdings" panose="05000000000000000000" pitchFamily="2" charset="2"/>
              <a:buChar char="§"/>
            </a:pPr>
            <a:r>
              <a:rPr lang="en-US" sz="1400" b="1" dirty="0">
                <a:solidFill>
                  <a:srgbClr val="117158"/>
                </a:solidFill>
                <a:latin typeface="Franklin Gothic Book"/>
              </a:rPr>
              <a:t>Life insurance </a:t>
            </a:r>
            <a:r>
              <a:rPr lang="en-US" sz="1400" dirty="0">
                <a:latin typeface="Franklin Gothic Book"/>
              </a:rPr>
              <a:t>2x Salary to a maximum of $200,000 (full-time employees)</a:t>
            </a:r>
          </a:p>
          <a:p>
            <a:pPr marR="0">
              <a:spcBef>
                <a:spcPts val="0"/>
              </a:spcBef>
              <a:spcAft>
                <a:spcPts val="0"/>
              </a:spcAft>
              <a:buClr>
                <a:srgbClr val="00664D"/>
              </a:buClr>
              <a:buFont typeface="Wingdings" panose="05000000000000000000" pitchFamily="2" charset="2"/>
              <a:buChar char="§"/>
            </a:pPr>
            <a:endParaRPr lang="en-US" sz="1400" b="1" dirty="0">
              <a:latin typeface="Franklin Gothic Book" panose="020B0503020102020204" pitchFamily="34" charset="0"/>
            </a:endParaRPr>
          </a:p>
          <a:p>
            <a:pPr>
              <a:spcBef>
                <a:spcPts val="0"/>
              </a:spcBef>
              <a:buClr>
                <a:srgbClr val="00664D"/>
              </a:buClr>
              <a:buFont typeface="Wingdings" panose="05000000000000000000" pitchFamily="2" charset="2"/>
              <a:buChar char="§"/>
            </a:pPr>
            <a:r>
              <a:rPr lang="en-US" sz="1400" b="1" dirty="0">
                <a:solidFill>
                  <a:srgbClr val="117158"/>
                </a:solidFill>
                <a:latin typeface="Franklin Gothic Book"/>
              </a:rPr>
              <a:t>Long Term Disability </a:t>
            </a:r>
            <a:r>
              <a:rPr lang="en-US" sz="1400" dirty="0">
                <a:latin typeface="Franklin Gothic Book"/>
              </a:rPr>
              <a:t>– </a:t>
            </a:r>
            <a:r>
              <a:rPr lang="en-US" sz="1400" dirty="0">
                <a:solidFill>
                  <a:srgbClr val="000000"/>
                </a:solidFill>
                <a:latin typeface="Franklin Gothic Book"/>
                <a:ea typeface="Times New Roman" panose="02020603050405020304" pitchFamily="18" charset="0"/>
              </a:rPr>
              <a:t>Devereux provides all full-time active employees with a minimum of 60% income replacement if out of work due to a disabling condition for 90 days or longer. This important paycheck protection benefit pays benefits directly to you and may be continued to Normal Social Security Retirement Age if you continue to meet the definition of disability.  (full-time employees) </a:t>
            </a:r>
          </a:p>
          <a:p>
            <a:pPr>
              <a:spcBef>
                <a:spcPts val="0"/>
              </a:spcBef>
              <a:buClr>
                <a:srgbClr val="00664D"/>
              </a:buClr>
              <a:buFont typeface="Wingdings" panose="05000000000000000000" pitchFamily="2" charset="2"/>
              <a:buChar char="§"/>
            </a:pPr>
            <a:endParaRPr lang="en-US" sz="1400" dirty="0">
              <a:solidFill>
                <a:srgbClr val="000000"/>
              </a:solidFill>
              <a:latin typeface="Franklin Gothic Book" panose="020B0503020102020204" pitchFamily="34" charset="0"/>
              <a:ea typeface="Times New Roman" panose="02020603050405020304" pitchFamily="18" charset="0"/>
            </a:endParaRPr>
          </a:p>
          <a:p>
            <a:pPr>
              <a:spcBef>
                <a:spcPts val="0"/>
              </a:spcBef>
              <a:buClr>
                <a:srgbClr val="00664D"/>
              </a:buClr>
              <a:buFont typeface="Wingdings" panose="05000000000000000000" pitchFamily="2" charset="2"/>
              <a:buChar char="§"/>
            </a:pPr>
            <a:r>
              <a:rPr lang="en-US" sz="1400" dirty="0">
                <a:latin typeface="Franklin Gothic Book"/>
              </a:rPr>
              <a:t>In addition to </a:t>
            </a:r>
            <a:r>
              <a:rPr lang="en-US" sz="1400" b="1" dirty="0">
                <a:solidFill>
                  <a:srgbClr val="117158"/>
                </a:solidFill>
                <a:latin typeface="Franklin Gothic Book"/>
              </a:rPr>
              <a:t>CSB’s Benefits Member Advocacy Center </a:t>
            </a:r>
            <a:r>
              <a:rPr lang="en-US" sz="1400" dirty="0">
                <a:latin typeface="Franklin Gothic Book"/>
              </a:rPr>
              <a:t>you also have</a:t>
            </a:r>
            <a:r>
              <a:rPr lang="en-US" sz="1400" b="1" dirty="0">
                <a:solidFill>
                  <a:srgbClr val="117158"/>
                </a:solidFill>
                <a:latin typeface="Franklin Gothic Book"/>
              </a:rPr>
              <a:t> Advocacy </a:t>
            </a:r>
            <a:r>
              <a:rPr lang="en-US" sz="1400" dirty="0">
                <a:latin typeface="Franklin Gothic Book"/>
              </a:rPr>
              <a:t>support through </a:t>
            </a:r>
            <a:r>
              <a:rPr lang="en-US" sz="1400" b="1" dirty="0">
                <a:solidFill>
                  <a:srgbClr val="117158"/>
                </a:solidFill>
                <a:latin typeface="Franklin Gothic Book"/>
              </a:rPr>
              <a:t>NY Life </a:t>
            </a:r>
            <a:r>
              <a:rPr lang="en-US" sz="1400" dirty="0">
                <a:latin typeface="Franklin Gothic Book"/>
              </a:rPr>
              <a:t>at </a:t>
            </a:r>
            <a:r>
              <a:rPr lang="en-US" sz="1400" dirty="0">
                <a:latin typeface="Franklin Gothic Book"/>
                <a:hlinkClick r:id="rId3"/>
              </a:rPr>
              <a:t>www.guidanceresources.com</a:t>
            </a:r>
            <a:r>
              <a:rPr lang="en-US" sz="1400" dirty="0">
                <a:latin typeface="Franklin Gothic Book"/>
              </a:rPr>
              <a:t> offers trained advocates to help you navigate healthcare even if you are not on a Devereux benefit plan. Services include claim and billing issues, appeal processes and simplifying complicated administrative services and address questions and concerns. </a:t>
            </a:r>
            <a:r>
              <a:rPr lang="en-US" sz="1400" dirty="0">
                <a:latin typeface="Franklin Gothic Book"/>
                <a:ea typeface="Times New Roman" panose="02020603050405020304" pitchFamily="18" charset="0"/>
              </a:rPr>
              <a:t>Use ID: NYLGBS</a:t>
            </a:r>
            <a:endParaRPr lang="en-US" sz="1400" dirty="0">
              <a:latin typeface="Franklin Gothic Book"/>
            </a:endParaRPr>
          </a:p>
          <a:p>
            <a:pPr>
              <a:spcBef>
                <a:spcPts val="0"/>
              </a:spcBef>
              <a:buClr>
                <a:srgbClr val="00664D"/>
              </a:buClr>
              <a:buFont typeface="Wingdings" panose="05000000000000000000" pitchFamily="2" charset="2"/>
              <a:buChar char="§"/>
            </a:pPr>
            <a:endParaRPr lang="en-US" sz="1400" dirty="0">
              <a:solidFill>
                <a:srgbClr val="117158"/>
              </a:solidFill>
              <a:latin typeface="Franklin Gothic Book" panose="020B0503020102020204" pitchFamily="34" charset="0"/>
              <a:ea typeface="Times New Roman" panose="02020603050405020304" pitchFamily="18" charset="0"/>
            </a:endParaRPr>
          </a:p>
          <a:p>
            <a:pPr>
              <a:spcBef>
                <a:spcPts val="0"/>
              </a:spcBef>
              <a:buClr>
                <a:srgbClr val="00664D"/>
              </a:buClr>
              <a:buFont typeface="Wingdings" panose="05000000000000000000" pitchFamily="2" charset="2"/>
              <a:buChar char="§"/>
            </a:pPr>
            <a:r>
              <a:rPr lang="en-US" sz="1400" b="1" dirty="0">
                <a:solidFill>
                  <a:srgbClr val="117158"/>
                </a:solidFill>
                <a:latin typeface="Franklin Gothic Book"/>
                <a:ea typeface="Times New Roman" panose="02020603050405020304" pitchFamily="18" charset="0"/>
              </a:rPr>
              <a:t>Secure Travel </a:t>
            </a:r>
            <a:r>
              <a:rPr lang="en-US" sz="1400" dirty="0">
                <a:latin typeface="Franklin Gothic Book"/>
                <a:ea typeface="Times New Roman" panose="02020603050405020304" pitchFamily="18" charset="0"/>
              </a:rPr>
              <a:t>through NY Life at </a:t>
            </a:r>
            <a:r>
              <a:rPr lang="en-US" sz="1400" dirty="0">
                <a:latin typeface="Franklin Gothic Book"/>
                <a:ea typeface="Times New Roman" panose="02020603050405020304" pitchFamily="18" charset="0"/>
                <a:hlinkClick r:id="rId3"/>
              </a:rPr>
              <a:t>www.guidanceresources.com</a:t>
            </a:r>
            <a:r>
              <a:rPr lang="en-US" sz="1400" dirty="0">
                <a:latin typeface="Franklin Gothic Book"/>
                <a:ea typeface="Times New Roman" panose="02020603050405020304" pitchFamily="18" charset="0"/>
              </a:rPr>
              <a:t> offers pre-trip planning and 24/7/365 support when traveling more than 100 miles away on vacation. Services include help with medical evacuations, repatriation and lost fees due to travel changes or emergencies. Use ID: NYLGBS</a:t>
            </a:r>
          </a:p>
          <a:p>
            <a:pPr>
              <a:spcBef>
                <a:spcPts val="0"/>
              </a:spcBef>
              <a:buClr>
                <a:srgbClr val="00664D"/>
              </a:buClr>
              <a:buFont typeface="Wingdings" panose="05000000000000000000" pitchFamily="2" charset="2"/>
              <a:buChar char="§"/>
            </a:pPr>
            <a:endParaRPr lang="en-US" sz="1400" dirty="0">
              <a:latin typeface="Franklin Gothic Book"/>
              <a:ea typeface="Times New Roman" panose="02020603050405020304" pitchFamily="18" charset="0"/>
            </a:endParaRPr>
          </a:p>
          <a:p>
            <a:pPr>
              <a:spcBef>
                <a:spcPts val="0"/>
              </a:spcBef>
              <a:buClr>
                <a:srgbClr val="00664D"/>
              </a:buClr>
              <a:buFont typeface="Wingdings" panose="05000000000000000000" pitchFamily="2" charset="2"/>
              <a:buChar char="§"/>
            </a:pPr>
            <a:r>
              <a:rPr lang="en-US" sz="1400" b="1" dirty="0">
                <a:solidFill>
                  <a:srgbClr val="117158"/>
                </a:solidFill>
                <a:latin typeface="Franklin Gothic Book"/>
                <a:ea typeface="Times New Roman" panose="02020603050405020304" pitchFamily="18" charset="0"/>
              </a:rPr>
              <a:t>GoodRx</a:t>
            </a:r>
            <a:r>
              <a:rPr lang="en-US" sz="1400" dirty="0">
                <a:latin typeface="Franklin Gothic Book"/>
                <a:ea typeface="Times New Roman" panose="02020603050405020304" pitchFamily="18" charset="0"/>
              </a:rPr>
              <a:t> – savings on Rx costs that may be less expensive than what is covered by insurance. Start saving at </a:t>
            </a:r>
            <a:r>
              <a:rPr lang="en-US" sz="1400" dirty="0">
                <a:latin typeface="Franklin Gothic Book"/>
                <a:ea typeface="Times New Roman" panose="02020603050405020304" pitchFamily="18" charset="0"/>
                <a:hlinkClick r:id="rId4"/>
              </a:rPr>
              <a:t>https://connerstrong.goodrx.com</a:t>
            </a:r>
            <a:r>
              <a:rPr lang="en-US" sz="1400" dirty="0">
                <a:latin typeface="Franklin Gothic Book"/>
                <a:ea typeface="Times New Roman" panose="02020603050405020304" pitchFamily="18" charset="0"/>
              </a:rPr>
              <a:t> </a:t>
            </a:r>
          </a:p>
          <a:p>
            <a:pPr>
              <a:spcBef>
                <a:spcPts val="0"/>
              </a:spcBef>
              <a:buClr>
                <a:srgbClr val="00664D"/>
              </a:buClr>
              <a:buFont typeface="Wingdings" panose="05000000000000000000" pitchFamily="2" charset="2"/>
              <a:buChar char="§"/>
            </a:pPr>
            <a:endParaRPr lang="en-US" sz="1400" dirty="0">
              <a:latin typeface="Franklin Gothic Book"/>
              <a:ea typeface="Times New Roman" panose="02020603050405020304" pitchFamily="18" charset="0"/>
            </a:endParaRPr>
          </a:p>
          <a:p>
            <a:pPr>
              <a:spcBef>
                <a:spcPts val="0"/>
              </a:spcBef>
              <a:buClr>
                <a:srgbClr val="00664D"/>
              </a:buClr>
              <a:buFont typeface="Wingdings" panose="05000000000000000000" pitchFamily="2" charset="2"/>
              <a:buChar char="§"/>
            </a:pPr>
            <a:r>
              <a:rPr lang="en-US" sz="1400" b="1" dirty="0">
                <a:solidFill>
                  <a:srgbClr val="117158"/>
                </a:solidFill>
                <a:latin typeface="Franklin Gothic Book"/>
                <a:ea typeface="Times New Roman" panose="02020603050405020304" pitchFamily="18" charset="0"/>
              </a:rPr>
              <a:t>Lilly Direct </a:t>
            </a:r>
            <a:r>
              <a:rPr lang="en-US" sz="1400" dirty="0">
                <a:latin typeface="Franklin Gothic Book"/>
                <a:ea typeface="Times New Roman" panose="02020603050405020304" pitchFamily="18" charset="0"/>
              </a:rPr>
              <a:t>– savings on cost of GLP1 weight loss drugs by going straight to the manufacturer</a:t>
            </a:r>
            <a:r>
              <a:rPr lang="en-US" sz="1400" dirty="0" smtClean="0">
                <a:latin typeface="Franklin Gothic Book"/>
                <a:ea typeface="Times New Roman" panose="02020603050405020304" pitchFamily="18" charset="0"/>
              </a:rPr>
              <a:t>. </a:t>
            </a:r>
            <a:r>
              <a:rPr lang="en-US" sz="1400" dirty="0" smtClean="0">
                <a:latin typeface="Franklin Gothic Book"/>
                <a:ea typeface="Times New Roman" panose="02020603050405020304" pitchFamily="18" charset="0"/>
                <a:hlinkClick r:id="rId5"/>
              </a:rPr>
              <a:t>www.lilydirect.com</a:t>
            </a:r>
            <a:r>
              <a:rPr lang="en-US" sz="1400" dirty="0" smtClean="0">
                <a:latin typeface="Franklin Gothic Book"/>
                <a:ea typeface="Times New Roman" panose="02020603050405020304" pitchFamily="18" charset="0"/>
              </a:rPr>
              <a:t> </a:t>
            </a:r>
            <a:endParaRPr lang="en-US" sz="1400" dirty="0">
              <a:latin typeface="Franklin Gothic Book"/>
              <a:ea typeface="Times New Roman" panose="02020603050405020304" pitchFamily="18" charset="0"/>
            </a:endParaRPr>
          </a:p>
          <a:p>
            <a:pPr>
              <a:spcBef>
                <a:spcPts val="0"/>
              </a:spcBef>
              <a:buClr>
                <a:srgbClr val="00664D"/>
              </a:buClr>
              <a:buFont typeface="Wingdings" panose="05000000000000000000" pitchFamily="2" charset="2"/>
              <a:buChar char="§"/>
            </a:pPr>
            <a:endParaRPr lang="en-US" sz="1400" dirty="0">
              <a:latin typeface="Franklin Gothic Book"/>
              <a:ea typeface="Times New Roman" panose="02020603050405020304" pitchFamily="18" charset="0"/>
            </a:endParaRPr>
          </a:p>
          <a:p>
            <a:pPr>
              <a:spcBef>
                <a:spcPts val="0"/>
              </a:spcBef>
              <a:buClr>
                <a:srgbClr val="00664D"/>
              </a:buClr>
              <a:buFont typeface="Wingdings" panose="05000000000000000000" pitchFamily="2" charset="2"/>
              <a:buChar char="§"/>
            </a:pPr>
            <a:endParaRPr lang="en-US" sz="1400" dirty="0">
              <a:latin typeface="Franklin Gothic Book"/>
              <a:ea typeface="Times New Roman" panose="02020603050405020304" pitchFamily="18" charset="0"/>
            </a:endParaRPr>
          </a:p>
          <a:p>
            <a:pPr marL="0" indent="0">
              <a:spcBef>
                <a:spcPts val="0"/>
              </a:spcBef>
              <a:buNone/>
            </a:pPr>
            <a:endParaRPr lang="en-US" sz="1400" dirty="0">
              <a:ea typeface="Times New Roman" panose="02020603050405020304" pitchFamily="18" charset="0"/>
            </a:endParaRPr>
          </a:p>
        </p:txBody>
      </p:sp>
      <p:pic>
        <p:nvPicPr>
          <p:cNvPr id="4" name="Picture 3" descr="FREE Sign - Price tag | Free Price is available in various ..."/>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27008" y="87396"/>
            <a:ext cx="1108846" cy="831635"/>
          </a:xfrm>
          <a:prstGeom prst="rect">
            <a:avLst/>
          </a:prstGeom>
        </p:spPr>
      </p:pic>
    </p:spTree>
    <p:extLst>
      <p:ext uri="{BB962C8B-B14F-4D97-AF65-F5344CB8AC3E}">
        <p14:creationId xmlns:p14="http://schemas.microsoft.com/office/powerpoint/2010/main" val="29792211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888" y="89997"/>
            <a:ext cx="8229600" cy="360558"/>
          </a:xfrm>
        </p:spPr>
        <p:txBody>
          <a:bodyPr/>
          <a:lstStyle/>
          <a:p>
            <a:pPr>
              <a:spcBef>
                <a:spcPct val="20000"/>
              </a:spcBef>
              <a:defRPr/>
            </a:pPr>
            <a:r>
              <a:rPr lang="en-US" dirty="0">
                <a:latin typeface="Franklin Gothic Book" panose="020B0503020102020204" pitchFamily="34" charset="0"/>
              </a:rPr>
              <a:t>Devereux Provided - Free to You (100% devereux paid)</a:t>
            </a:r>
            <a:r>
              <a:rPr lang="en-US" sz="1800" dirty="0"/>
              <a:t/>
            </a:r>
            <a:br>
              <a:rPr lang="en-US" sz="1800" dirty="0"/>
            </a:br>
            <a:r>
              <a:rPr lang="en-US" altLang="en-US" sz="1800" b="0" cap="none" dirty="0">
                <a:ea typeface="+mn-ea"/>
                <a:cs typeface="+mn-cs"/>
              </a:rPr>
              <a:t> </a:t>
            </a:r>
            <a:endParaRPr lang="en-US" dirty="0"/>
          </a:p>
        </p:txBody>
      </p:sp>
      <p:sp>
        <p:nvSpPr>
          <p:cNvPr id="3" name="Content Placeholder 2"/>
          <p:cNvSpPr>
            <a:spLocks noGrp="1"/>
          </p:cNvSpPr>
          <p:nvPr>
            <p:ph idx="1"/>
          </p:nvPr>
        </p:nvSpPr>
        <p:spPr>
          <a:xfrm>
            <a:off x="448888" y="572475"/>
            <a:ext cx="8229600" cy="5935684"/>
          </a:xfrm>
        </p:spPr>
        <p:txBody>
          <a:bodyPr vert="horz" lIns="0" tIns="45720" rIns="91440" bIns="45720" rtlCol="0" anchor="t">
            <a:noAutofit/>
          </a:bodyPr>
          <a:lstStyle/>
          <a:p>
            <a:pPr marL="0" lvl="0" indent="0">
              <a:buNone/>
            </a:pPr>
            <a:r>
              <a:rPr lang="en-US" sz="1800" dirty="0">
                <a:solidFill>
                  <a:srgbClr val="00664D"/>
                </a:solidFill>
                <a:latin typeface="Franklin Gothic Book"/>
              </a:rPr>
              <a:t>FINANCIAL ASSISTANCE</a:t>
            </a:r>
            <a:endParaRPr lang="en-US" sz="1800" dirty="0">
              <a:latin typeface="Franklin Gothic Book"/>
            </a:endParaRPr>
          </a:p>
          <a:p>
            <a:pPr marL="0" indent="0">
              <a:buNone/>
            </a:pPr>
            <a:endParaRPr lang="en-US" sz="800" dirty="0">
              <a:latin typeface="Franklin Gothic Book" panose="020B0503020102020204" pitchFamily="34" charset="0"/>
            </a:endParaRPr>
          </a:p>
          <a:p>
            <a:pPr>
              <a:buClr>
                <a:srgbClr val="00664D"/>
              </a:buClr>
            </a:pPr>
            <a:r>
              <a:rPr lang="en-US" sz="1400" b="1" dirty="0">
                <a:solidFill>
                  <a:srgbClr val="117158"/>
                </a:solidFill>
                <a:latin typeface="Franklin Gothic Book"/>
              </a:rPr>
              <a:t>Visit</a:t>
            </a:r>
            <a:r>
              <a:rPr lang="en-US" sz="1400" b="1" dirty="0">
                <a:latin typeface="Franklin Gothic Book"/>
              </a:rPr>
              <a:t> </a:t>
            </a:r>
            <a:r>
              <a:rPr lang="en-US" sz="1400" b="1" dirty="0">
                <a:latin typeface="Franklin Gothic Book"/>
                <a:hlinkClick r:id="rId3"/>
              </a:rPr>
              <a:t>www.tiaa.org/devereux</a:t>
            </a:r>
            <a:r>
              <a:rPr lang="en-US" sz="1400" b="1" dirty="0">
                <a:latin typeface="Franklin Gothic Book"/>
              </a:rPr>
              <a:t> </a:t>
            </a:r>
            <a:r>
              <a:rPr lang="en-US" sz="1400" dirty="0">
                <a:latin typeface="Franklin Gothic Book"/>
              </a:rPr>
              <a:t>for individual consultations, advice and counseling including on-demand webinars, calculator and tools. Help is also available by calling 800-842-2252 to meet with an advisor to help with investment decisions.  </a:t>
            </a:r>
            <a:endParaRPr lang="en-US" sz="1400" dirty="0">
              <a:latin typeface="Franklin Gothic Book" panose="020B0503020102020204" pitchFamily="34" charset="0"/>
            </a:endParaRPr>
          </a:p>
          <a:p>
            <a:pPr>
              <a:buClr>
                <a:srgbClr val="00664D"/>
              </a:buClr>
            </a:pPr>
            <a:endParaRPr lang="en-US" sz="1400" dirty="0">
              <a:latin typeface="Franklin Gothic Book" panose="020B0503020102020204" pitchFamily="34" charset="0"/>
            </a:endParaRPr>
          </a:p>
          <a:p>
            <a:pPr>
              <a:buClr>
                <a:srgbClr val="00664D"/>
              </a:buClr>
            </a:pPr>
            <a:r>
              <a:rPr lang="en-US" sz="1400" b="1" dirty="0">
                <a:solidFill>
                  <a:srgbClr val="117158"/>
                </a:solidFill>
                <a:latin typeface="Franklin Gothic Book"/>
              </a:rPr>
              <a:t>Janney Montgomery Scott, </a:t>
            </a:r>
            <a:r>
              <a:rPr lang="en-US" sz="1400" dirty="0">
                <a:latin typeface="Franklin Gothic Book"/>
              </a:rPr>
              <a:t>Devereux’s Retirement Plan advisors are available to help with retirement and financial questions by calling (800) 567-2687 or emailing </a:t>
            </a:r>
            <a:r>
              <a:rPr lang="en-US" sz="1400" dirty="0">
                <a:latin typeface="Franklin Gothic Book"/>
                <a:hlinkClick r:id="rId4"/>
              </a:rPr>
              <a:t>QKarpiak@janney.com</a:t>
            </a:r>
            <a:r>
              <a:rPr lang="en-US" sz="1400" dirty="0">
                <a:latin typeface="Franklin Gothic Book"/>
              </a:rPr>
              <a:t>.</a:t>
            </a:r>
          </a:p>
          <a:p>
            <a:pPr>
              <a:buClr>
                <a:srgbClr val="00664D"/>
              </a:buClr>
            </a:pPr>
            <a:endParaRPr lang="en-US" sz="1400" dirty="0">
              <a:latin typeface="Franklin Gothic Book"/>
            </a:endParaRPr>
          </a:p>
          <a:p>
            <a:pPr>
              <a:buClr>
                <a:srgbClr val="00664D"/>
              </a:buClr>
            </a:pPr>
            <a:r>
              <a:rPr lang="en-US" sz="1400" dirty="0">
                <a:solidFill>
                  <a:srgbClr val="117158"/>
                </a:solidFill>
                <a:latin typeface="Franklin Gothic Book"/>
              </a:rPr>
              <a:t>Senior Advisors </a:t>
            </a:r>
            <a:r>
              <a:rPr lang="en-US" sz="1400" dirty="0">
                <a:latin typeface="Franklin Gothic Book"/>
              </a:rPr>
              <a:t>– Medicare Specialists providing education, choices and recommendations on Medicare coverage, including Plan A, Plan B, Medicare Advantage Plans (Plan C), </a:t>
            </a:r>
            <a:r>
              <a:rPr lang="en-US" sz="1400" dirty="0" smtClean="0">
                <a:latin typeface="Franklin Gothic Book"/>
              </a:rPr>
              <a:t>and </a:t>
            </a:r>
            <a:r>
              <a:rPr lang="en-US" sz="1400" dirty="0">
                <a:latin typeface="Franklin Gothic Book"/>
              </a:rPr>
              <a:t>Medicare Supplement Plans (Medigap). Our specialists can be reached by calling 908-272-1970 or at </a:t>
            </a:r>
            <a:r>
              <a:rPr lang="en-US" sz="1400" dirty="0">
                <a:latin typeface="Franklin Gothic Book"/>
                <a:hlinkClick r:id="rId5"/>
              </a:rPr>
              <a:t>www.senior-advisors.com</a:t>
            </a:r>
            <a:r>
              <a:rPr lang="en-US" sz="1400" dirty="0">
                <a:latin typeface="Franklin Gothic Book"/>
              </a:rPr>
              <a:t> </a:t>
            </a:r>
          </a:p>
          <a:p>
            <a:pPr>
              <a:buClr>
                <a:srgbClr val="00664D"/>
              </a:buClr>
            </a:pPr>
            <a:endParaRPr lang="en-US" sz="1400" dirty="0">
              <a:latin typeface="Franklin Gothic Book" panose="020B0503020102020204" pitchFamily="34" charset="0"/>
            </a:endParaRPr>
          </a:p>
          <a:p>
            <a:pPr>
              <a:buClr>
                <a:srgbClr val="00664D"/>
              </a:buClr>
            </a:pPr>
            <a:r>
              <a:rPr lang="en-US" sz="1400" b="1" dirty="0">
                <a:solidFill>
                  <a:srgbClr val="117158"/>
                </a:solidFill>
                <a:latin typeface="Franklin Gothic Book"/>
                <a:ea typeface="Times New Roman" panose="02020603050405020304" pitchFamily="18" charset="0"/>
              </a:rPr>
              <a:t>Financial, Legal and Estate Guidance </a:t>
            </a:r>
            <a:r>
              <a:rPr lang="en-US" sz="1400" dirty="0">
                <a:latin typeface="Franklin Gothic Book"/>
                <a:ea typeface="Times New Roman" panose="02020603050405020304" pitchFamily="18" charset="0"/>
              </a:rPr>
              <a:t>through NY Life at </a:t>
            </a:r>
            <a:r>
              <a:rPr lang="en-US" sz="1400" dirty="0">
                <a:latin typeface="Franklin Gothic Book"/>
                <a:ea typeface="Times New Roman" panose="02020603050405020304" pitchFamily="18" charset="0"/>
                <a:hlinkClick r:id="rId6"/>
              </a:rPr>
              <a:t>www.guidanceresources.com</a:t>
            </a:r>
            <a:r>
              <a:rPr lang="en-US" sz="1400" dirty="0">
                <a:latin typeface="Franklin Gothic Book"/>
                <a:ea typeface="Times New Roman" panose="02020603050405020304" pitchFamily="18" charset="0"/>
              </a:rPr>
              <a:t> offers professional services that include unlimited financial support on issues like debt management, family budgeting, estate planning, law and tax consultations and much more. pre-trip planning and 24/7/365 support when traveling more than 100 miles away on vacation. Services include help with medical evacuations, repatriation and lost fees due to travel changes or emergencies. Use ID: NYLGBS</a:t>
            </a:r>
          </a:p>
          <a:p>
            <a:pPr>
              <a:buClr>
                <a:srgbClr val="00664D"/>
              </a:buClr>
            </a:pPr>
            <a:endParaRPr lang="en-US" sz="1000" dirty="0">
              <a:latin typeface="Franklin Gothic Book" panose="020B0503020102020204" pitchFamily="34" charset="0"/>
              <a:ea typeface="Times New Roman" panose="02020603050405020304" pitchFamily="18" charset="0"/>
            </a:endParaRPr>
          </a:p>
          <a:p>
            <a:pPr>
              <a:buClr>
                <a:srgbClr val="00664D"/>
              </a:buClr>
            </a:pPr>
            <a:r>
              <a:rPr lang="en-US" sz="1400" b="1" dirty="0">
                <a:solidFill>
                  <a:srgbClr val="117158"/>
                </a:solidFill>
                <a:latin typeface="Franklin Gothic Book"/>
                <a:ea typeface="Times New Roman" panose="02020603050405020304" pitchFamily="18" charset="0"/>
              </a:rPr>
              <a:t>Family Source and Guidance Resources </a:t>
            </a:r>
            <a:r>
              <a:rPr lang="en-US" sz="1400" dirty="0">
                <a:latin typeface="Franklin Gothic Book"/>
                <a:ea typeface="Times New Roman" panose="02020603050405020304" pitchFamily="18" charset="0"/>
              </a:rPr>
              <a:t>through NY Life at </a:t>
            </a:r>
            <a:r>
              <a:rPr lang="en-US" sz="1400" dirty="0">
                <a:latin typeface="Franklin Gothic Book"/>
                <a:ea typeface="Times New Roman" panose="02020603050405020304" pitchFamily="18" charset="0"/>
                <a:hlinkClick r:id="rId6"/>
              </a:rPr>
              <a:t>www.guidanceresources.com</a:t>
            </a:r>
            <a:r>
              <a:rPr lang="en-US" sz="1400" dirty="0">
                <a:latin typeface="Franklin Gothic Book"/>
                <a:ea typeface="Times New Roman" panose="02020603050405020304" pitchFamily="18" charset="0"/>
              </a:rPr>
              <a:t> are specialists that provide customized research, educational materials and prescreened referrals for childcare, adoption, eldercare, education and pet care. They can also assist with question on home and auto insurance and general questions through “Ask the Expert” which provides personal responses to your questions. Use ID: NYLGBS</a:t>
            </a:r>
          </a:p>
          <a:p>
            <a:pPr marL="0" indent="0">
              <a:buNone/>
            </a:pPr>
            <a:endParaRPr lang="en-US" sz="1400" dirty="0">
              <a:latin typeface="Franklin Gothic Book" panose="020B0503020102020204" pitchFamily="34" charset="0"/>
              <a:ea typeface="Times New Roman" panose="02020603050405020304" pitchFamily="18" charset="0"/>
            </a:endParaRPr>
          </a:p>
          <a:p>
            <a:pPr marL="0" indent="0">
              <a:buNone/>
            </a:pPr>
            <a:endParaRPr lang="en-US" sz="1400" b="1" dirty="0">
              <a:latin typeface="Franklin Gothic Book" panose="020B0503020102020204" pitchFamily="34" charset="0"/>
            </a:endParaRPr>
          </a:p>
          <a:p>
            <a:pPr marL="0" indent="0">
              <a:buNone/>
            </a:pPr>
            <a:endParaRPr lang="en-US" sz="1400" b="1" dirty="0">
              <a:solidFill>
                <a:srgbClr val="000000"/>
              </a:solidFill>
              <a:latin typeface="Arial"/>
              <a:cs typeface="Arial"/>
            </a:endParaRPr>
          </a:p>
          <a:p>
            <a:endParaRPr lang="en-US" sz="1400" b="1" dirty="0">
              <a:cs typeface="Arial"/>
            </a:endParaRPr>
          </a:p>
          <a:p>
            <a:endParaRPr lang="en-US" sz="1400" b="1" dirty="0"/>
          </a:p>
          <a:p>
            <a:endParaRPr lang="en-US" sz="1400" b="1" dirty="0"/>
          </a:p>
          <a:p>
            <a:endParaRPr lang="en-US" sz="1400" b="1" dirty="0"/>
          </a:p>
          <a:p>
            <a:endParaRPr lang="en-US" sz="1400" b="1" dirty="0"/>
          </a:p>
          <a:p>
            <a:endParaRPr lang="en-US" sz="1400" b="1" dirty="0"/>
          </a:p>
          <a:p>
            <a:pPr marL="0" indent="0">
              <a:buNone/>
            </a:pPr>
            <a:endParaRPr lang="en-US" sz="1400" b="1" dirty="0">
              <a:cs typeface="Arial"/>
            </a:endParaRPr>
          </a:p>
          <a:p>
            <a:endParaRPr lang="en-US" sz="1400" b="1" dirty="0">
              <a:cs typeface="Arial"/>
            </a:endParaRPr>
          </a:p>
          <a:p>
            <a:pPr marL="0" indent="0">
              <a:buNone/>
            </a:pPr>
            <a:r>
              <a:rPr lang="en-US" sz="1400" dirty="0" smtClean="0">
                <a:ln>
                  <a:solidFill>
                    <a:srgbClr val="00664D"/>
                  </a:solidFill>
                </a:ln>
                <a:solidFill>
                  <a:srgbClr val="00664D"/>
                </a:solidFill>
              </a:rPr>
              <a:t> </a:t>
            </a:r>
            <a:endParaRPr lang="en-US" sz="1400" dirty="0">
              <a:ln>
                <a:solidFill>
                  <a:srgbClr val="00664D"/>
                </a:solidFill>
              </a:ln>
              <a:solidFill>
                <a:srgbClr val="00664D"/>
              </a:solidFill>
              <a:cs typeface="Arial"/>
            </a:endParaRPr>
          </a:p>
          <a:p>
            <a:pPr marL="0" indent="0">
              <a:buNone/>
            </a:pPr>
            <a:endParaRPr lang="en-US" sz="1400" dirty="0"/>
          </a:p>
        </p:txBody>
      </p:sp>
      <p:pic>
        <p:nvPicPr>
          <p:cNvPr id="4" name="Picture 3" descr="FREE Sign - Price tag | Free Price is available in various ..."/>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88460" y="137781"/>
            <a:ext cx="1204262" cy="903197"/>
          </a:xfrm>
          <a:prstGeom prst="rect">
            <a:avLst/>
          </a:prstGeom>
        </p:spPr>
      </p:pic>
    </p:spTree>
    <p:extLst>
      <p:ext uri="{BB962C8B-B14F-4D97-AF65-F5344CB8AC3E}">
        <p14:creationId xmlns:p14="http://schemas.microsoft.com/office/powerpoint/2010/main" val="37332910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888" y="89997"/>
            <a:ext cx="8229600" cy="360558"/>
          </a:xfrm>
        </p:spPr>
        <p:txBody>
          <a:bodyPr/>
          <a:lstStyle/>
          <a:p>
            <a:pPr>
              <a:spcBef>
                <a:spcPct val="20000"/>
              </a:spcBef>
              <a:defRPr/>
            </a:pPr>
            <a:r>
              <a:rPr lang="en-US" dirty="0">
                <a:latin typeface="Franklin Gothic Book"/>
              </a:rPr>
              <a:t>Devereux Provided - Free to You (100% Devereux paid)</a:t>
            </a:r>
            <a:r>
              <a:rPr lang="en-US" dirty="0"/>
              <a:t/>
            </a:r>
            <a:br>
              <a:rPr lang="en-US" dirty="0"/>
            </a:br>
            <a:r>
              <a:rPr lang="en-US" altLang="en-US" sz="1800" b="0" cap="none" dirty="0">
                <a:ea typeface="+mn-ea"/>
                <a:cs typeface="+mn-cs"/>
              </a:rPr>
              <a:t> </a:t>
            </a:r>
            <a:endParaRPr lang="en-US" dirty="0"/>
          </a:p>
        </p:txBody>
      </p:sp>
      <p:sp>
        <p:nvSpPr>
          <p:cNvPr id="3" name="Content Placeholder 2"/>
          <p:cNvSpPr>
            <a:spLocks noGrp="1"/>
          </p:cNvSpPr>
          <p:nvPr>
            <p:ph idx="1"/>
          </p:nvPr>
        </p:nvSpPr>
        <p:spPr>
          <a:xfrm>
            <a:off x="448888" y="572475"/>
            <a:ext cx="8575040" cy="5935684"/>
          </a:xfrm>
        </p:spPr>
        <p:txBody>
          <a:bodyPr vert="horz" lIns="0" tIns="45720" rIns="91440" bIns="45720" rtlCol="0" anchor="t">
            <a:noAutofit/>
          </a:bodyPr>
          <a:lstStyle/>
          <a:p>
            <a:pPr marL="0" indent="0">
              <a:buNone/>
            </a:pPr>
            <a:r>
              <a:rPr lang="en-US" dirty="0">
                <a:solidFill>
                  <a:srgbClr val="117158"/>
                </a:solidFill>
                <a:latin typeface="Franklin Gothic Book"/>
              </a:rPr>
              <a:t>Well-being, Emotional, Behavioral Health Support </a:t>
            </a:r>
            <a:endParaRPr lang="en-US" dirty="0">
              <a:solidFill>
                <a:srgbClr val="117158"/>
              </a:solidFill>
              <a:latin typeface="Franklin Gothic Book" panose="020B0503020102020204" pitchFamily="34" charset="0"/>
            </a:endParaRPr>
          </a:p>
          <a:p>
            <a:pPr>
              <a:buClr>
                <a:srgbClr val="00664D"/>
              </a:buClr>
              <a:buFont typeface="Wingdings" panose="05000000000000000000" pitchFamily="2" charset="2"/>
              <a:buChar char="§"/>
            </a:pPr>
            <a:endParaRPr lang="en-US" sz="800" b="1" u="sng" dirty="0">
              <a:solidFill>
                <a:srgbClr val="00664D"/>
              </a:solidFill>
              <a:latin typeface="Franklin Gothic Book" panose="020B0503020102020204" pitchFamily="34" charset="0"/>
            </a:endParaRPr>
          </a:p>
          <a:p>
            <a:pPr>
              <a:buClr>
                <a:srgbClr val="00664D"/>
              </a:buClr>
              <a:buFont typeface="Wingdings" panose="05000000000000000000" pitchFamily="2" charset="2"/>
              <a:buChar char="§"/>
            </a:pPr>
            <a:r>
              <a:rPr lang="en-US" sz="1400" b="1" dirty="0">
                <a:solidFill>
                  <a:srgbClr val="117158"/>
                </a:solidFill>
                <a:latin typeface="Franklin Gothic Book"/>
              </a:rPr>
              <a:t>Carebridge</a:t>
            </a:r>
            <a:r>
              <a:rPr lang="en-US" sz="1400" dirty="0">
                <a:latin typeface="Franklin Gothic Book"/>
              </a:rPr>
              <a:t> can help with managing family and personal concerns including childcare, parenting, </a:t>
            </a:r>
            <a:r>
              <a:rPr lang="en-US" sz="1400" dirty="0" smtClean="0">
                <a:latin typeface="Franklin Gothic Book"/>
              </a:rPr>
              <a:t>eldercare</a:t>
            </a:r>
            <a:r>
              <a:rPr lang="en-US" sz="1400" dirty="0">
                <a:latin typeface="Franklin Gothic Book"/>
              </a:rPr>
              <a:t>, money management, education planning, time management, convenience services, legal resources, relocation and more.</a:t>
            </a:r>
          </a:p>
          <a:p>
            <a:pPr lvl="1">
              <a:buClr>
                <a:srgbClr val="00664D"/>
              </a:buClr>
              <a:buFont typeface="Wingdings" panose="05000000000000000000" pitchFamily="2" charset="2"/>
              <a:buChar char="§"/>
            </a:pPr>
            <a:r>
              <a:rPr lang="en-US" sz="1400" dirty="0">
                <a:latin typeface="Franklin Gothic Book"/>
              </a:rPr>
              <a:t>Help is confidential and available 24/7/365 by calling </a:t>
            </a:r>
            <a:r>
              <a:rPr lang="en-US" sz="1400" b="1" dirty="0">
                <a:solidFill>
                  <a:srgbClr val="117158"/>
                </a:solidFill>
                <a:latin typeface="Franklin Gothic Book"/>
              </a:rPr>
              <a:t>(800) 437-0911</a:t>
            </a:r>
            <a:r>
              <a:rPr lang="en-US" sz="1400" dirty="0">
                <a:solidFill>
                  <a:srgbClr val="117158"/>
                </a:solidFill>
                <a:latin typeface="Franklin Gothic Book"/>
              </a:rPr>
              <a:t>. </a:t>
            </a:r>
          </a:p>
          <a:p>
            <a:pPr lvl="1">
              <a:buClr>
                <a:srgbClr val="00664D"/>
              </a:buClr>
              <a:buFont typeface="Wingdings" panose="05000000000000000000" pitchFamily="2" charset="2"/>
              <a:buChar char="§"/>
            </a:pPr>
            <a:r>
              <a:rPr lang="en-US" sz="1400" dirty="0">
                <a:latin typeface="Franklin Gothic Book"/>
              </a:rPr>
              <a:t>Five free, per topic, in person or virtual counseling services to assist you and your dependent family members with emotional concerns such as grief, stress, relationship difficulties, depression, anxiety, or other behavioral health challenges and addictions.</a:t>
            </a:r>
          </a:p>
          <a:p>
            <a:pPr lvl="1">
              <a:buClr>
                <a:srgbClr val="00664D"/>
              </a:buClr>
              <a:buFont typeface="Wingdings" panose="05000000000000000000" pitchFamily="2" charset="2"/>
              <a:buChar char="§"/>
            </a:pPr>
            <a:r>
              <a:rPr lang="en-US" sz="1400" dirty="0">
                <a:latin typeface="Franklin Gothic Book"/>
              </a:rPr>
              <a:t>Discounted shopping and other helpful resources are available at </a:t>
            </a:r>
            <a:r>
              <a:rPr lang="en-US" sz="1400" b="1" u="sng" dirty="0">
                <a:latin typeface="Franklin Gothic Book"/>
                <a:hlinkClick r:id="rId3"/>
              </a:rPr>
              <a:t>www.myliferesource.com</a:t>
            </a:r>
            <a:r>
              <a:rPr lang="en-US" sz="1400" u="sng" dirty="0">
                <a:latin typeface="Franklin Gothic Book"/>
              </a:rPr>
              <a:t> </a:t>
            </a:r>
            <a:r>
              <a:rPr lang="en-US" sz="1400" dirty="0">
                <a:latin typeface="Franklin Gothic Book"/>
              </a:rPr>
              <a:t>and   on the </a:t>
            </a:r>
            <a:r>
              <a:rPr lang="en-US" sz="1400" b="1" dirty="0">
                <a:solidFill>
                  <a:srgbClr val="117158"/>
                </a:solidFill>
                <a:latin typeface="Franklin Gothic Book"/>
              </a:rPr>
              <a:t>Carebridge app</a:t>
            </a:r>
            <a:r>
              <a:rPr lang="en-US" sz="1400" dirty="0">
                <a:latin typeface="Franklin Gothic Book"/>
              </a:rPr>
              <a:t>. The initial access code is </a:t>
            </a:r>
            <a:r>
              <a:rPr lang="en-US" sz="1400" b="1" dirty="0">
                <a:solidFill>
                  <a:srgbClr val="117158"/>
                </a:solidFill>
                <a:latin typeface="Franklin Gothic Book"/>
              </a:rPr>
              <a:t>ADC53</a:t>
            </a:r>
            <a:r>
              <a:rPr lang="en-US" sz="1400" dirty="0">
                <a:solidFill>
                  <a:srgbClr val="117158"/>
                </a:solidFill>
                <a:latin typeface="Franklin Gothic Book"/>
              </a:rPr>
              <a:t>. </a:t>
            </a:r>
            <a:endParaRPr lang="en-US" sz="1400" dirty="0">
              <a:solidFill>
                <a:srgbClr val="117158"/>
              </a:solidFill>
              <a:latin typeface="Franklin Gothic Book" panose="020B0503020102020204" pitchFamily="34" charset="0"/>
            </a:endParaRPr>
          </a:p>
          <a:p>
            <a:pPr lvl="1">
              <a:buClr>
                <a:srgbClr val="00664D"/>
              </a:buClr>
              <a:buFont typeface="Wingdings" panose="05000000000000000000" pitchFamily="2" charset="2"/>
              <a:buChar char="§"/>
            </a:pPr>
            <a:endParaRPr lang="en-US" sz="1400" dirty="0">
              <a:latin typeface="Franklin Gothic Book" panose="020B0503020102020204" pitchFamily="34" charset="0"/>
            </a:endParaRPr>
          </a:p>
          <a:p>
            <a:pPr>
              <a:buClr>
                <a:srgbClr val="00664D"/>
              </a:buClr>
              <a:buFont typeface="Wingdings" panose="05000000000000000000" pitchFamily="2" charset="2"/>
              <a:buChar char="§"/>
            </a:pPr>
            <a:r>
              <a:rPr lang="en-US" sz="1400" b="1" dirty="0">
                <a:solidFill>
                  <a:srgbClr val="117158"/>
                </a:solidFill>
                <a:latin typeface="Franklin Gothic Book"/>
              </a:rPr>
              <a:t>Resiliency</a:t>
            </a:r>
            <a:r>
              <a:rPr lang="en-US" sz="1400" dirty="0">
                <a:latin typeface="Franklin Gothic Book"/>
              </a:rPr>
              <a:t> –  Learn how to grow, thrive and flourish by taking care of yourself first, so you can take care of others. Fill your pitcher and build your bounce with videos, webinars and other resources hosted by Devereux’s DCRC team. Access </a:t>
            </a:r>
            <a:r>
              <a:rPr lang="en-US" sz="1400" dirty="0">
                <a:latin typeface="Franklin Gothic Book"/>
                <a:hlinkClick r:id="rId4"/>
              </a:rPr>
              <a:t>#DevereuxStrong</a:t>
            </a:r>
            <a:r>
              <a:rPr lang="en-US" sz="1400" dirty="0">
                <a:latin typeface="Franklin Gothic Book"/>
              </a:rPr>
              <a:t> to enhance your well-being.</a:t>
            </a:r>
          </a:p>
          <a:p>
            <a:pPr>
              <a:buClr>
                <a:srgbClr val="00664D"/>
              </a:buClr>
              <a:buFont typeface="Wingdings" panose="05000000000000000000" pitchFamily="2" charset="2"/>
              <a:buChar char="§"/>
            </a:pPr>
            <a:endParaRPr lang="en-US" sz="1400" dirty="0">
              <a:latin typeface="Franklin Gothic Book" panose="020B0503020102020204" pitchFamily="34" charset="0"/>
            </a:endParaRPr>
          </a:p>
          <a:p>
            <a:pPr>
              <a:buClr>
                <a:srgbClr val="00664D"/>
              </a:buClr>
              <a:buFont typeface="Wingdings" panose="05000000000000000000" pitchFamily="2" charset="2"/>
              <a:buChar char="§"/>
            </a:pPr>
            <a:r>
              <a:rPr lang="en-US" sz="1400" b="1" dirty="0">
                <a:solidFill>
                  <a:srgbClr val="117158"/>
                </a:solidFill>
                <a:latin typeface="Franklin Gothic Book"/>
              </a:rPr>
              <a:t>Wellness</a:t>
            </a:r>
            <a:r>
              <a:rPr lang="en-US" sz="1400" dirty="0">
                <a:latin typeface="Franklin Gothic Book"/>
              </a:rPr>
              <a:t> support through NY Life at </a:t>
            </a:r>
            <a:r>
              <a:rPr lang="en-US" sz="1400" dirty="0">
                <a:latin typeface="Franklin Gothic Book"/>
                <a:hlinkClick r:id="rId5"/>
              </a:rPr>
              <a:t>www.guidanceresources.com</a:t>
            </a:r>
            <a:r>
              <a:rPr lang="en-US" sz="1400" dirty="0">
                <a:latin typeface="Franklin Gothic Book"/>
              </a:rPr>
              <a:t> offers three face to face counseling sessions, five telehealth resiliency coaching sessions and wellness articles, podcasts, videos and more 24/7. </a:t>
            </a:r>
          </a:p>
          <a:p>
            <a:pPr>
              <a:buClr>
                <a:srgbClr val="00664D"/>
              </a:buClr>
              <a:buFont typeface="Wingdings" panose="05000000000000000000" pitchFamily="2" charset="2"/>
              <a:buChar char="§"/>
            </a:pPr>
            <a:endParaRPr lang="en-US" sz="1400" dirty="0">
              <a:latin typeface="Franklin Gothic Book"/>
            </a:endParaRPr>
          </a:p>
          <a:p>
            <a:pPr>
              <a:buClr>
                <a:srgbClr val="00664D"/>
              </a:buClr>
              <a:buFont typeface="Wingdings" panose="05000000000000000000" pitchFamily="2" charset="2"/>
              <a:buChar char="§"/>
            </a:pPr>
            <a:r>
              <a:rPr lang="en-US" sz="1400" b="1" dirty="0">
                <a:solidFill>
                  <a:srgbClr val="117158"/>
                </a:solidFill>
                <a:latin typeface="Franklin Gothic Book"/>
              </a:rPr>
              <a:t>Utopia Health </a:t>
            </a:r>
            <a:r>
              <a:rPr lang="en-US" sz="1400" dirty="0">
                <a:latin typeface="Franklin Gothic Book"/>
              </a:rPr>
              <a:t>– free service helps you locate nutritionists who provide six-free consultations through </a:t>
            </a:r>
            <a:r>
              <a:rPr lang="en-US" sz="1400" dirty="0" smtClean="0">
                <a:latin typeface="Franklin Gothic Book"/>
              </a:rPr>
              <a:t>your </a:t>
            </a:r>
            <a:r>
              <a:rPr lang="en-US" sz="1400" dirty="0">
                <a:latin typeface="Franklin Gothic Book"/>
              </a:rPr>
              <a:t>medical plan.</a:t>
            </a:r>
            <a:endParaRPr lang="en-US" sz="1400" dirty="0">
              <a:solidFill>
                <a:srgbClr val="117158"/>
              </a:solidFill>
              <a:latin typeface="Franklin Gothic Book" panose="020B0503020102020204" pitchFamily="34" charset="0"/>
            </a:endParaRPr>
          </a:p>
          <a:p>
            <a:pPr marL="0" indent="0">
              <a:buNone/>
            </a:pPr>
            <a:endParaRPr lang="en-US" sz="1000" dirty="0">
              <a:latin typeface="Franklin Gothic Book" panose="020B0503020102020204" pitchFamily="34" charset="0"/>
            </a:endParaRPr>
          </a:p>
          <a:p>
            <a:pPr marL="0" indent="0">
              <a:buNone/>
            </a:pPr>
            <a:endParaRPr lang="en-US" sz="1400" dirty="0">
              <a:ln>
                <a:solidFill>
                  <a:srgbClr val="00664D"/>
                </a:solidFill>
              </a:ln>
              <a:solidFill>
                <a:srgbClr val="00664D"/>
              </a:solidFill>
              <a:latin typeface="Franklin Gothic Book" panose="020B0503020102020204" pitchFamily="34" charset="0"/>
            </a:endParaRPr>
          </a:p>
          <a:p>
            <a:pPr marL="0" indent="0">
              <a:buNone/>
            </a:pPr>
            <a:endParaRPr lang="en-US" sz="1400" dirty="0"/>
          </a:p>
        </p:txBody>
      </p:sp>
      <p:pic>
        <p:nvPicPr>
          <p:cNvPr id="4" name="Picture 3" descr="FREE Sign - Price tag | Free Price is available in various ..."/>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97115" y="149920"/>
            <a:ext cx="1126813" cy="845110"/>
          </a:xfrm>
          <a:prstGeom prst="rect">
            <a:avLst/>
          </a:prstGeom>
        </p:spPr>
      </p:pic>
    </p:spTree>
    <p:extLst>
      <p:ext uri="{BB962C8B-B14F-4D97-AF65-F5344CB8AC3E}">
        <p14:creationId xmlns:p14="http://schemas.microsoft.com/office/powerpoint/2010/main" val="7212252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2425E-0D0B-D98A-9E5F-292D1B0F18C2}"/>
              </a:ext>
            </a:extLst>
          </p:cNvPr>
          <p:cNvSpPr>
            <a:spLocks noGrp="1"/>
          </p:cNvSpPr>
          <p:nvPr>
            <p:ph type="title"/>
          </p:nvPr>
        </p:nvSpPr>
        <p:spPr>
          <a:xfrm>
            <a:off x="216408" y="187960"/>
            <a:ext cx="8153400" cy="990600"/>
          </a:xfrm>
        </p:spPr>
        <p:txBody>
          <a:bodyPr/>
          <a:lstStyle/>
          <a:p>
            <a:pPr algn="l"/>
            <a:r>
              <a:rPr lang="en-US" dirty="0">
                <a:latin typeface="Franklin Gothic Book" panose="020B0503020102020204" pitchFamily="34" charset="0"/>
              </a:rPr>
              <a:t>Explanation of Accruals for health management leave (HML) and time-off benefit (TOB)</a:t>
            </a:r>
            <a:endParaRPr lang="en-US" dirty="0"/>
          </a:p>
        </p:txBody>
      </p:sp>
      <p:graphicFrame>
        <p:nvGraphicFramePr>
          <p:cNvPr id="4" name="Table 3">
            <a:extLst>
              <a:ext uri="{FF2B5EF4-FFF2-40B4-BE49-F238E27FC236}">
                <a16:creationId xmlns:a16="http://schemas.microsoft.com/office/drawing/2014/main" id="{A705FD50-F900-B7C8-9921-7185F1CECE32}"/>
              </a:ext>
            </a:extLst>
          </p:cNvPr>
          <p:cNvGraphicFramePr>
            <a:graphicFrameLocks noGrp="1"/>
          </p:cNvGraphicFramePr>
          <p:nvPr>
            <p:extLst/>
          </p:nvPr>
        </p:nvGraphicFramePr>
        <p:xfrm>
          <a:off x="218209" y="1295357"/>
          <a:ext cx="8759536" cy="4483413"/>
        </p:xfrm>
        <a:graphic>
          <a:graphicData uri="http://schemas.openxmlformats.org/drawingml/2006/table">
            <a:tbl>
              <a:tblPr firstRow="1" firstCol="1" bandRow="1"/>
              <a:tblGrid>
                <a:gridCol w="1912174">
                  <a:extLst>
                    <a:ext uri="{9D8B030D-6E8A-4147-A177-3AD203B41FA5}">
                      <a16:colId xmlns:a16="http://schemas.microsoft.com/office/drawing/2014/main" val="977367394"/>
                    </a:ext>
                  </a:extLst>
                </a:gridCol>
                <a:gridCol w="1576717">
                  <a:extLst>
                    <a:ext uri="{9D8B030D-6E8A-4147-A177-3AD203B41FA5}">
                      <a16:colId xmlns:a16="http://schemas.microsoft.com/office/drawing/2014/main" val="4203735029"/>
                    </a:ext>
                  </a:extLst>
                </a:gridCol>
                <a:gridCol w="1518319">
                  <a:extLst>
                    <a:ext uri="{9D8B030D-6E8A-4147-A177-3AD203B41FA5}">
                      <a16:colId xmlns:a16="http://schemas.microsoft.com/office/drawing/2014/main" val="3509619959"/>
                    </a:ext>
                  </a:extLst>
                </a:gridCol>
                <a:gridCol w="2102289">
                  <a:extLst>
                    <a:ext uri="{9D8B030D-6E8A-4147-A177-3AD203B41FA5}">
                      <a16:colId xmlns:a16="http://schemas.microsoft.com/office/drawing/2014/main" val="3698716640"/>
                    </a:ext>
                  </a:extLst>
                </a:gridCol>
                <a:gridCol w="1650037">
                  <a:extLst>
                    <a:ext uri="{9D8B030D-6E8A-4147-A177-3AD203B41FA5}">
                      <a16:colId xmlns:a16="http://schemas.microsoft.com/office/drawing/2014/main" val="272285615"/>
                    </a:ext>
                  </a:extLst>
                </a:gridCol>
              </a:tblGrid>
              <a:tr h="477258">
                <a:tc>
                  <a:txBody>
                    <a:bodyPr/>
                    <a:lstStyle/>
                    <a:p>
                      <a:pPr marL="0" marR="0" algn="ctr">
                        <a:spcBef>
                          <a:spcPts val="0"/>
                        </a:spcBef>
                        <a:spcAft>
                          <a:spcPts val="0"/>
                        </a:spcAft>
                      </a:pPr>
                      <a:r>
                        <a:rPr lang="en-US" sz="1200" b="1" dirty="0">
                          <a:solidFill>
                            <a:srgbClr val="FFFFFF"/>
                          </a:solidFill>
                          <a:effectLst/>
                          <a:latin typeface="Franklin Gothic Book" panose="020B0503020102020204" pitchFamily="34" charset="0"/>
                          <a:ea typeface="Times New Roman" panose="02020603050405020304" pitchFamily="18" charset="0"/>
                        </a:rPr>
                        <a:t>Benefit</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52"/>
                    </a:solidFill>
                  </a:tcPr>
                </a:tc>
                <a:tc>
                  <a:txBody>
                    <a:bodyPr/>
                    <a:lstStyle/>
                    <a:p>
                      <a:pPr marL="0" marR="0" algn="ctr">
                        <a:spcBef>
                          <a:spcPts val="0"/>
                        </a:spcBef>
                        <a:spcAft>
                          <a:spcPts val="0"/>
                        </a:spcAft>
                      </a:pPr>
                      <a:r>
                        <a:rPr lang="en-US" sz="1200" b="1" dirty="0">
                          <a:solidFill>
                            <a:srgbClr val="FFFFFF"/>
                          </a:solidFill>
                          <a:effectLst/>
                          <a:latin typeface="Franklin Gothic Book" panose="020B0503020102020204" pitchFamily="34" charset="0"/>
                          <a:ea typeface="Times New Roman" panose="02020603050405020304" pitchFamily="18" charset="0"/>
                        </a:rPr>
                        <a:t>Years of Service*</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52"/>
                    </a:solidFill>
                  </a:tcPr>
                </a:tc>
                <a:tc>
                  <a:txBody>
                    <a:bodyPr/>
                    <a:lstStyle/>
                    <a:p>
                      <a:pPr marL="0" marR="0" algn="ctr">
                        <a:spcBef>
                          <a:spcPts val="0"/>
                        </a:spcBef>
                        <a:spcAft>
                          <a:spcPts val="0"/>
                        </a:spcAft>
                      </a:pPr>
                      <a:r>
                        <a:rPr lang="en-US" sz="1200" b="1" dirty="0">
                          <a:solidFill>
                            <a:srgbClr val="FFFFFF"/>
                          </a:solidFill>
                          <a:effectLst/>
                          <a:latin typeface="Franklin Gothic Book" panose="020B0503020102020204" pitchFamily="34" charset="0"/>
                          <a:ea typeface="Times New Roman" panose="02020603050405020304" pitchFamily="18" charset="0"/>
                        </a:rPr>
                        <a:t>Accrual Factor</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52"/>
                    </a:solidFill>
                  </a:tcPr>
                </a:tc>
                <a:tc>
                  <a:txBody>
                    <a:bodyPr/>
                    <a:lstStyle/>
                    <a:p>
                      <a:pPr marL="0" marR="0" algn="ctr">
                        <a:spcBef>
                          <a:spcPts val="0"/>
                        </a:spcBef>
                        <a:spcAft>
                          <a:spcPts val="0"/>
                        </a:spcAft>
                      </a:pPr>
                      <a:r>
                        <a:rPr lang="en-US" sz="1200" b="1" dirty="0">
                          <a:solidFill>
                            <a:srgbClr val="FFFFFF"/>
                          </a:solidFill>
                          <a:effectLst/>
                          <a:latin typeface="Franklin Gothic Book" panose="020B0503020102020204" pitchFamily="34" charset="0"/>
                          <a:ea typeface="Times New Roman" panose="02020603050405020304" pitchFamily="18" charset="0"/>
                        </a:rPr>
                        <a:t>Annual Accrual Maximum</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52"/>
                    </a:solidFill>
                  </a:tcPr>
                </a:tc>
                <a:tc>
                  <a:txBody>
                    <a:bodyPr/>
                    <a:lstStyle/>
                    <a:p>
                      <a:pPr marL="0" marR="0" algn="ctr">
                        <a:spcBef>
                          <a:spcPts val="0"/>
                        </a:spcBef>
                        <a:spcAft>
                          <a:spcPts val="0"/>
                        </a:spcAft>
                      </a:pPr>
                      <a:r>
                        <a:rPr lang="en-US" sz="1200" b="1" dirty="0">
                          <a:solidFill>
                            <a:srgbClr val="FFFFFF"/>
                          </a:solidFill>
                          <a:effectLst/>
                          <a:latin typeface="Franklin Gothic Book" panose="020B0503020102020204" pitchFamily="34" charset="0"/>
                          <a:ea typeface="Times New Roman" panose="02020603050405020304" pitchFamily="18" charset="0"/>
                        </a:rPr>
                        <a:t>Earned on 80 Hours Worked</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52"/>
                    </a:solidFill>
                  </a:tcPr>
                </a:tc>
                <a:extLst>
                  <a:ext uri="{0D108BD9-81ED-4DB2-BD59-A6C34878D82A}">
                    <a16:rowId xmlns:a16="http://schemas.microsoft.com/office/drawing/2014/main" val="3929260940"/>
                  </a:ext>
                </a:extLst>
              </a:tr>
              <a:tr h="238629">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 </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 </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 </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 </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 </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8966555"/>
                  </a:ext>
                </a:extLst>
              </a:tr>
              <a:tr h="477258">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HML – FT Staff*</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Date of Hire</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.0500</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64 Hours</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4.00 Hours</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155764"/>
                  </a:ext>
                </a:extLst>
              </a:tr>
              <a:tr h="238629">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 </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 </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 </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 </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 </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58321844"/>
                  </a:ext>
                </a:extLst>
              </a:tr>
              <a:tr h="238629">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 </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 </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 </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 </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 </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6445984"/>
                  </a:ext>
                </a:extLst>
              </a:tr>
              <a:tr h="238629">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TOB – VP, ED, OOP</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&lt; 1 Year</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2.6 day per month </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Determined by # of months</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 </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9544030"/>
                  </a:ext>
                </a:extLst>
              </a:tr>
              <a:tr h="238629">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 </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1 year – 19 years</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31  days</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Front loaded 7/1 of each year</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 </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7634536"/>
                  </a:ext>
                </a:extLst>
              </a:tr>
              <a:tr h="238629">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 </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20 + Years</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36 days</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Front loaded 7/1 of each year</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 </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9958009"/>
                  </a:ext>
                </a:extLst>
              </a:tr>
              <a:tr h="238629">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 </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 </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 </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 </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 </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9514036"/>
                  </a:ext>
                </a:extLst>
              </a:tr>
              <a:tr h="238629">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TOB – FT Staff* </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 Day</a:t>
                      </a:r>
                      <a:r>
                        <a:rPr lang="en-US" sz="1200" baseline="0" dirty="0">
                          <a:effectLst/>
                          <a:latin typeface="Franklin Gothic Book" panose="020B0503020102020204" pitchFamily="34" charset="0"/>
                          <a:ea typeface="Times New Roman" panose="02020603050405020304" pitchFamily="18" charset="0"/>
                        </a:rPr>
                        <a:t> 1 - </a:t>
                      </a:r>
                      <a:r>
                        <a:rPr lang="en-US" sz="1200" dirty="0">
                          <a:effectLst/>
                          <a:latin typeface="Franklin Gothic Book" panose="020B0503020102020204" pitchFamily="34" charset="0"/>
                          <a:ea typeface="Times New Roman" panose="02020603050405020304" pitchFamily="18" charset="0"/>
                        </a:rPr>
                        <a:t> 2 Years</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.0923</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192</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7.38 Hours</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12625680"/>
                  </a:ext>
                </a:extLst>
              </a:tr>
              <a:tr h="238629">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 </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 3 Years – 4 Years</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.0962</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200</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7.70 Hours</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2395521"/>
                  </a:ext>
                </a:extLst>
              </a:tr>
              <a:tr h="238629">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 </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 5 Years – 9 Years</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.1000</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208</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8.00 Hours</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8053035"/>
                  </a:ext>
                </a:extLst>
              </a:tr>
              <a:tr h="238629">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 </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10 Years – 14 Years </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.1192</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248</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9.54 Hours</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3259930"/>
                  </a:ext>
                </a:extLst>
              </a:tr>
              <a:tr h="238629">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 </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15+ Years</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.1385</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288</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11.08 Hours</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7293242"/>
                  </a:ext>
                </a:extLst>
              </a:tr>
              <a:tr h="238629">
                <a:tc>
                  <a:txBody>
                    <a:bodyPr/>
                    <a:lstStyle/>
                    <a:p>
                      <a:pPr marL="0" marR="0">
                        <a:spcBef>
                          <a:spcPts val="0"/>
                        </a:spcBef>
                        <a:spcAft>
                          <a:spcPts val="0"/>
                        </a:spcAft>
                      </a:pP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8313053"/>
                  </a:ext>
                </a:extLst>
              </a:tr>
              <a:tr h="238629">
                <a:tc>
                  <a:txBody>
                    <a:bodyPr/>
                    <a:lstStyle/>
                    <a:p>
                      <a:pPr marL="0" marR="0">
                        <a:spcBef>
                          <a:spcPts val="0"/>
                        </a:spcBef>
                        <a:spcAft>
                          <a:spcPts val="0"/>
                        </a:spcAft>
                      </a:pPr>
                      <a:r>
                        <a:rPr lang="en-US" sz="1400" b="1" dirty="0">
                          <a:effectLst/>
                          <a:latin typeface="Franklin Gothic Book" panose="020B0503020102020204" pitchFamily="34" charset="0"/>
                          <a:ea typeface="Times New Roman" panose="02020603050405020304" pitchFamily="18" charset="0"/>
                        </a:rPr>
                        <a:t>Education/School</a:t>
                      </a:r>
                      <a:r>
                        <a:rPr lang="en-US" sz="1400" b="1" baseline="0" dirty="0">
                          <a:effectLst/>
                          <a:latin typeface="Franklin Gothic Book" panose="020B0503020102020204" pitchFamily="34" charset="0"/>
                          <a:ea typeface="Times New Roman" panose="02020603050405020304" pitchFamily="18" charset="0"/>
                        </a:rPr>
                        <a:t> Based Programs </a:t>
                      </a:r>
                      <a:endParaRPr lang="en-US" sz="1400" b="1"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marL="0" marR="0">
                        <a:spcBef>
                          <a:spcPts val="0"/>
                        </a:spcBef>
                        <a:spcAft>
                          <a:spcPts val="0"/>
                        </a:spcAft>
                      </a:pPr>
                      <a:r>
                        <a:rPr lang="en-US" sz="1400" dirty="0">
                          <a:effectLst/>
                          <a:latin typeface="Franklin Gothic Book" panose="020B0503020102020204" pitchFamily="34" charset="0"/>
                          <a:ea typeface="Times New Roman" panose="02020603050405020304" pitchFamily="18" charset="0"/>
                        </a:rPr>
                        <a:t>Time Off Benefits (TOB) and Health Medical Leave (HML) vary</a:t>
                      </a:r>
                      <a:r>
                        <a:rPr lang="en-US" sz="1400" baseline="0" dirty="0">
                          <a:effectLst/>
                          <a:latin typeface="Franklin Gothic Book" panose="020B0503020102020204" pitchFamily="34" charset="0"/>
                          <a:ea typeface="Times New Roman" panose="02020603050405020304" pitchFamily="18" charset="0"/>
                        </a:rPr>
                        <a:t> by program and location. Please check with People Operations or your supervisor for details </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spcBef>
                          <a:spcPts val="0"/>
                        </a:spcBef>
                        <a:spcAft>
                          <a:spcPts val="0"/>
                        </a:spcAft>
                      </a:pP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spcBef>
                          <a:spcPts val="0"/>
                        </a:spcBef>
                        <a:spcAft>
                          <a:spcPts val="0"/>
                        </a:spcAft>
                      </a:pP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spcBef>
                          <a:spcPts val="0"/>
                        </a:spcBef>
                        <a:spcAft>
                          <a:spcPts val="0"/>
                        </a:spcAft>
                      </a:pP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5502716"/>
                  </a:ext>
                </a:extLst>
              </a:tr>
            </a:tbl>
          </a:graphicData>
        </a:graphic>
      </p:graphicFrame>
      <p:sp>
        <p:nvSpPr>
          <p:cNvPr id="5" name="TextBox 4">
            <a:extLst>
              <a:ext uri="{FF2B5EF4-FFF2-40B4-BE49-F238E27FC236}">
                <a16:creationId xmlns:a16="http://schemas.microsoft.com/office/drawing/2014/main" id="{A2C92C7B-9F35-2E0D-3BDF-C0A95200E5C5}"/>
              </a:ext>
            </a:extLst>
          </p:cNvPr>
          <p:cNvSpPr txBox="1"/>
          <p:nvPr/>
        </p:nvSpPr>
        <p:spPr>
          <a:xfrm>
            <a:off x="216407" y="5839046"/>
            <a:ext cx="8761337" cy="338554"/>
          </a:xfrm>
          <a:prstGeom prst="rect">
            <a:avLst/>
          </a:prstGeom>
          <a:noFill/>
        </p:spPr>
        <p:txBody>
          <a:bodyPr wrap="square" lIns="91440" tIns="45720" rIns="91440" bIns="45720" rtlCol="0" anchor="t">
            <a:spAutoFit/>
          </a:bodyPr>
          <a:lstStyle/>
          <a:p>
            <a:r>
              <a:rPr lang="en-US" sz="1600" dirty="0"/>
              <a:t>* Available to Full-time </a:t>
            </a:r>
            <a:r>
              <a:rPr lang="en-US" sz="1600" dirty="0" smtClean="0"/>
              <a:t>employees, </a:t>
            </a:r>
            <a:r>
              <a:rPr lang="en-US" sz="1600" dirty="0"/>
              <a:t>36 hour FTE </a:t>
            </a:r>
            <a:r>
              <a:rPr lang="en-US" sz="1600" dirty="0" smtClean="0"/>
              <a:t>Nursing, </a:t>
            </a:r>
            <a:r>
              <a:rPr lang="en-US" sz="1600" dirty="0"/>
              <a:t>and 37.5+ hour employees only</a:t>
            </a:r>
            <a:endParaRPr lang="en-US" dirty="0"/>
          </a:p>
        </p:txBody>
      </p:sp>
    </p:spTree>
    <p:extLst>
      <p:ext uri="{BB962C8B-B14F-4D97-AF65-F5344CB8AC3E}">
        <p14:creationId xmlns:p14="http://schemas.microsoft.com/office/powerpoint/2010/main" val="3649952808"/>
      </p:ext>
    </p:extLst>
  </p:cSld>
  <p:clrMapOvr>
    <a:masterClrMapping/>
  </p:clrMapOvr>
  <p:extLst mod="1">
    <p:ext uri="{6950BFC3-D8DA-4A85-94F7-54DA5524770B}">
      <p188:commentRel xmlns="" xmlns:p188="http://schemas.microsoft.com/office/powerpoint/2018/8/main" r:id="rId2"/>
    </p:ext>
  </p:extLs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38930-81A9-86A8-6E66-F064ABF85D7F}"/>
              </a:ext>
            </a:extLst>
          </p:cNvPr>
          <p:cNvSpPr>
            <a:spLocks noGrp="1"/>
          </p:cNvSpPr>
          <p:nvPr>
            <p:ph type="title"/>
          </p:nvPr>
        </p:nvSpPr>
        <p:spPr>
          <a:xfrm>
            <a:off x="243404" y="228600"/>
            <a:ext cx="8153400" cy="990600"/>
          </a:xfrm>
        </p:spPr>
        <p:txBody>
          <a:bodyPr/>
          <a:lstStyle/>
          <a:p>
            <a:pPr algn="l"/>
            <a:r>
              <a:rPr lang="en-US" dirty="0">
                <a:latin typeface="Franklin Gothic Book" panose="020B0503020102020204" pitchFamily="34" charset="0"/>
              </a:rPr>
              <a:t>Carrier contacts</a:t>
            </a:r>
            <a:endParaRPr lang="en-US" dirty="0"/>
          </a:p>
        </p:txBody>
      </p:sp>
      <p:graphicFrame>
        <p:nvGraphicFramePr>
          <p:cNvPr id="4" name="Table 3">
            <a:extLst>
              <a:ext uri="{FF2B5EF4-FFF2-40B4-BE49-F238E27FC236}">
                <a16:creationId xmlns:a16="http://schemas.microsoft.com/office/drawing/2014/main" id="{17542B75-72A2-98BF-7256-715947AE279D}"/>
              </a:ext>
            </a:extLst>
          </p:cNvPr>
          <p:cNvGraphicFramePr>
            <a:graphicFrameLocks noGrp="1"/>
          </p:cNvGraphicFramePr>
          <p:nvPr>
            <p:extLst>
              <p:ext uri="{D42A27DB-BD31-4B8C-83A1-F6EECF244321}">
                <p14:modId xmlns:p14="http://schemas.microsoft.com/office/powerpoint/2010/main" val="2762034148"/>
              </p:ext>
            </p:extLst>
          </p:nvPr>
        </p:nvGraphicFramePr>
        <p:xfrm>
          <a:off x="243404" y="543885"/>
          <a:ext cx="8657191" cy="4857885"/>
        </p:xfrm>
        <a:graphic>
          <a:graphicData uri="http://schemas.openxmlformats.org/drawingml/2006/table">
            <a:tbl>
              <a:tblPr/>
              <a:tblGrid>
                <a:gridCol w="2746424">
                  <a:extLst>
                    <a:ext uri="{9D8B030D-6E8A-4147-A177-3AD203B41FA5}">
                      <a16:colId xmlns:a16="http://schemas.microsoft.com/office/drawing/2014/main" val="2893919114"/>
                    </a:ext>
                  </a:extLst>
                </a:gridCol>
                <a:gridCol w="1806074">
                  <a:extLst>
                    <a:ext uri="{9D8B030D-6E8A-4147-A177-3AD203B41FA5}">
                      <a16:colId xmlns:a16="http://schemas.microsoft.com/office/drawing/2014/main" val="1872699861"/>
                    </a:ext>
                  </a:extLst>
                </a:gridCol>
                <a:gridCol w="1634081">
                  <a:extLst>
                    <a:ext uri="{9D8B030D-6E8A-4147-A177-3AD203B41FA5}">
                      <a16:colId xmlns:a16="http://schemas.microsoft.com/office/drawing/2014/main" val="1918273000"/>
                    </a:ext>
                  </a:extLst>
                </a:gridCol>
                <a:gridCol w="2470612">
                  <a:extLst>
                    <a:ext uri="{9D8B030D-6E8A-4147-A177-3AD203B41FA5}">
                      <a16:colId xmlns:a16="http://schemas.microsoft.com/office/drawing/2014/main" val="3375604912"/>
                    </a:ext>
                  </a:extLst>
                </a:gridCol>
              </a:tblGrid>
              <a:tr h="331580">
                <a:tc>
                  <a:txBody>
                    <a:bodyPr/>
                    <a:lstStyle/>
                    <a:p>
                      <a:pPr marR="0" indent="0" algn="ctr" rtl="0">
                        <a:lnSpc>
                          <a:spcPct val="119000"/>
                        </a:lnSpc>
                        <a:spcBef>
                          <a:spcPts val="0"/>
                        </a:spcBef>
                        <a:spcAft>
                          <a:spcPts val="0"/>
                        </a:spcAft>
                      </a:pPr>
                      <a:endParaRPr lang="en-US" sz="1000" kern="1400" dirty="0">
                        <a:ln>
                          <a:noFill/>
                        </a:ln>
                        <a:solidFill>
                          <a:srgbClr val="EB1D36"/>
                        </a:solidFill>
                        <a:effectLst/>
                        <a:latin typeface="Franklin Gothic Book" panose="020B0503020102020204" pitchFamily="34" charset="0"/>
                      </a:endParaRPr>
                    </a:p>
                  </a:txBody>
                  <a:tcPr marL="26141" marR="26141" marT="0" marB="0" anchor="ctr">
                    <a:lnL>
                      <a:noFill/>
                    </a:lnL>
                    <a:lnR>
                      <a:noFill/>
                    </a:lnR>
                    <a:lnT>
                      <a:noFill/>
                    </a:lnT>
                    <a:lnB w="6350" cap="flat" cmpd="sng" algn="ctr">
                      <a:solidFill>
                        <a:srgbClr val="81AFB9"/>
                      </a:solidFill>
                      <a:prstDash val="solid"/>
                      <a:round/>
                      <a:headEnd type="none" w="med" len="med"/>
                      <a:tailEnd type="none" w="med" len="med"/>
                    </a:lnB>
                  </a:tcPr>
                </a:tc>
                <a:tc>
                  <a:txBody>
                    <a:bodyPr/>
                    <a:lstStyle/>
                    <a:p>
                      <a:pPr marR="0" indent="0" algn="ctr" rtl="0">
                        <a:lnSpc>
                          <a:spcPct val="119000"/>
                        </a:lnSpc>
                        <a:spcBef>
                          <a:spcPts val="0"/>
                        </a:spcBef>
                        <a:spcAft>
                          <a:spcPts val="0"/>
                        </a:spcAft>
                      </a:pPr>
                      <a:endParaRPr lang="en-US" sz="1000" kern="1400" dirty="0">
                        <a:ln>
                          <a:noFill/>
                        </a:ln>
                        <a:solidFill>
                          <a:srgbClr val="EB1D36"/>
                        </a:solidFill>
                        <a:effectLst/>
                        <a:latin typeface="Franklin Gothic Book"/>
                      </a:endParaRPr>
                    </a:p>
                  </a:txBody>
                  <a:tcPr marL="26141" marR="26141" marT="0" marB="0" anchor="ctr">
                    <a:lnL>
                      <a:noFill/>
                    </a:lnL>
                    <a:lnR>
                      <a:noFill/>
                    </a:lnR>
                    <a:lnT>
                      <a:noFill/>
                    </a:lnT>
                    <a:lnB w="6350" cap="flat" cmpd="sng" algn="ctr">
                      <a:solidFill>
                        <a:srgbClr val="81AFB9"/>
                      </a:solidFill>
                      <a:prstDash val="solid"/>
                      <a:round/>
                      <a:headEnd type="none" w="med" len="med"/>
                      <a:tailEnd type="none" w="med" len="med"/>
                    </a:lnB>
                  </a:tcPr>
                </a:tc>
                <a:tc>
                  <a:txBody>
                    <a:bodyPr/>
                    <a:lstStyle/>
                    <a:p>
                      <a:pPr marR="0" indent="0" algn="ctr" rtl="0">
                        <a:lnSpc>
                          <a:spcPct val="119000"/>
                        </a:lnSpc>
                        <a:spcBef>
                          <a:spcPts val="0"/>
                        </a:spcBef>
                        <a:spcAft>
                          <a:spcPts val="0"/>
                        </a:spcAft>
                      </a:pPr>
                      <a:endParaRPr lang="en-US" sz="1000" kern="1400" dirty="0">
                        <a:ln>
                          <a:noFill/>
                        </a:ln>
                        <a:solidFill>
                          <a:srgbClr val="EB1D36"/>
                        </a:solidFill>
                        <a:effectLst/>
                        <a:latin typeface="Franklin Gothic Book"/>
                      </a:endParaRPr>
                    </a:p>
                  </a:txBody>
                  <a:tcPr marL="26141" marR="26141" marT="0" marB="0" anchor="ctr">
                    <a:lnL>
                      <a:noFill/>
                    </a:lnL>
                    <a:lnR>
                      <a:noFill/>
                    </a:lnR>
                    <a:lnT>
                      <a:noFill/>
                    </a:lnT>
                    <a:lnB w="6350" cap="flat" cmpd="sng" algn="ctr">
                      <a:solidFill>
                        <a:srgbClr val="81AFB9"/>
                      </a:solidFill>
                      <a:prstDash val="solid"/>
                      <a:round/>
                      <a:headEnd type="none" w="med" len="med"/>
                      <a:tailEnd type="none" w="med" len="med"/>
                    </a:lnB>
                  </a:tcPr>
                </a:tc>
                <a:tc>
                  <a:txBody>
                    <a:bodyPr/>
                    <a:lstStyle/>
                    <a:p>
                      <a:pPr marR="0" indent="0" algn="l" rtl="0">
                        <a:lnSpc>
                          <a:spcPct val="119000"/>
                        </a:lnSpc>
                        <a:spcBef>
                          <a:spcPts val="0"/>
                        </a:spcBef>
                        <a:spcAft>
                          <a:spcPts val="0"/>
                        </a:spcAft>
                      </a:pPr>
                      <a:endParaRPr lang="en-US" sz="1000" kern="1400" dirty="0">
                        <a:ln>
                          <a:noFill/>
                        </a:ln>
                        <a:solidFill>
                          <a:srgbClr val="EB1D36"/>
                        </a:solidFill>
                        <a:effectLst/>
                        <a:latin typeface="Franklin Gothic Book"/>
                      </a:endParaRPr>
                    </a:p>
                  </a:txBody>
                  <a:tcPr marL="26141" marR="26141" marT="0" marB="0" anchor="ctr">
                    <a:lnL>
                      <a:noFill/>
                    </a:lnL>
                    <a:lnR>
                      <a:noFill/>
                    </a:lnR>
                    <a:lnT>
                      <a:noFill/>
                    </a:lnT>
                    <a:lnB w="6350" cap="flat" cmpd="sng" algn="ctr">
                      <a:solidFill>
                        <a:srgbClr val="81AFB9"/>
                      </a:solidFill>
                      <a:prstDash val="solid"/>
                      <a:round/>
                      <a:headEnd type="none" w="med" len="med"/>
                      <a:tailEnd type="none" w="med" len="med"/>
                    </a:lnB>
                  </a:tcPr>
                </a:tc>
                <a:extLst>
                  <a:ext uri="{0D108BD9-81ED-4DB2-BD59-A6C34878D82A}">
                    <a16:rowId xmlns:a16="http://schemas.microsoft.com/office/drawing/2014/main" val="255501054"/>
                  </a:ext>
                </a:extLst>
              </a:tr>
              <a:tr h="331580">
                <a:tc>
                  <a:txBody>
                    <a:bodyPr/>
                    <a:lstStyle/>
                    <a:p>
                      <a:pPr marR="0" indent="0" algn="l" rtl="0">
                        <a:lnSpc>
                          <a:spcPct val="119000"/>
                        </a:lnSpc>
                        <a:spcBef>
                          <a:spcPts val="0"/>
                        </a:spcBef>
                        <a:spcAft>
                          <a:spcPts val="0"/>
                        </a:spcAft>
                      </a:pPr>
                      <a:r>
                        <a:rPr lang="en-US" sz="1100" kern="1400" cap="all" dirty="0">
                          <a:ln>
                            <a:noFill/>
                          </a:ln>
                          <a:solidFill>
                            <a:srgbClr val="FFFFFF"/>
                          </a:solidFill>
                          <a:effectLst/>
                          <a:latin typeface="Franklin Gothic Book"/>
                        </a:rPr>
                        <a:t>Benefits / Resources</a:t>
                      </a:r>
                      <a:endParaRPr lang="en-US" sz="1000" kern="1400" dirty="0">
                        <a:ln>
                          <a:noFill/>
                        </a:ln>
                        <a:solidFill>
                          <a:srgbClr val="EB1D36"/>
                        </a:solidFill>
                        <a:effectLst/>
                        <a:latin typeface="Franklin Gothic Book"/>
                      </a:endParaRPr>
                    </a:p>
                  </a:txBody>
                  <a:tcPr marL="26141" marR="26141"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00664D"/>
                    </a:solidFill>
                  </a:tcPr>
                </a:tc>
                <a:tc>
                  <a:txBody>
                    <a:bodyPr/>
                    <a:lstStyle/>
                    <a:p>
                      <a:pPr marR="0" indent="0" algn="ctr" rtl="0">
                        <a:lnSpc>
                          <a:spcPct val="119000"/>
                        </a:lnSpc>
                        <a:spcBef>
                          <a:spcPts val="0"/>
                        </a:spcBef>
                        <a:spcAft>
                          <a:spcPts val="0"/>
                        </a:spcAft>
                      </a:pPr>
                      <a:r>
                        <a:rPr lang="en-US" sz="1100" kern="1400" cap="all" dirty="0">
                          <a:ln>
                            <a:noFill/>
                          </a:ln>
                          <a:solidFill>
                            <a:srgbClr val="FFFFFF"/>
                          </a:solidFill>
                          <a:effectLst/>
                          <a:latin typeface="Franklin Gothic Book"/>
                        </a:rPr>
                        <a:t>Provider Name</a:t>
                      </a:r>
                      <a:endParaRPr lang="en-US" sz="1000" kern="1400" dirty="0">
                        <a:ln>
                          <a:noFill/>
                        </a:ln>
                        <a:solidFill>
                          <a:srgbClr val="EB1D36"/>
                        </a:solidFill>
                        <a:effectLst/>
                        <a:latin typeface="Franklin Gothic Book"/>
                      </a:endParaRPr>
                    </a:p>
                  </a:txBody>
                  <a:tcPr marL="26141" marR="26141"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00664D"/>
                    </a:solidFill>
                  </a:tcPr>
                </a:tc>
                <a:tc>
                  <a:txBody>
                    <a:bodyPr/>
                    <a:lstStyle/>
                    <a:p>
                      <a:pPr marR="0" indent="0" algn="ctr" rtl="0">
                        <a:lnSpc>
                          <a:spcPct val="119000"/>
                        </a:lnSpc>
                        <a:spcBef>
                          <a:spcPts val="0"/>
                        </a:spcBef>
                        <a:spcAft>
                          <a:spcPts val="0"/>
                        </a:spcAft>
                      </a:pPr>
                      <a:r>
                        <a:rPr lang="en-US" sz="1100" kern="1400" cap="all" dirty="0">
                          <a:ln>
                            <a:noFill/>
                          </a:ln>
                          <a:solidFill>
                            <a:srgbClr val="FFFFFF"/>
                          </a:solidFill>
                          <a:effectLst/>
                          <a:latin typeface="Franklin Gothic Book"/>
                        </a:rPr>
                        <a:t>Phone Number</a:t>
                      </a:r>
                      <a:endParaRPr lang="en-US" sz="1000" kern="1400" dirty="0">
                        <a:ln>
                          <a:noFill/>
                        </a:ln>
                        <a:solidFill>
                          <a:srgbClr val="EB1D36"/>
                        </a:solidFill>
                        <a:effectLst/>
                        <a:latin typeface="Franklin Gothic Book"/>
                      </a:endParaRPr>
                    </a:p>
                  </a:txBody>
                  <a:tcPr marL="26141" marR="26141"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00664D"/>
                    </a:solidFill>
                  </a:tcPr>
                </a:tc>
                <a:tc>
                  <a:txBody>
                    <a:bodyPr/>
                    <a:lstStyle/>
                    <a:p>
                      <a:pPr marR="0" indent="0" algn="l" rtl="0">
                        <a:lnSpc>
                          <a:spcPct val="119000"/>
                        </a:lnSpc>
                        <a:spcBef>
                          <a:spcPts val="0"/>
                        </a:spcBef>
                        <a:spcAft>
                          <a:spcPts val="0"/>
                        </a:spcAft>
                      </a:pPr>
                      <a:r>
                        <a:rPr lang="en-US" sz="1100" kern="1400" cap="all" dirty="0">
                          <a:ln>
                            <a:noFill/>
                          </a:ln>
                          <a:solidFill>
                            <a:srgbClr val="FFFFFF"/>
                          </a:solidFill>
                          <a:effectLst/>
                          <a:latin typeface="Franklin Gothic Book"/>
                        </a:rPr>
                        <a:t>Contact Information</a:t>
                      </a:r>
                      <a:endParaRPr lang="en-US" sz="1000" kern="1400" dirty="0">
                        <a:ln>
                          <a:noFill/>
                        </a:ln>
                        <a:solidFill>
                          <a:srgbClr val="EB1D36"/>
                        </a:solidFill>
                        <a:effectLst/>
                        <a:latin typeface="Franklin Gothic Book"/>
                      </a:endParaRPr>
                    </a:p>
                  </a:txBody>
                  <a:tcPr marL="26141" marR="26141"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00664D"/>
                    </a:solidFill>
                  </a:tcPr>
                </a:tc>
                <a:extLst>
                  <a:ext uri="{0D108BD9-81ED-4DB2-BD59-A6C34878D82A}">
                    <a16:rowId xmlns:a16="http://schemas.microsoft.com/office/drawing/2014/main" val="4111165112"/>
                  </a:ext>
                </a:extLst>
              </a:tr>
              <a:tr h="505023">
                <a:tc>
                  <a:txBody>
                    <a:bodyPr/>
                    <a:lstStyle/>
                    <a:p>
                      <a:pPr marR="0" indent="0" algn="l" rtl="0">
                        <a:lnSpc>
                          <a:spcPct val="90000"/>
                        </a:lnSpc>
                        <a:spcBef>
                          <a:spcPts val="0"/>
                        </a:spcBef>
                        <a:spcAft>
                          <a:spcPts val="0"/>
                        </a:spcAft>
                      </a:pPr>
                      <a:r>
                        <a:rPr lang="en-US" sz="1050" kern="1400" cap="all" dirty="0">
                          <a:ln>
                            <a:noFill/>
                          </a:ln>
                          <a:solidFill>
                            <a:srgbClr val="000000"/>
                          </a:solidFill>
                          <a:effectLst/>
                          <a:latin typeface="Franklin Gothic Book"/>
                        </a:rPr>
                        <a:t>Medical/Vision</a:t>
                      </a:r>
                      <a:endParaRPr lang="en-US" sz="1000" kern="1400" dirty="0">
                        <a:ln>
                          <a:noFill/>
                        </a:ln>
                        <a:solidFill>
                          <a:srgbClr val="EB1D36"/>
                        </a:solidFill>
                        <a:effectLst/>
                        <a:latin typeface="Franklin Gothic Book"/>
                      </a:endParaRPr>
                    </a:p>
                  </a:txBody>
                  <a:tcPr marL="39212" marR="6790"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a:txBody>
                    <a:bodyPr/>
                    <a:lstStyle/>
                    <a:p>
                      <a:pPr marR="0" indent="0" algn="ctr" rtl="0">
                        <a:lnSpc>
                          <a:spcPct val="90000"/>
                        </a:lnSpc>
                        <a:spcBef>
                          <a:spcPts val="0"/>
                        </a:spcBef>
                        <a:spcAft>
                          <a:spcPts val="0"/>
                        </a:spcAft>
                      </a:pPr>
                      <a:r>
                        <a:rPr lang="en-US" sz="1050" kern="1400" dirty="0">
                          <a:ln>
                            <a:noFill/>
                          </a:ln>
                          <a:solidFill>
                            <a:srgbClr val="000000"/>
                          </a:solidFill>
                          <a:effectLst/>
                          <a:latin typeface="Franklin Gothic Book"/>
                        </a:rPr>
                        <a:t>Independence Blue Cross (IBX) </a:t>
                      </a:r>
                      <a:endParaRPr lang="en-US" sz="1000" kern="1400" dirty="0">
                        <a:ln>
                          <a:noFill/>
                        </a:ln>
                        <a:solidFill>
                          <a:srgbClr val="EB1D36"/>
                        </a:solidFill>
                        <a:effectLst/>
                        <a:latin typeface="Franklin Gothic Book" panose="020B0503020102020204" pitchFamily="34" charset="0"/>
                      </a:endParaRPr>
                    </a:p>
                  </a:txBody>
                  <a:tcPr marL="6808" marR="6808"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a:txBody>
                    <a:bodyPr/>
                    <a:lstStyle/>
                    <a:p>
                      <a:pPr marR="0" indent="0" algn="ctr" rtl="0">
                        <a:lnSpc>
                          <a:spcPct val="90000"/>
                        </a:lnSpc>
                        <a:spcBef>
                          <a:spcPts val="0"/>
                        </a:spcBef>
                        <a:spcAft>
                          <a:spcPts val="0"/>
                        </a:spcAft>
                      </a:pPr>
                      <a:r>
                        <a:rPr lang="en-US" sz="1050" kern="1400" dirty="0">
                          <a:ln>
                            <a:noFill/>
                          </a:ln>
                          <a:solidFill>
                            <a:srgbClr val="000000"/>
                          </a:solidFill>
                          <a:effectLst/>
                          <a:latin typeface="Franklin Gothic Book"/>
                        </a:rPr>
                        <a:t>877.393.6740</a:t>
                      </a:r>
                      <a:endParaRPr lang="en-US" sz="1000" kern="1400" dirty="0">
                        <a:ln>
                          <a:noFill/>
                        </a:ln>
                        <a:solidFill>
                          <a:srgbClr val="EB1D36"/>
                        </a:solidFill>
                        <a:effectLst/>
                        <a:latin typeface="Franklin Gothic Book"/>
                      </a:endParaRPr>
                    </a:p>
                  </a:txBody>
                  <a:tcPr marL="6808" marR="6808"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a:txBody>
                    <a:bodyPr/>
                    <a:lstStyle/>
                    <a:p>
                      <a:pPr marR="0" indent="0" algn="l" rtl="0">
                        <a:lnSpc>
                          <a:spcPct val="90000"/>
                        </a:lnSpc>
                        <a:spcBef>
                          <a:spcPts val="0"/>
                        </a:spcBef>
                        <a:spcAft>
                          <a:spcPts val="0"/>
                        </a:spcAft>
                      </a:pPr>
                      <a:r>
                        <a:rPr lang="en-US" sz="1050" kern="1400" dirty="0">
                          <a:ln>
                            <a:noFill/>
                          </a:ln>
                          <a:solidFill>
                            <a:srgbClr val="000000"/>
                          </a:solidFill>
                          <a:effectLst/>
                          <a:latin typeface="Franklin Gothic Book"/>
                        </a:rPr>
                        <a:t>www.ibx.com </a:t>
                      </a:r>
                      <a:endParaRPr lang="en-US" sz="1000" kern="1400" dirty="0">
                        <a:ln>
                          <a:noFill/>
                        </a:ln>
                        <a:solidFill>
                          <a:srgbClr val="EB1D36"/>
                        </a:solidFill>
                        <a:effectLst/>
                        <a:latin typeface="Franklin Gothic Book" panose="020B0503020102020204" pitchFamily="34" charset="0"/>
                      </a:endParaRPr>
                    </a:p>
                  </a:txBody>
                  <a:tcPr marL="6808" marR="6808"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extLst>
                  <a:ext uri="{0D108BD9-81ED-4DB2-BD59-A6C34878D82A}">
                    <a16:rowId xmlns:a16="http://schemas.microsoft.com/office/drawing/2014/main" val="3263095495"/>
                  </a:ext>
                </a:extLst>
              </a:tr>
              <a:tr h="427844">
                <a:tc>
                  <a:txBody>
                    <a:bodyPr/>
                    <a:lstStyle/>
                    <a:p>
                      <a:pPr marR="0" indent="0" algn="l" rtl="0">
                        <a:lnSpc>
                          <a:spcPct val="90000"/>
                        </a:lnSpc>
                        <a:spcBef>
                          <a:spcPts val="0"/>
                        </a:spcBef>
                        <a:spcAft>
                          <a:spcPts val="0"/>
                        </a:spcAft>
                      </a:pPr>
                      <a:r>
                        <a:rPr lang="en-US" sz="1050" kern="1400" cap="all" dirty="0">
                          <a:ln>
                            <a:noFill/>
                          </a:ln>
                          <a:solidFill>
                            <a:srgbClr val="000000"/>
                          </a:solidFill>
                          <a:effectLst/>
                          <a:latin typeface="Franklin Gothic Book"/>
                        </a:rPr>
                        <a:t>Prescription drug</a:t>
                      </a:r>
                      <a:endParaRPr lang="en-US" sz="1000" kern="1400" dirty="0">
                        <a:ln>
                          <a:noFill/>
                        </a:ln>
                        <a:solidFill>
                          <a:srgbClr val="EB1D36"/>
                        </a:solidFill>
                        <a:effectLst/>
                        <a:latin typeface="Franklin Gothic Book"/>
                      </a:endParaRPr>
                    </a:p>
                  </a:txBody>
                  <a:tcPr marL="39212" marR="6790"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FFFFF"/>
                    </a:solidFill>
                  </a:tcPr>
                </a:tc>
                <a:tc>
                  <a:txBody>
                    <a:bodyPr/>
                    <a:lstStyle/>
                    <a:p>
                      <a:pPr marR="0" indent="0" algn="ctr" rtl="0">
                        <a:lnSpc>
                          <a:spcPct val="90000"/>
                        </a:lnSpc>
                        <a:spcBef>
                          <a:spcPts val="0"/>
                        </a:spcBef>
                        <a:spcAft>
                          <a:spcPts val="0"/>
                        </a:spcAft>
                      </a:pPr>
                      <a:r>
                        <a:rPr lang="en-US" sz="1050" kern="1400" dirty="0">
                          <a:ln>
                            <a:noFill/>
                          </a:ln>
                          <a:solidFill>
                            <a:srgbClr val="000000"/>
                          </a:solidFill>
                          <a:effectLst/>
                          <a:latin typeface="Franklin Gothic Book"/>
                        </a:rPr>
                        <a:t>Independence Blue Cross (IBX) </a:t>
                      </a:r>
                      <a:endParaRPr lang="en-US" sz="1000" kern="1400" dirty="0">
                        <a:ln>
                          <a:noFill/>
                        </a:ln>
                        <a:solidFill>
                          <a:srgbClr val="EB1D36"/>
                        </a:solidFill>
                        <a:effectLst/>
                        <a:latin typeface="Franklin Gothic Book" panose="020B0503020102020204" pitchFamily="34" charset="0"/>
                      </a:endParaRPr>
                    </a:p>
                  </a:txBody>
                  <a:tcPr marL="6808" marR="6808"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FFFFF"/>
                    </a:solidFill>
                  </a:tcPr>
                </a:tc>
                <a:tc>
                  <a:txBody>
                    <a:bodyPr/>
                    <a:lstStyle/>
                    <a:p>
                      <a:pPr marR="0" indent="0" algn="ctr" rtl="0">
                        <a:lnSpc>
                          <a:spcPct val="90000"/>
                        </a:lnSpc>
                        <a:spcBef>
                          <a:spcPts val="0"/>
                        </a:spcBef>
                        <a:spcAft>
                          <a:spcPts val="0"/>
                        </a:spcAft>
                      </a:pPr>
                      <a:r>
                        <a:rPr lang="en-US" sz="1050" kern="1400" dirty="0">
                          <a:ln>
                            <a:noFill/>
                          </a:ln>
                          <a:solidFill>
                            <a:srgbClr val="000000"/>
                          </a:solidFill>
                          <a:effectLst/>
                          <a:latin typeface="Franklin Gothic Book"/>
                        </a:rPr>
                        <a:t>888.678.7012 </a:t>
                      </a:r>
                      <a:endParaRPr lang="en-US" sz="1000" kern="1400" dirty="0">
                        <a:ln>
                          <a:noFill/>
                        </a:ln>
                        <a:solidFill>
                          <a:srgbClr val="EB1D36"/>
                        </a:solidFill>
                        <a:effectLst/>
                        <a:latin typeface="Franklin Gothic Book" panose="020B0503020102020204" pitchFamily="34" charset="0"/>
                      </a:endParaRPr>
                    </a:p>
                  </a:txBody>
                  <a:tcPr marL="6808" marR="6808"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FFFFF"/>
                    </a:solidFill>
                  </a:tcPr>
                </a:tc>
                <a:tc>
                  <a:txBody>
                    <a:bodyPr/>
                    <a:lstStyle/>
                    <a:p>
                      <a:pPr marR="0" indent="0" algn="l" rtl="0">
                        <a:lnSpc>
                          <a:spcPct val="90000"/>
                        </a:lnSpc>
                        <a:spcBef>
                          <a:spcPts val="0"/>
                        </a:spcBef>
                        <a:spcAft>
                          <a:spcPts val="0"/>
                        </a:spcAft>
                      </a:pPr>
                      <a:r>
                        <a:rPr lang="en-US" sz="1050" kern="1400" dirty="0">
                          <a:ln>
                            <a:noFill/>
                          </a:ln>
                          <a:solidFill>
                            <a:srgbClr val="000000"/>
                          </a:solidFill>
                          <a:effectLst/>
                          <a:latin typeface="Franklin Gothic Book"/>
                        </a:rPr>
                        <a:t>www.ibx.com </a:t>
                      </a:r>
                      <a:endParaRPr lang="en-US" sz="1000" kern="1400" dirty="0">
                        <a:ln>
                          <a:noFill/>
                        </a:ln>
                        <a:solidFill>
                          <a:srgbClr val="EB1D36"/>
                        </a:solidFill>
                        <a:effectLst/>
                        <a:latin typeface="Franklin Gothic Book" panose="020B0503020102020204" pitchFamily="34" charset="0"/>
                      </a:endParaRPr>
                    </a:p>
                  </a:txBody>
                  <a:tcPr marL="6808" marR="6808"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FFFFF"/>
                    </a:solidFill>
                  </a:tcPr>
                </a:tc>
                <a:extLst>
                  <a:ext uri="{0D108BD9-81ED-4DB2-BD59-A6C34878D82A}">
                    <a16:rowId xmlns:a16="http://schemas.microsoft.com/office/drawing/2014/main" val="3394113654"/>
                  </a:ext>
                </a:extLst>
              </a:tr>
              <a:tr h="278099">
                <a:tc>
                  <a:txBody>
                    <a:bodyPr/>
                    <a:lstStyle/>
                    <a:p>
                      <a:pPr marL="0" marR="0" lvl="0" indent="0" algn="l" defTabSz="457200" rtl="0" eaLnBrk="1" fontAlgn="auto" latinLnBrk="0" hangingPunct="1">
                        <a:lnSpc>
                          <a:spcPct val="90000"/>
                        </a:lnSpc>
                        <a:spcBef>
                          <a:spcPts val="0"/>
                        </a:spcBef>
                        <a:spcAft>
                          <a:spcPts val="0"/>
                        </a:spcAft>
                        <a:buClrTx/>
                        <a:buSzTx/>
                        <a:buFontTx/>
                        <a:buNone/>
                        <a:tabLst/>
                        <a:defRPr/>
                      </a:pPr>
                      <a:r>
                        <a:rPr lang="en-US" sz="1050" kern="1400" cap="all" dirty="0" smtClean="0">
                          <a:ln>
                            <a:noFill/>
                          </a:ln>
                          <a:solidFill>
                            <a:srgbClr val="000000"/>
                          </a:solidFill>
                          <a:effectLst/>
                          <a:latin typeface="Franklin Gothic Book"/>
                        </a:rPr>
                        <a:t>Dental, </a:t>
                      </a:r>
                      <a:r>
                        <a:rPr lang="en-US" sz="1000" kern="1400" cap="all" baseline="0" dirty="0" smtClean="0">
                          <a:ln>
                            <a:noFill/>
                          </a:ln>
                          <a:solidFill>
                            <a:srgbClr val="000000"/>
                          </a:solidFill>
                          <a:effectLst/>
                          <a:latin typeface="Franklin Gothic Book"/>
                        </a:rPr>
                        <a:t>Dental Special Healthcare Needs Program/ Voluntary Vision </a:t>
                      </a:r>
                      <a:endParaRPr lang="en-US" sz="900" kern="1400" dirty="0" smtClean="0">
                        <a:ln>
                          <a:noFill/>
                        </a:ln>
                        <a:solidFill>
                          <a:srgbClr val="EB1D36"/>
                        </a:solidFill>
                        <a:effectLst/>
                        <a:latin typeface="Franklin Gothic Book"/>
                      </a:endParaRPr>
                    </a:p>
                    <a:p>
                      <a:pPr marR="0" indent="0" algn="l" rtl="0">
                        <a:lnSpc>
                          <a:spcPct val="90000"/>
                        </a:lnSpc>
                        <a:spcBef>
                          <a:spcPts val="0"/>
                        </a:spcBef>
                        <a:spcAft>
                          <a:spcPts val="0"/>
                        </a:spcAft>
                      </a:pPr>
                      <a:endParaRPr lang="en-US" sz="1000" kern="1400" dirty="0">
                        <a:ln>
                          <a:noFill/>
                        </a:ln>
                        <a:solidFill>
                          <a:srgbClr val="EB1D36"/>
                        </a:solidFill>
                        <a:effectLst/>
                        <a:latin typeface="Franklin Gothic Book"/>
                      </a:endParaRPr>
                    </a:p>
                  </a:txBody>
                  <a:tcPr marL="39212" marR="6790"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a:txBody>
                    <a:bodyPr/>
                    <a:lstStyle/>
                    <a:p>
                      <a:pPr marR="0" indent="0" algn="ctr" rtl="0">
                        <a:lnSpc>
                          <a:spcPct val="90000"/>
                        </a:lnSpc>
                        <a:spcBef>
                          <a:spcPts val="0"/>
                        </a:spcBef>
                        <a:spcAft>
                          <a:spcPts val="0"/>
                        </a:spcAft>
                      </a:pPr>
                      <a:r>
                        <a:rPr lang="en-US" sz="1050" kern="1400" dirty="0">
                          <a:ln>
                            <a:noFill/>
                          </a:ln>
                          <a:solidFill>
                            <a:srgbClr val="000000"/>
                          </a:solidFill>
                          <a:effectLst/>
                          <a:latin typeface="Franklin Gothic Book"/>
                        </a:rPr>
                        <a:t>Cigna</a:t>
                      </a:r>
                      <a:endParaRPr lang="en-US" sz="1000" kern="1400" dirty="0">
                        <a:ln>
                          <a:noFill/>
                        </a:ln>
                        <a:solidFill>
                          <a:srgbClr val="EB1D36"/>
                        </a:solidFill>
                        <a:effectLst/>
                        <a:latin typeface="Franklin Gothic Book"/>
                      </a:endParaRPr>
                    </a:p>
                  </a:txBody>
                  <a:tcPr marL="6808" marR="6808"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a:txBody>
                    <a:bodyPr/>
                    <a:lstStyle/>
                    <a:p>
                      <a:pPr marR="0" indent="0" algn="ctr" rtl="0">
                        <a:lnSpc>
                          <a:spcPct val="90000"/>
                        </a:lnSpc>
                        <a:spcBef>
                          <a:spcPts val="0"/>
                        </a:spcBef>
                        <a:spcAft>
                          <a:spcPts val="0"/>
                        </a:spcAft>
                      </a:pPr>
                      <a:r>
                        <a:rPr lang="en-US" sz="1050" kern="1400" dirty="0">
                          <a:ln>
                            <a:noFill/>
                          </a:ln>
                          <a:solidFill>
                            <a:srgbClr val="000000"/>
                          </a:solidFill>
                          <a:effectLst/>
                          <a:latin typeface="Franklin Gothic Book"/>
                        </a:rPr>
                        <a:t>800.564.7642 </a:t>
                      </a:r>
                      <a:endParaRPr lang="en-US" sz="1000" kern="1400" dirty="0">
                        <a:ln>
                          <a:noFill/>
                        </a:ln>
                        <a:solidFill>
                          <a:srgbClr val="EB1D36"/>
                        </a:solidFill>
                        <a:effectLst/>
                        <a:latin typeface="Franklin Gothic Book" panose="020B0503020102020204" pitchFamily="34" charset="0"/>
                      </a:endParaRPr>
                    </a:p>
                  </a:txBody>
                  <a:tcPr marL="6808" marR="6808"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a:txBody>
                    <a:bodyPr/>
                    <a:lstStyle/>
                    <a:p>
                      <a:pPr marR="0" indent="0" algn="l" rtl="0">
                        <a:lnSpc>
                          <a:spcPct val="90000"/>
                        </a:lnSpc>
                        <a:spcBef>
                          <a:spcPts val="0"/>
                        </a:spcBef>
                        <a:spcAft>
                          <a:spcPts val="0"/>
                        </a:spcAft>
                      </a:pPr>
                      <a:r>
                        <a:rPr lang="en-US" sz="1050" kern="1400" dirty="0">
                          <a:ln>
                            <a:noFill/>
                          </a:ln>
                          <a:solidFill>
                            <a:srgbClr val="000000"/>
                          </a:solidFill>
                          <a:effectLst/>
                          <a:latin typeface="Franklin Gothic Book"/>
                        </a:rPr>
                        <a:t>www.mycigna.com</a:t>
                      </a:r>
                      <a:endParaRPr lang="en-US" sz="1000" kern="1400" dirty="0">
                        <a:ln>
                          <a:noFill/>
                        </a:ln>
                        <a:solidFill>
                          <a:srgbClr val="EB1D36"/>
                        </a:solidFill>
                        <a:effectLst/>
                        <a:latin typeface="Franklin Gothic Book"/>
                      </a:endParaRPr>
                    </a:p>
                  </a:txBody>
                  <a:tcPr marL="6808" marR="6808"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extLst>
                  <a:ext uri="{0D108BD9-81ED-4DB2-BD59-A6C34878D82A}">
                    <a16:rowId xmlns:a16="http://schemas.microsoft.com/office/drawing/2014/main" val="1504929914"/>
                  </a:ext>
                </a:extLst>
              </a:tr>
              <a:tr h="278099">
                <a:tc>
                  <a:txBody>
                    <a:bodyPr/>
                    <a:lstStyle/>
                    <a:p>
                      <a:pPr marR="0" indent="0" algn="l" rtl="0">
                        <a:lnSpc>
                          <a:spcPct val="90000"/>
                        </a:lnSpc>
                        <a:spcBef>
                          <a:spcPts val="0"/>
                        </a:spcBef>
                        <a:spcAft>
                          <a:spcPts val="0"/>
                        </a:spcAft>
                      </a:pPr>
                      <a:r>
                        <a:rPr lang="en-US" sz="1050" kern="1400" cap="all" dirty="0">
                          <a:ln>
                            <a:noFill/>
                          </a:ln>
                          <a:solidFill>
                            <a:srgbClr val="000000"/>
                          </a:solidFill>
                          <a:effectLst/>
                          <a:latin typeface="Franklin Gothic Book"/>
                        </a:rPr>
                        <a:t>Telemedicine</a:t>
                      </a:r>
                      <a:endParaRPr lang="en-US" sz="1000" kern="1400" dirty="0">
                        <a:ln>
                          <a:noFill/>
                        </a:ln>
                        <a:solidFill>
                          <a:srgbClr val="EB1D36"/>
                        </a:solidFill>
                        <a:effectLst/>
                        <a:latin typeface="Franklin Gothic Book"/>
                      </a:endParaRPr>
                    </a:p>
                  </a:txBody>
                  <a:tcPr marL="39212" marR="6790"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FFFFF"/>
                    </a:solidFill>
                  </a:tcPr>
                </a:tc>
                <a:tc>
                  <a:txBody>
                    <a:bodyPr/>
                    <a:lstStyle/>
                    <a:p>
                      <a:pPr marR="0" indent="0" algn="ctr" rtl="0">
                        <a:lnSpc>
                          <a:spcPct val="90000"/>
                        </a:lnSpc>
                        <a:spcBef>
                          <a:spcPts val="0"/>
                        </a:spcBef>
                        <a:spcAft>
                          <a:spcPts val="0"/>
                        </a:spcAft>
                      </a:pPr>
                      <a:r>
                        <a:rPr lang="en-US" sz="1050" kern="1400" dirty="0">
                          <a:ln>
                            <a:noFill/>
                          </a:ln>
                          <a:solidFill>
                            <a:srgbClr val="000000"/>
                          </a:solidFill>
                          <a:effectLst/>
                          <a:latin typeface="Franklin Gothic Book"/>
                        </a:rPr>
                        <a:t>Teladoc</a:t>
                      </a:r>
                      <a:endParaRPr lang="en-US" sz="1000" kern="1400" dirty="0">
                        <a:ln>
                          <a:noFill/>
                        </a:ln>
                        <a:solidFill>
                          <a:srgbClr val="EB1D36"/>
                        </a:solidFill>
                        <a:effectLst/>
                        <a:latin typeface="Franklin Gothic Book"/>
                      </a:endParaRPr>
                    </a:p>
                  </a:txBody>
                  <a:tcPr marL="6808" marR="6808"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FFFFF"/>
                    </a:solidFill>
                  </a:tcPr>
                </a:tc>
                <a:tc>
                  <a:txBody>
                    <a:bodyPr/>
                    <a:lstStyle/>
                    <a:p>
                      <a:pPr marR="0" indent="0" algn="ctr" rtl="0">
                        <a:lnSpc>
                          <a:spcPct val="90000"/>
                        </a:lnSpc>
                        <a:spcBef>
                          <a:spcPts val="0"/>
                        </a:spcBef>
                        <a:spcAft>
                          <a:spcPts val="0"/>
                        </a:spcAft>
                      </a:pPr>
                      <a:r>
                        <a:rPr lang="en-US" sz="1000" kern="1400" dirty="0">
                          <a:ln>
                            <a:noFill/>
                          </a:ln>
                          <a:solidFill>
                            <a:schemeClr val="tx1"/>
                          </a:solidFill>
                          <a:effectLst/>
                          <a:latin typeface="Franklin Gothic Book"/>
                        </a:rPr>
                        <a:t>800.835.2632</a:t>
                      </a:r>
                    </a:p>
                  </a:txBody>
                  <a:tcPr marL="6808" marR="6808"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FFFFF"/>
                    </a:solidFill>
                  </a:tcPr>
                </a:tc>
                <a:tc>
                  <a:txBody>
                    <a:bodyPr/>
                    <a:lstStyle/>
                    <a:p>
                      <a:pPr marR="0" indent="0" algn="l" rtl="0">
                        <a:lnSpc>
                          <a:spcPct val="90000"/>
                        </a:lnSpc>
                        <a:spcBef>
                          <a:spcPts val="0"/>
                        </a:spcBef>
                        <a:spcAft>
                          <a:spcPts val="0"/>
                        </a:spcAft>
                      </a:pPr>
                      <a:r>
                        <a:rPr lang="en-US" sz="1000" kern="1400" dirty="0">
                          <a:ln>
                            <a:noFill/>
                          </a:ln>
                          <a:solidFill>
                            <a:schemeClr val="tx1"/>
                          </a:solidFill>
                          <a:effectLst/>
                          <a:latin typeface="Franklin Gothic Book"/>
                        </a:rPr>
                        <a:t>www.Teladochealth.com</a:t>
                      </a:r>
                    </a:p>
                  </a:txBody>
                  <a:tcPr marL="6808" marR="6808"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FFFFF"/>
                    </a:solidFill>
                  </a:tcPr>
                </a:tc>
                <a:extLst>
                  <a:ext uri="{0D108BD9-81ED-4DB2-BD59-A6C34878D82A}">
                    <a16:rowId xmlns:a16="http://schemas.microsoft.com/office/drawing/2014/main" val="374975723"/>
                  </a:ext>
                </a:extLst>
              </a:tr>
              <a:tr h="338278">
                <a:tc>
                  <a:txBody>
                    <a:bodyPr/>
                    <a:lstStyle/>
                    <a:p>
                      <a:pPr marR="0" indent="0" algn="l" rtl="0">
                        <a:lnSpc>
                          <a:spcPct val="90000"/>
                        </a:lnSpc>
                        <a:spcBef>
                          <a:spcPts val="0"/>
                        </a:spcBef>
                        <a:spcAft>
                          <a:spcPts val="0"/>
                        </a:spcAft>
                      </a:pPr>
                      <a:r>
                        <a:rPr lang="en-US" sz="1050" kern="1400" cap="all" dirty="0">
                          <a:ln>
                            <a:noFill/>
                          </a:ln>
                          <a:solidFill>
                            <a:srgbClr val="000000"/>
                          </a:solidFill>
                          <a:effectLst/>
                          <a:latin typeface="Franklin Gothic Book"/>
                        </a:rPr>
                        <a:t>Health Savings Account (HSA)</a:t>
                      </a:r>
                      <a:endParaRPr lang="en-US" sz="1000" kern="1400" dirty="0">
                        <a:ln>
                          <a:noFill/>
                        </a:ln>
                        <a:solidFill>
                          <a:srgbClr val="EB1D36"/>
                        </a:solidFill>
                        <a:effectLst/>
                        <a:latin typeface="Franklin Gothic Book"/>
                      </a:endParaRPr>
                    </a:p>
                  </a:txBody>
                  <a:tcPr marL="39212" marR="6790"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a:txBody>
                    <a:bodyPr/>
                    <a:lstStyle/>
                    <a:p>
                      <a:pPr marR="0" indent="0" algn="ctr" rtl="0">
                        <a:lnSpc>
                          <a:spcPct val="90000"/>
                        </a:lnSpc>
                        <a:spcBef>
                          <a:spcPts val="0"/>
                        </a:spcBef>
                        <a:spcAft>
                          <a:spcPts val="0"/>
                        </a:spcAft>
                      </a:pPr>
                      <a:r>
                        <a:rPr lang="en-US" sz="1050" kern="1400" dirty="0">
                          <a:ln>
                            <a:noFill/>
                          </a:ln>
                          <a:solidFill>
                            <a:srgbClr val="000000"/>
                          </a:solidFill>
                          <a:effectLst/>
                          <a:latin typeface="Franklin Gothic Book"/>
                        </a:rPr>
                        <a:t>Optum Bank</a:t>
                      </a:r>
                      <a:endParaRPr lang="en-US" sz="1000" kern="1400" dirty="0">
                        <a:ln>
                          <a:noFill/>
                        </a:ln>
                        <a:solidFill>
                          <a:srgbClr val="EB1D36"/>
                        </a:solidFill>
                        <a:effectLst/>
                        <a:latin typeface="Franklin Gothic Book"/>
                      </a:endParaRPr>
                    </a:p>
                  </a:txBody>
                  <a:tcPr marL="6808" marR="6808"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a:txBody>
                    <a:bodyPr/>
                    <a:lstStyle/>
                    <a:p>
                      <a:pPr marR="0" indent="0" algn="ctr" rtl="0">
                        <a:lnSpc>
                          <a:spcPct val="90000"/>
                        </a:lnSpc>
                        <a:spcBef>
                          <a:spcPts val="0"/>
                        </a:spcBef>
                        <a:spcAft>
                          <a:spcPts val="0"/>
                        </a:spcAft>
                      </a:pPr>
                      <a:r>
                        <a:rPr lang="en-US" sz="1050" kern="1400" dirty="0">
                          <a:ln>
                            <a:noFill/>
                          </a:ln>
                          <a:solidFill>
                            <a:srgbClr val="000000"/>
                          </a:solidFill>
                          <a:effectLst/>
                          <a:latin typeface="Franklin Gothic Book"/>
                        </a:rPr>
                        <a:t>866.234.8913</a:t>
                      </a:r>
                      <a:endParaRPr lang="en-US" sz="1000" kern="1400" dirty="0">
                        <a:ln>
                          <a:noFill/>
                        </a:ln>
                        <a:solidFill>
                          <a:srgbClr val="EB1D36"/>
                        </a:solidFill>
                        <a:effectLst/>
                        <a:latin typeface="Franklin Gothic Book"/>
                      </a:endParaRPr>
                    </a:p>
                  </a:txBody>
                  <a:tcPr marL="6808" marR="6808"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a:txBody>
                    <a:bodyPr/>
                    <a:lstStyle/>
                    <a:p>
                      <a:pPr marR="0" indent="0" algn="l" rtl="0">
                        <a:lnSpc>
                          <a:spcPct val="90000"/>
                        </a:lnSpc>
                        <a:spcBef>
                          <a:spcPts val="0"/>
                        </a:spcBef>
                        <a:spcAft>
                          <a:spcPts val="0"/>
                        </a:spcAft>
                      </a:pPr>
                      <a:r>
                        <a:rPr lang="en-US" sz="1050" kern="1400" dirty="0">
                          <a:ln>
                            <a:noFill/>
                          </a:ln>
                          <a:solidFill>
                            <a:srgbClr val="000000"/>
                          </a:solidFill>
                          <a:effectLst/>
                          <a:latin typeface="Franklin Gothic Book"/>
                        </a:rPr>
                        <a:t>www.optumbank.com</a:t>
                      </a:r>
                      <a:endParaRPr lang="en-US" sz="1000" kern="1400" dirty="0">
                        <a:ln>
                          <a:noFill/>
                        </a:ln>
                        <a:solidFill>
                          <a:srgbClr val="EB1D36"/>
                        </a:solidFill>
                        <a:effectLst/>
                        <a:latin typeface="Franklin Gothic Book"/>
                      </a:endParaRPr>
                    </a:p>
                  </a:txBody>
                  <a:tcPr marL="6808" marR="6808"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extLst>
                  <a:ext uri="{0D108BD9-81ED-4DB2-BD59-A6C34878D82A}">
                    <a16:rowId xmlns:a16="http://schemas.microsoft.com/office/drawing/2014/main" val="688639646"/>
                  </a:ext>
                </a:extLst>
              </a:tr>
              <a:tr h="427844">
                <a:tc>
                  <a:txBody>
                    <a:bodyPr/>
                    <a:lstStyle/>
                    <a:p>
                      <a:pPr marR="0" indent="0" algn="l" rtl="0">
                        <a:lnSpc>
                          <a:spcPct val="90000"/>
                        </a:lnSpc>
                        <a:spcBef>
                          <a:spcPts val="0"/>
                        </a:spcBef>
                        <a:spcAft>
                          <a:spcPts val="0"/>
                        </a:spcAft>
                      </a:pPr>
                      <a:r>
                        <a:rPr lang="en-US" sz="1050" kern="1400" cap="all" dirty="0">
                          <a:ln>
                            <a:noFill/>
                          </a:ln>
                          <a:solidFill>
                            <a:srgbClr val="000000"/>
                          </a:solidFill>
                          <a:effectLst/>
                          <a:latin typeface="Franklin Gothic Book"/>
                        </a:rPr>
                        <a:t>Flexible Spending (FSA)/Dependent Care SPENDING (DCARE) Accounts</a:t>
                      </a:r>
                      <a:endParaRPr lang="en-US" sz="1000" kern="1400" dirty="0">
                        <a:ln>
                          <a:noFill/>
                        </a:ln>
                        <a:solidFill>
                          <a:srgbClr val="EB1D36"/>
                        </a:solidFill>
                        <a:effectLst/>
                        <a:latin typeface="Franklin Gothic Book"/>
                      </a:endParaRPr>
                    </a:p>
                  </a:txBody>
                  <a:tcPr marL="39212" marR="6790"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FFFFF"/>
                    </a:solidFill>
                  </a:tcPr>
                </a:tc>
                <a:tc>
                  <a:txBody>
                    <a:bodyPr/>
                    <a:lstStyle/>
                    <a:p>
                      <a:pPr marR="0" indent="0" algn="ctr" rtl="0">
                        <a:lnSpc>
                          <a:spcPct val="90000"/>
                        </a:lnSpc>
                        <a:spcBef>
                          <a:spcPts val="0"/>
                        </a:spcBef>
                        <a:spcAft>
                          <a:spcPts val="0"/>
                        </a:spcAft>
                      </a:pPr>
                      <a:r>
                        <a:rPr lang="en-US" sz="1050" kern="1400" dirty="0">
                          <a:ln>
                            <a:noFill/>
                          </a:ln>
                          <a:solidFill>
                            <a:srgbClr val="000000"/>
                          </a:solidFill>
                          <a:effectLst/>
                          <a:latin typeface="Franklin Gothic Book"/>
                        </a:rPr>
                        <a:t>Employee Benefits Corporation</a:t>
                      </a:r>
                      <a:endParaRPr lang="en-US" sz="1000" kern="1400" dirty="0">
                        <a:ln>
                          <a:noFill/>
                        </a:ln>
                        <a:solidFill>
                          <a:srgbClr val="EB1D36"/>
                        </a:solidFill>
                        <a:effectLst/>
                        <a:latin typeface="Franklin Gothic Book"/>
                      </a:endParaRPr>
                    </a:p>
                  </a:txBody>
                  <a:tcPr marL="6808" marR="6808"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FFFFF"/>
                    </a:solidFill>
                  </a:tcPr>
                </a:tc>
                <a:tc>
                  <a:txBody>
                    <a:bodyPr/>
                    <a:lstStyle/>
                    <a:p>
                      <a:pPr marR="0" indent="0" algn="ctr" rtl="0">
                        <a:lnSpc>
                          <a:spcPct val="90000"/>
                        </a:lnSpc>
                        <a:spcBef>
                          <a:spcPts val="0"/>
                        </a:spcBef>
                        <a:spcAft>
                          <a:spcPts val="0"/>
                        </a:spcAft>
                      </a:pPr>
                      <a:r>
                        <a:rPr lang="en-US" sz="1050" kern="1400" dirty="0">
                          <a:ln>
                            <a:noFill/>
                          </a:ln>
                          <a:solidFill>
                            <a:srgbClr val="000000"/>
                          </a:solidFill>
                          <a:effectLst/>
                          <a:latin typeface="Franklin Gothic Book"/>
                        </a:rPr>
                        <a:t>800.346.2126 </a:t>
                      </a:r>
                      <a:endParaRPr lang="en-US" sz="1000" kern="1400" dirty="0">
                        <a:ln>
                          <a:noFill/>
                        </a:ln>
                        <a:solidFill>
                          <a:srgbClr val="EB1D36"/>
                        </a:solidFill>
                        <a:effectLst/>
                        <a:latin typeface="Franklin Gothic Book" panose="020B0503020102020204" pitchFamily="34" charset="0"/>
                      </a:endParaRPr>
                    </a:p>
                  </a:txBody>
                  <a:tcPr marL="6808" marR="6808"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FFFFF"/>
                    </a:solidFill>
                  </a:tcPr>
                </a:tc>
                <a:tc>
                  <a:txBody>
                    <a:bodyPr/>
                    <a:lstStyle/>
                    <a:p>
                      <a:pPr marR="0" indent="0" algn="l" rtl="0">
                        <a:lnSpc>
                          <a:spcPct val="90000"/>
                        </a:lnSpc>
                        <a:spcBef>
                          <a:spcPts val="0"/>
                        </a:spcBef>
                        <a:spcAft>
                          <a:spcPts val="0"/>
                        </a:spcAft>
                      </a:pPr>
                      <a:r>
                        <a:rPr lang="en-US" sz="1050" kern="1400" dirty="0">
                          <a:ln>
                            <a:noFill/>
                          </a:ln>
                          <a:solidFill>
                            <a:srgbClr val="000000"/>
                          </a:solidFill>
                          <a:effectLst/>
                          <a:latin typeface="Franklin Gothic Book"/>
                        </a:rPr>
                        <a:t>www.ebcflex.com</a:t>
                      </a:r>
                      <a:endParaRPr lang="en-US" sz="1000" kern="1400" dirty="0">
                        <a:ln>
                          <a:noFill/>
                        </a:ln>
                        <a:solidFill>
                          <a:srgbClr val="EB1D36"/>
                        </a:solidFill>
                        <a:effectLst/>
                        <a:latin typeface="Franklin Gothic Book"/>
                      </a:endParaRPr>
                    </a:p>
                  </a:txBody>
                  <a:tcPr marL="6808" marR="6808"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FFFFF"/>
                    </a:solidFill>
                  </a:tcPr>
                </a:tc>
                <a:extLst>
                  <a:ext uri="{0D108BD9-81ED-4DB2-BD59-A6C34878D82A}">
                    <a16:rowId xmlns:a16="http://schemas.microsoft.com/office/drawing/2014/main" val="196669199"/>
                  </a:ext>
                </a:extLst>
              </a:tr>
              <a:tr h="278099">
                <a:tc>
                  <a:txBody>
                    <a:bodyPr/>
                    <a:lstStyle/>
                    <a:p>
                      <a:pPr marR="0" indent="0" algn="l" rtl="0">
                        <a:lnSpc>
                          <a:spcPct val="90000"/>
                        </a:lnSpc>
                        <a:spcBef>
                          <a:spcPts val="0"/>
                        </a:spcBef>
                        <a:spcAft>
                          <a:spcPts val="0"/>
                        </a:spcAft>
                      </a:pPr>
                      <a:r>
                        <a:rPr lang="en-US" sz="1050" kern="1400" cap="all" dirty="0">
                          <a:ln>
                            <a:noFill/>
                          </a:ln>
                          <a:solidFill>
                            <a:srgbClr val="000000"/>
                          </a:solidFill>
                          <a:effectLst/>
                          <a:latin typeface="Franklin Gothic Book"/>
                        </a:rPr>
                        <a:t>Life, LTD</a:t>
                      </a:r>
                      <a:r>
                        <a:rPr lang="en-US" sz="1050" kern="1400" cap="all" baseline="0" dirty="0">
                          <a:ln>
                            <a:noFill/>
                          </a:ln>
                          <a:solidFill>
                            <a:srgbClr val="000000"/>
                          </a:solidFill>
                          <a:effectLst/>
                          <a:latin typeface="Franklin Gothic Book"/>
                        </a:rPr>
                        <a:t> and Voluntary Benefits</a:t>
                      </a:r>
                      <a:endParaRPr lang="en-US" sz="1000" kern="1400" dirty="0">
                        <a:ln>
                          <a:noFill/>
                        </a:ln>
                        <a:solidFill>
                          <a:srgbClr val="EB1D36"/>
                        </a:solidFill>
                        <a:effectLst/>
                        <a:latin typeface="Franklin Gothic Book"/>
                      </a:endParaRPr>
                    </a:p>
                  </a:txBody>
                  <a:tcPr marL="39212" marR="6790"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a:txBody>
                    <a:bodyPr/>
                    <a:lstStyle/>
                    <a:p>
                      <a:pPr marR="0" indent="0" algn="ctr" rtl="0">
                        <a:lnSpc>
                          <a:spcPct val="90000"/>
                        </a:lnSpc>
                        <a:spcBef>
                          <a:spcPts val="0"/>
                        </a:spcBef>
                        <a:spcAft>
                          <a:spcPts val="0"/>
                        </a:spcAft>
                      </a:pPr>
                      <a:r>
                        <a:rPr lang="en-US" sz="1050" kern="1400" dirty="0">
                          <a:ln>
                            <a:noFill/>
                          </a:ln>
                          <a:solidFill>
                            <a:srgbClr val="000000"/>
                          </a:solidFill>
                          <a:effectLst/>
                          <a:latin typeface="Franklin Gothic Book"/>
                        </a:rPr>
                        <a:t>New York Life</a:t>
                      </a:r>
                      <a:endParaRPr lang="en-US" sz="1000" kern="1400" dirty="0">
                        <a:ln>
                          <a:noFill/>
                        </a:ln>
                        <a:solidFill>
                          <a:srgbClr val="EB1D36"/>
                        </a:solidFill>
                        <a:effectLst/>
                        <a:latin typeface="Franklin Gothic Book"/>
                      </a:endParaRPr>
                    </a:p>
                  </a:txBody>
                  <a:tcPr marL="6808" marR="6808"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a:txBody>
                    <a:bodyPr/>
                    <a:lstStyle/>
                    <a:p>
                      <a:pPr marR="0" indent="0" algn="ctr" rtl="0">
                        <a:lnSpc>
                          <a:spcPct val="90000"/>
                        </a:lnSpc>
                        <a:spcBef>
                          <a:spcPts val="0"/>
                        </a:spcBef>
                        <a:spcAft>
                          <a:spcPts val="0"/>
                        </a:spcAft>
                      </a:pPr>
                      <a:r>
                        <a:rPr lang="en-US" sz="1050" kern="1400" dirty="0">
                          <a:ln>
                            <a:noFill/>
                          </a:ln>
                          <a:solidFill>
                            <a:srgbClr val="000000"/>
                          </a:solidFill>
                          <a:effectLst/>
                          <a:latin typeface="Franklin Gothic Book"/>
                        </a:rPr>
                        <a:t>800.238.2125</a:t>
                      </a:r>
                      <a:endParaRPr lang="en-US" sz="1000" kern="1400" dirty="0">
                        <a:ln>
                          <a:noFill/>
                        </a:ln>
                        <a:solidFill>
                          <a:srgbClr val="EB1D36"/>
                        </a:solidFill>
                        <a:effectLst/>
                        <a:latin typeface="Franklin Gothic Book"/>
                      </a:endParaRPr>
                    </a:p>
                  </a:txBody>
                  <a:tcPr marL="6808" marR="6808"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a:txBody>
                    <a:bodyPr/>
                    <a:lstStyle/>
                    <a:p>
                      <a:pPr marR="0" indent="0" algn="l" rtl="0">
                        <a:lnSpc>
                          <a:spcPct val="90000"/>
                        </a:lnSpc>
                        <a:spcBef>
                          <a:spcPts val="0"/>
                        </a:spcBef>
                        <a:spcAft>
                          <a:spcPts val="0"/>
                        </a:spcAft>
                      </a:pPr>
                      <a:r>
                        <a:rPr lang="en-US" sz="1050" kern="1400" dirty="0">
                          <a:ln>
                            <a:noFill/>
                          </a:ln>
                          <a:solidFill>
                            <a:srgbClr val="000000"/>
                          </a:solidFill>
                          <a:effectLst/>
                          <a:latin typeface="Franklin Gothic Book"/>
                        </a:rPr>
                        <a:t>www.mynylgbs.com</a:t>
                      </a:r>
                      <a:endParaRPr lang="en-US" sz="1000" kern="1400" dirty="0">
                        <a:ln>
                          <a:noFill/>
                        </a:ln>
                        <a:solidFill>
                          <a:srgbClr val="EB1D36"/>
                        </a:solidFill>
                        <a:effectLst/>
                        <a:latin typeface="Franklin Gothic Book"/>
                      </a:endParaRPr>
                    </a:p>
                  </a:txBody>
                  <a:tcPr marL="6808" marR="6808"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extLst>
                  <a:ext uri="{0D108BD9-81ED-4DB2-BD59-A6C34878D82A}">
                    <a16:rowId xmlns:a16="http://schemas.microsoft.com/office/drawing/2014/main" val="2805548232"/>
                  </a:ext>
                </a:extLst>
              </a:tr>
              <a:tr h="278099">
                <a:tc>
                  <a:txBody>
                    <a:bodyPr/>
                    <a:lstStyle/>
                    <a:p>
                      <a:pPr marR="0" indent="0" algn="l" rtl="0">
                        <a:lnSpc>
                          <a:spcPct val="90000"/>
                        </a:lnSpc>
                        <a:spcBef>
                          <a:spcPts val="0"/>
                        </a:spcBef>
                        <a:spcAft>
                          <a:spcPts val="0"/>
                        </a:spcAft>
                      </a:pPr>
                      <a:r>
                        <a:rPr lang="en-US" sz="1050" kern="1400" cap="all" dirty="0">
                          <a:ln>
                            <a:noFill/>
                          </a:ln>
                          <a:solidFill>
                            <a:srgbClr val="000000"/>
                          </a:solidFill>
                          <a:effectLst/>
                          <a:latin typeface="Franklin Gothic Book"/>
                        </a:rPr>
                        <a:t>Retirement Benefits</a:t>
                      </a:r>
                      <a:endParaRPr lang="en-US" sz="1000" kern="1400" dirty="0">
                        <a:ln>
                          <a:noFill/>
                        </a:ln>
                        <a:solidFill>
                          <a:srgbClr val="EB1D36"/>
                        </a:solidFill>
                        <a:effectLst/>
                        <a:latin typeface="Franklin Gothic Book"/>
                      </a:endParaRPr>
                    </a:p>
                  </a:txBody>
                  <a:tcPr marL="39212" marR="6790"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a:txBody>
                    <a:bodyPr/>
                    <a:lstStyle/>
                    <a:p>
                      <a:pPr marR="0" indent="0" algn="ctr" rtl="0">
                        <a:lnSpc>
                          <a:spcPct val="90000"/>
                        </a:lnSpc>
                        <a:spcBef>
                          <a:spcPts val="0"/>
                        </a:spcBef>
                        <a:spcAft>
                          <a:spcPts val="0"/>
                        </a:spcAft>
                      </a:pPr>
                      <a:r>
                        <a:rPr lang="en-US" sz="1050" kern="1400" dirty="0">
                          <a:ln>
                            <a:noFill/>
                          </a:ln>
                          <a:solidFill>
                            <a:srgbClr val="000000"/>
                          </a:solidFill>
                          <a:effectLst/>
                          <a:latin typeface="Franklin Gothic Book"/>
                        </a:rPr>
                        <a:t>TIAA</a:t>
                      </a:r>
                      <a:endParaRPr lang="en-US" sz="1000" kern="1400" dirty="0">
                        <a:ln>
                          <a:noFill/>
                        </a:ln>
                        <a:solidFill>
                          <a:srgbClr val="EB1D36"/>
                        </a:solidFill>
                        <a:effectLst/>
                        <a:latin typeface="Franklin Gothic Book"/>
                      </a:endParaRPr>
                    </a:p>
                  </a:txBody>
                  <a:tcPr marL="6808" marR="6808"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a:txBody>
                    <a:bodyPr/>
                    <a:lstStyle/>
                    <a:p>
                      <a:pPr marR="0" indent="0" algn="ctr" rtl="0">
                        <a:lnSpc>
                          <a:spcPct val="90000"/>
                        </a:lnSpc>
                        <a:spcBef>
                          <a:spcPts val="0"/>
                        </a:spcBef>
                        <a:spcAft>
                          <a:spcPts val="0"/>
                        </a:spcAft>
                      </a:pPr>
                      <a:r>
                        <a:rPr lang="en-US" sz="1050" kern="1400" dirty="0">
                          <a:ln>
                            <a:noFill/>
                          </a:ln>
                          <a:solidFill>
                            <a:srgbClr val="000000"/>
                          </a:solidFill>
                          <a:effectLst/>
                          <a:latin typeface="Franklin Gothic Book"/>
                        </a:rPr>
                        <a:t>800.842.2252</a:t>
                      </a:r>
                      <a:endParaRPr lang="en-US" sz="1000" kern="1400" dirty="0">
                        <a:ln>
                          <a:noFill/>
                        </a:ln>
                        <a:solidFill>
                          <a:srgbClr val="EB1D36"/>
                        </a:solidFill>
                        <a:effectLst/>
                        <a:latin typeface="Franklin Gothic Book"/>
                      </a:endParaRPr>
                    </a:p>
                  </a:txBody>
                  <a:tcPr marL="6808" marR="6808"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a:txBody>
                    <a:bodyPr/>
                    <a:lstStyle/>
                    <a:p>
                      <a:pPr marR="0" indent="0" algn="l" rtl="0">
                        <a:lnSpc>
                          <a:spcPct val="90000"/>
                        </a:lnSpc>
                        <a:spcBef>
                          <a:spcPts val="0"/>
                        </a:spcBef>
                        <a:spcAft>
                          <a:spcPts val="0"/>
                        </a:spcAft>
                      </a:pPr>
                      <a:r>
                        <a:rPr lang="en-US" sz="1050" kern="1400" dirty="0">
                          <a:ln>
                            <a:noFill/>
                          </a:ln>
                          <a:solidFill>
                            <a:srgbClr val="000000"/>
                          </a:solidFill>
                          <a:effectLst/>
                          <a:latin typeface="Franklin Gothic Book"/>
                        </a:rPr>
                        <a:t>www.tiaa.org/devereux</a:t>
                      </a:r>
                      <a:endParaRPr lang="en-US" sz="1000" kern="1400" dirty="0">
                        <a:ln>
                          <a:noFill/>
                        </a:ln>
                        <a:solidFill>
                          <a:srgbClr val="EB1D36"/>
                        </a:solidFill>
                        <a:effectLst/>
                        <a:latin typeface="Franklin Gothic Book"/>
                      </a:endParaRPr>
                    </a:p>
                  </a:txBody>
                  <a:tcPr marL="6808" marR="6808"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extLst>
                  <a:ext uri="{0D108BD9-81ED-4DB2-BD59-A6C34878D82A}">
                    <a16:rowId xmlns:a16="http://schemas.microsoft.com/office/drawing/2014/main" val="59608979"/>
                  </a:ext>
                </a:extLst>
              </a:tr>
              <a:tr h="278099">
                <a:tc>
                  <a:txBody>
                    <a:bodyPr/>
                    <a:lstStyle/>
                    <a:p>
                      <a:pPr marR="0" indent="0" algn="l" rtl="0">
                        <a:lnSpc>
                          <a:spcPct val="90000"/>
                        </a:lnSpc>
                        <a:spcBef>
                          <a:spcPts val="0"/>
                        </a:spcBef>
                        <a:spcAft>
                          <a:spcPts val="0"/>
                        </a:spcAft>
                      </a:pPr>
                      <a:r>
                        <a:rPr lang="en-US" sz="1050" kern="1400" cap="all" dirty="0">
                          <a:ln>
                            <a:noFill/>
                          </a:ln>
                          <a:solidFill>
                            <a:srgbClr val="000000"/>
                          </a:solidFill>
                          <a:effectLst/>
                          <a:latin typeface="Franklin Gothic Book"/>
                        </a:rPr>
                        <a:t>Pet Benefits</a:t>
                      </a:r>
                      <a:endParaRPr lang="en-US" sz="1000" kern="1400" dirty="0">
                        <a:ln>
                          <a:noFill/>
                        </a:ln>
                        <a:solidFill>
                          <a:srgbClr val="EB1D36"/>
                        </a:solidFill>
                        <a:effectLst/>
                        <a:latin typeface="Franklin Gothic Book"/>
                      </a:endParaRPr>
                    </a:p>
                  </a:txBody>
                  <a:tcPr marL="39212" marR="6790"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FFFFF"/>
                    </a:solidFill>
                  </a:tcPr>
                </a:tc>
                <a:tc>
                  <a:txBody>
                    <a:bodyPr/>
                    <a:lstStyle/>
                    <a:p>
                      <a:pPr marR="0" indent="0" algn="ctr" rtl="0">
                        <a:lnSpc>
                          <a:spcPct val="90000"/>
                        </a:lnSpc>
                        <a:spcBef>
                          <a:spcPts val="0"/>
                        </a:spcBef>
                        <a:spcAft>
                          <a:spcPts val="0"/>
                        </a:spcAft>
                      </a:pPr>
                      <a:r>
                        <a:rPr lang="en-US" sz="1050" kern="1400" dirty="0">
                          <a:ln>
                            <a:noFill/>
                          </a:ln>
                          <a:solidFill>
                            <a:srgbClr val="000000"/>
                          </a:solidFill>
                          <a:effectLst/>
                          <a:latin typeface="Franklin Gothic Book"/>
                        </a:rPr>
                        <a:t>Pet Benefit Solutions</a:t>
                      </a:r>
                      <a:endParaRPr lang="en-US" sz="1000" kern="1400" dirty="0">
                        <a:ln>
                          <a:noFill/>
                        </a:ln>
                        <a:solidFill>
                          <a:srgbClr val="EB1D36"/>
                        </a:solidFill>
                        <a:effectLst/>
                        <a:latin typeface="Franklin Gothic Book"/>
                      </a:endParaRPr>
                    </a:p>
                  </a:txBody>
                  <a:tcPr marL="6808" marR="6808"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FFFFF"/>
                    </a:solidFill>
                  </a:tcPr>
                </a:tc>
                <a:tc>
                  <a:txBody>
                    <a:bodyPr/>
                    <a:lstStyle/>
                    <a:p>
                      <a:pPr marR="0" indent="0" algn="ctr" rtl="0">
                        <a:lnSpc>
                          <a:spcPct val="90000"/>
                        </a:lnSpc>
                        <a:spcBef>
                          <a:spcPts val="0"/>
                        </a:spcBef>
                        <a:spcAft>
                          <a:spcPts val="0"/>
                        </a:spcAft>
                      </a:pPr>
                      <a:r>
                        <a:rPr lang="en-US" sz="1050" kern="1400" dirty="0">
                          <a:ln>
                            <a:noFill/>
                          </a:ln>
                          <a:solidFill>
                            <a:srgbClr val="000000"/>
                          </a:solidFill>
                          <a:effectLst/>
                          <a:latin typeface="Franklin Gothic Book"/>
                        </a:rPr>
                        <a:t>800.891.2565</a:t>
                      </a:r>
                      <a:endParaRPr lang="en-US" sz="1000" kern="1400" dirty="0">
                        <a:ln>
                          <a:noFill/>
                        </a:ln>
                        <a:solidFill>
                          <a:srgbClr val="EB1D36"/>
                        </a:solidFill>
                        <a:effectLst/>
                        <a:latin typeface="Franklin Gothic Book"/>
                      </a:endParaRPr>
                    </a:p>
                  </a:txBody>
                  <a:tcPr marL="6808" marR="6808"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FFFFF"/>
                    </a:solidFill>
                  </a:tcPr>
                </a:tc>
                <a:tc>
                  <a:txBody>
                    <a:bodyPr/>
                    <a:lstStyle/>
                    <a:p>
                      <a:pPr marR="0" indent="0" algn="l" rtl="0">
                        <a:lnSpc>
                          <a:spcPct val="90000"/>
                        </a:lnSpc>
                        <a:spcBef>
                          <a:spcPts val="0"/>
                        </a:spcBef>
                        <a:spcAft>
                          <a:spcPts val="0"/>
                        </a:spcAft>
                      </a:pPr>
                      <a:r>
                        <a:rPr lang="en-US" sz="1050" kern="1400" dirty="0">
                          <a:ln>
                            <a:noFill/>
                          </a:ln>
                          <a:solidFill>
                            <a:srgbClr val="000000"/>
                          </a:solidFill>
                          <a:effectLst/>
                          <a:latin typeface="Franklin Gothic Book"/>
                        </a:rPr>
                        <a:t>www.petbenefits.com</a:t>
                      </a:r>
                      <a:endParaRPr lang="en-US" sz="1000" kern="1400" dirty="0">
                        <a:ln>
                          <a:noFill/>
                        </a:ln>
                        <a:solidFill>
                          <a:srgbClr val="EB1D36"/>
                        </a:solidFill>
                        <a:effectLst/>
                        <a:latin typeface="Franklin Gothic Book"/>
                      </a:endParaRPr>
                    </a:p>
                  </a:txBody>
                  <a:tcPr marL="6808" marR="6808"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FFFFF"/>
                    </a:solidFill>
                  </a:tcPr>
                </a:tc>
                <a:extLst>
                  <a:ext uri="{0D108BD9-81ED-4DB2-BD59-A6C34878D82A}">
                    <a16:rowId xmlns:a16="http://schemas.microsoft.com/office/drawing/2014/main" val="1381979271"/>
                  </a:ext>
                </a:extLst>
              </a:tr>
              <a:tr h="427844">
                <a:tc>
                  <a:txBody>
                    <a:bodyPr/>
                    <a:lstStyle/>
                    <a:p>
                      <a:pPr marR="0" indent="0" algn="l" rtl="0">
                        <a:lnSpc>
                          <a:spcPct val="90000"/>
                        </a:lnSpc>
                        <a:spcBef>
                          <a:spcPts val="0"/>
                        </a:spcBef>
                        <a:spcAft>
                          <a:spcPts val="0"/>
                        </a:spcAft>
                      </a:pPr>
                      <a:r>
                        <a:rPr lang="en-US" sz="1050" kern="1400" cap="all" dirty="0">
                          <a:ln>
                            <a:noFill/>
                          </a:ln>
                          <a:solidFill>
                            <a:srgbClr val="000000"/>
                          </a:solidFill>
                          <a:effectLst/>
                          <a:latin typeface="Franklin Gothic Book"/>
                        </a:rPr>
                        <a:t>Employee Assistance </a:t>
                      </a:r>
                      <a:endParaRPr lang="en-US" sz="1000" kern="1400" dirty="0">
                        <a:ln>
                          <a:noFill/>
                        </a:ln>
                        <a:solidFill>
                          <a:srgbClr val="EB1D36"/>
                        </a:solidFill>
                        <a:effectLst/>
                        <a:latin typeface="Franklin Gothic Book"/>
                      </a:endParaRPr>
                    </a:p>
                  </a:txBody>
                  <a:tcPr marL="39212" marR="6790"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FFFFF"/>
                    </a:solidFill>
                  </a:tcPr>
                </a:tc>
                <a:tc>
                  <a:txBody>
                    <a:bodyPr/>
                    <a:lstStyle/>
                    <a:p>
                      <a:pPr marR="0" indent="0" algn="ctr" rtl="0">
                        <a:lnSpc>
                          <a:spcPct val="90000"/>
                        </a:lnSpc>
                        <a:spcBef>
                          <a:spcPts val="0"/>
                        </a:spcBef>
                        <a:spcAft>
                          <a:spcPts val="0"/>
                        </a:spcAft>
                      </a:pPr>
                      <a:r>
                        <a:rPr lang="en-US" sz="1050" kern="1400" dirty="0">
                          <a:ln>
                            <a:noFill/>
                          </a:ln>
                          <a:solidFill>
                            <a:srgbClr val="000000"/>
                          </a:solidFill>
                          <a:effectLst/>
                          <a:latin typeface="Franklin Gothic Book"/>
                        </a:rPr>
                        <a:t>Carebridge &amp; eM Life</a:t>
                      </a:r>
                      <a:endParaRPr lang="en-US" sz="1000" kern="1400" dirty="0">
                        <a:ln>
                          <a:noFill/>
                        </a:ln>
                        <a:solidFill>
                          <a:srgbClr val="EB1D36"/>
                        </a:solidFill>
                        <a:effectLst/>
                        <a:latin typeface="Franklin Gothic Book"/>
                      </a:endParaRPr>
                    </a:p>
                  </a:txBody>
                  <a:tcPr marL="6808" marR="6808"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FFFFF"/>
                    </a:solidFill>
                  </a:tcPr>
                </a:tc>
                <a:tc>
                  <a:txBody>
                    <a:bodyPr/>
                    <a:lstStyle/>
                    <a:p>
                      <a:pPr marR="0" indent="0" algn="ctr" rtl="0">
                        <a:lnSpc>
                          <a:spcPct val="90000"/>
                        </a:lnSpc>
                        <a:spcBef>
                          <a:spcPts val="0"/>
                        </a:spcBef>
                        <a:spcAft>
                          <a:spcPts val="0"/>
                        </a:spcAft>
                      </a:pPr>
                      <a:r>
                        <a:rPr lang="en-US" sz="1050" kern="1400" dirty="0">
                          <a:ln>
                            <a:noFill/>
                          </a:ln>
                          <a:solidFill>
                            <a:srgbClr val="000000"/>
                          </a:solidFill>
                          <a:effectLst/>
                          <a:latin typeface="Franklin Gothic Book"/>
                        </a:rPr>
                        <a:t>800.437.0911</a:t>
                      </a:r>
                      <a:endParaRPr lang="en-US" sz="1000" kern="1400" dirty="0">
                        <a:ln>
                          <a:noFill/>
                        </a:ln>
                        <a:solidFill>
                          <a:srgbClr val="EB1D36"/>
                        </a:solidFill>
                        <a:effectLst/>
                        <a:latin typeface="Franklin Gothic Book"/>
                      </a:endParaRPr>
                    </a:p>
                  </a:txBody>
                  <a:tcPr marL="6808" marR="6808"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FFFFF"/>
                    </a:solidFill>
                  </a:tcPr>
                </a:tc>
                <a:tc>
                  <a:txBody>
                    <a:bodyPr/>
                    <a:lstStyle/>
                    <a:p>
                      <a:pPr marR="0" indent="0" algn="l" rtl="0">
                        <a:lnSpc>
                          <a:spcPct val="90000"/>
                        </a:lnSpc>
                        <a:spcBef>
                          <a:spcPts val="0"/>
                        </a:spcBef>
                        <a:spcAft>
                          <a:spcPts val="0"/>
                        </a:spcAft>
                      </a:pPr>
                      <a:r>
                        <a:rPr lang="en-US" sz="1000" kern="1400" dirty="0">
                          <a:ln>
                            <a:noFill/>
                          </a:ln>
                          <a:solidFill>
                            <a:srgbClr val="000000"/>
                          </a:solidFill>
                          <a:effectLst/>
                          <a:latin typeface="Franklin Gothic Book"/>
                        </a:rPr>
                        <a:t>www.carebridgenow.com</a:t>
                      </a:r>
                      <a:endParaRPr lang="en-US" sz="1000" kern="1400" dirty="0">
                        <a:ln>
                          <a:noFill/>
                        </a:ln>
                        <a:solidFill>
                          <a:srgbClr val="EB1D36"/>
                        </a:solidFill>
                        <a:effectLst/>
                        <a:latin typeface="Franklin Gothic Book"/>
                      </a:endParaRPr>
                    </a:p>
                  </a:txBody>
                  <a:tcPr marL="6808" marR="6808"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FFFFF"/>
                    </a:solidFill>
                  </a:tcPr>
                </a:tc>
                <a:extLst>
                  <a:ext uri="{0D108BD9-81ED-4DB2-BD59-A6C34878D82A}">
                    <a16:rowId xmlns:a16="http://schemas.microsoft.com/office/drawing/2014/main" val="862681882"/>
                  </a:ext>
                </a:extLst>
              </a:tr>
              <a:tr h="406452">
                <a:tc>
                  <a:txBody>
                    <a:bodyPr/>
                    <a:lstStyle/>
                    <a:p>
                      <a:pPr marR="0" indent="0" algn="l" rtl="0">
                        <a:lnSpc>
                          <a:spcPct val="90000"/>
                        </a:lnSpc>
                        <a:spcBef>
                          <a:spcPts val="0"/>
                        </a:spcBef>
                        <a:spcAft>
                          <a:spcPts val="0"/>
                        </a:spcAft>
                      </a:pPr>
                      <a:r>
                        <a:rPr lang="en-US" sz="1050" kern="1400" cap="all" dirty="0">
                          <a:ln>
                            <a:noFill/>
                          </a:ln>
                          <a:solidFill>
                            <a:srgbClr val="000000"/>
                          </a:solidFill>
                          <a:effectLst/>
                          <a:latin typeface="Franklin Gothic Book"/>
                        </a:rPr>
                        <a:t>Advocacy Services</a:t>
                      </a:r>
                      <a:endParaRPr lang="en-US" sz="1000" kern="1400" dirty="0">
                        <a:ln>
                          <a:noFill/>
                        </a:ln>
                        <a:solidFill>
                          <a:srgbClr val="EB1D36"/>
                        </a:solidFill>
                        <a:effectLst/>
                        <a:latin typeface="Franklin Gothic Book"/>
                      </a:endParaRPr>
                    </a:p>
                  </a:txBody>
                  <a:tcPr marL="39212" marR="6790"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a:txBody>
                    <a:bodyPr/>
                    <a:lstStyle/>
                    <a:p>
                      <a:pPr marR="0" indent="0" algn="ctr" rtl="0">
                        <a:lnSpc>
                          <a:spcPct val="90000"/>
                        </a:lnSpc>
                        <a:spcBef>
                          <a:spcPts val="0"/>
                        </a:spcBef>
                        <a:spcAft>
                          <a:spcPts val="0"/>
                        </a:spcAft>
                      </a:pPr>
                      <a:r>
                        <a:rPr lang="en-US" sz="1050" kern="1400" dirty="0">
                          <a:ln>
                            <a:noFill/>
                          </a:ln>
                          <a:solidFill>
                            <a:srgbClr val="000000"/>
                          </a:solidFill>
                          <a:effectLst/>
                          <a:latin typeface="Franklin Gothic Book"/>
                        </a:rPr>
                        <a:t>CSB Benefits MAC</a:t>
                      </a:r>
                      <a:endParaRPr lang="en-US" sz="1000" kern="1400" dirty="0">
                        <a:ln>
                          <a:noFill/>
                        </a:ln>
                        <a:solidFill>
                          <a:srgbClr val="EB1D36"/>
                        </a:solidFill>
                        <a:effectLst/>
                        <a:latin typeface="Franklin Gothic Book"/>
                      </a:endParaRPr>
                    </a:p>
                  </a:txBody>
                  <a:tcPr marL="6808" marR="6808"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a:txBody>
                    <a:bodyPr/>
                    <a:lstStyle/>
                    <a:p>
                      <a:pPr marR="0" indent="0" algn="ctr" rtl="0">
                        <a:lnSpc>
                          <a:spcPct val="90000"/>
                        </a:lnSpc>
                        <a:spcBef>
                          <a:spcPts val="0"/>
                        </a:spcBef>
                        <a:spcAft>
                          <a:spcPts val="0"/>
                        </a:spcAft>
                      </a:pPr>
                      <a:r>
                        <a:rPr lang="en-US" sz="1050" kern="1400" dirty="0">
                          <a:ln>
                            <a:noFill/>
                          </a:ln>
                          <a:solidFill>
                            <a:srgbClr val="000000"/>
                          </a:solidFill>
                          <a:effectLst/>
                          <a:latin typeface="Franklin Gothic Book"/>
                        </a:rPr>
                        <a:t>800.563.9929</a:t>
                      </a:r>
                      <a:endParaRPr lang="en-US" sz="1000" kern="1400" dirty="0">
                        <a:ln>
                          <a:noFill/>
                        </a:ln>
                        <a:solidFill>
                          <a:srgbClr val="EB1D36"/>
                        </a:solidFill>
                        <a:effectLst/>
                        <a:latin typeface="Franklin Gothic Book"/>
                      </a:endParaRPr>
                    </a:p>
                  </a:txBody>
                  <a:tcPr marL="6808" marR="6808"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a:txBody>
                    <a:bodyPr/>
                    <a:lstStyle/>
                    <a:p>
                      <a:pPr marR="0" indent="0" algn="l" rtl="0">
                        <a:lnSpc>
                          <a:spcPct val="90000"/>
                        </a:lnSpc>
                        <a:spcBef>
                          <a:spcPts val="0"/>
                        </a:spcBef>
                        <a:spcAft>
                          <a:spcPts val="0"/>
                        </a:spcAft>
                      </a:pPr>
                      <a:r>
                        <a:rPr lang="en-US" sz="1000" kern="1400" dirty="0">
                          <a:ln>
                            <a:noFill/>
                          </a:ln>
                          <a:solidFill>
                            <a:srgbClr val="000000"/>
                          </a:solidFill>
                          <a:effectLst/>
                          <a:latin typeface="Franklin Gothic Book"/>
                        </a:rPr>
                        <a:t>www.connerstrong.com/memberadvocacy</a:t>
                      </a:r>
                      <a:endParaRPr lang="en-US" sz="1000" kern="1400" dirty="0">
                        <a:ln>
                          <a:noFill/>
                        </a:ln>
                        <a:solidFill>
                          <a:srgbClr val="EB1D36"/>
                        </a:solidFill>
                        <a:effectLst/>
                        <a:latin typeface="Franklin Gothic Book"/>
                      </a:endParaRPr>
                    </a:p>
                  </a:txBody>
                  <a:tcPr marL="6808" marR="6808"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extLst>
                  <a:ext uri="{0D108BD9-81ED-4DB2-BD59-A6C34878D82A}">
                    <a16:rowId xmlns:a16="http://schemas.microsoft.com/office/drawing/2014/main" val="4173717484"/>
                  </a:ext>
                </a:extLst>
              </a:tr>
            </a:tbl>
          </a:graphicData>
        </a:graphic>
      </p:graphicFrame>
      <p:sp>
        <p:nvSpPr>
          <p:cNvPr id="5" name="Control 1">
            <a:extLst>
              <a:ext uri="{FF2B5EF4-FFF2-40B4-BE49-F238E27FC236}">
                <a16:creationId xmlns:a16="http://schemas.microsoft.com/office/drawing/2014/main" id="{7875BE2E-D45F-EBFB-707C-1854CCC4A98F}"/>
              </a:ext>
            </a:extLst>
          </p:cNvPr>
          <p:cNvSpPr>
            <a:spLocks noChangeArrowheads="1" noChangeShapeType="1"/>
          </p:cNvSpPr>
          <p:nvPr/>
        </p:nvSpPr>
        <p:spPr bwMode="auto">
          <a:xfrm>
            <a:off x="6432550" y="3059113"/>
            <a:ext cx="6629400" cy="6494462"/>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EB1D36"/>
                  </a:outerShdw>
                </a:effectLst>
              </a14:hiddenEffects>
            </a:ext>
          </a:extLst>
        </p:spPr>
        <p:txBody>
          <a:bodyPr vert="horz" wrap="square" lIns="0" tIns="0" rIns="0" bIns="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4263164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a:xfrm>
            <a:off x="768626" y="1004708"/>
            <a:ext cx="7792278" cy="5117796"/>
          </a:xfrm>
        </p:spPr>
        <p:txBody>
          <a:bodyPr vert="horz" lIns="0" tIns="34290" rIns="68580" bIns="34290" rtlCol="0" anchor="t">
            <a:noAutofit/>
          </a:bodyPr>
          <a:lstStyle/>
          <a:p>
            <a:r>
              <a:rPr lang="en-US" sz="1800" dirty="0" smtClean="0">
                <a:latin typeface="Franklin Gothic Book" panose="020B0503020102020204" pitchFamily="34" charset="0"/>
              </a:rPr>
              <a:t> </a:t>
            </a:r>
            <a:r>
              <a:rPr lang="en-US" sz="1800" b="1" dirty="0">
                <a:latin typeface="Franklin Gothic Book" panose="020B0503020102020204" pitchFamily="34" charset="0"/>
              </a:rPr>
              <a:t>Splash BI reports</a:t>
            </a:r>
            <a:r>
              <a:rPr lang="en-US" sz="1800" dirty="0" smtClean="0">
                <a:latin typeface="Franklin Gothic Book" panose="020B0503020102020204" pitchFamily="34" charset="0"/>
              </a:rPr>
              <a:t>:</a:t>
            </a:r>
            <a:endParaRPr lang="en-US" sz="1800" dirty="0">
              <a:latin typeface="Franklin Gothic Book" panose="020B0503020102020204" pitchFamily="34" charset="0"/>
            </a:endParaRPr>
          </a:p>
          <a:p>
            <a:pPr lvl="1"/>
            <a:r>
              <a:rPr lang="en-US" sz="1800" dirty="0">
                <a:latin typeface="Franklin Gothic Book" panose="020B0503020102020204" pitchFamily="34" charset="0"/>
              </a:rPr>
              <a:t>DEV Benefits Enrollment Results</a:t>
            </a:r>
          </a:p>
          <a:p>
            <a:pPr lvl="2"/>
            <a:r>
              <a:rPr lang="en-US" sz="1800" dirty="0">
                <a:latin typeface="Franklin Gothic Book" panose="020B0503020102020204" pitchFamily="34" charset="0"/>
              </a:rPr>
              <a:t>As of Date should be </a:t>
            </a:r>
            <a:r>
              <a:rPr lang="en-US" sz="1800" dirty="0" smtClean="0">
                <a:latin typeface="Franklin Gothic Book" panose="020B0503020102020204" pitchFamily="34" charset="0"/>
              </a:rPr>
              <a:t>01/01/2026 </a:t>
            </a:r>
            <a:endParaRPr lang="en-US" sz="1800" dirty="0">
              <a:latin typeface="Franklin Gothic Book" panose="020B0503020102020204" pitchFamily="34" charset="0"/>
            </a:endParaRPr>
          </a:p>
          <a:p>
            <a:pPr lvl="1"/>
            <a:r>
              <a:rPr lang="en-US" sz="1800" dirty="0">
                <a:latin typeface="Franklin Gothic Book" panose="020B0503020102020204" pitchFamily="34" charset="0"/>
              </a:rPr>
              <a:t>Dev Dependents Report</a:t>
            </a:r>
          </a:p>
          <a:p>
            <a:pPr lvl="2"/>
            <a:r>
              <a:rPr lang="en-US" sz="1800" dirty="0">
                <a:latin typeface="Franklin Gothic Book" panose="020B0503020102020204" pitchFamily="34" charset="0"/>
              </a:rPr>
              <a:t>As of Date should be </a:t>
            </a:r>
            <a:r>
              <a:rPr lang="en-US" sz="1800" dirty="0" smtClean="0">
                <a:latin typeface="Franklin Gothic Book" panose="020B0503020102020204" pitchFamily="34" charset="0"/>
              </a:rPr>
              <a:t>01/01/2026</a:t>
            </a:r>
            <a:endParaRPr lang="en-US" sz="1800" dirty="0">
              <a:latin typeface="Franklin Gothic Book" panose="020B0503020102020204" pitchFamily="34" charset="0"/>
            </a:endParaRPr>
          </a:p>
          <a:p>
            <a:pPr marL="0" indent="0">
              <a:buNone/>
            </a:pPr>
            <a:endParaRPr lang="en-US" sz="1800" dirty="0">
              <a:latin typeface="Franklin Gothic Book" panose="020B0503020102020204" pitchFamily="34" charset="0"/>
            </a:endParaRPr>
          </a:p>
          <a:p>
            <a:r>
              <a:rPr lang="en-US" sz="1800" dirty="0">
                <a:latin typeface="Franklin Gothic Book" panose="020B0503020102020204" pitchFamily="34" charset="0"/>
              </a:rPr>
              <a:t>Confirmation statements do not need to be collected and scanned to PO. </a:t>
            </a:r>
            <a:endParaRPr lang="en-US" sz="1800" dirty="0" smtClean="0">
              <a:latin typeface="Franklin Gothic Book" panose="020B0503020102020204" pitchFamily="34" charset="0"/>
            </a:endParaRPr>
          </a:p>
          <a:p>
            <a:pPr lvl="1"/>
            <a:r>
              <a:rPr lang="en-US" sz="1800" dirty="0" smtClean="0">
                <a:latin typeface="Franklin Gothic Book" panose="020B0503020102020204" pitchFamily="34" charset="0"/>
              </a:rPr>
              <a:t>Employees </a:t>
            </a:r>
            <a:r>
              <a:rPr lang="en-US" sz="1800" dirty="0">
                <a:latin typeface="Franklin Gothic Book" panose="020B0503020102020204" pitchFamily="34" charset="0"/>
              </a:rPr>
              <a:t>should still print a confirmation statement for their records. Please be aware that since we are not collecting signed statements, that what is contained in Oracle is what the employee has elected and no changes will be made unless it is still Open Enrollment.  </a:t>
            </a:r>
            <a:endParaRPr lang="en-US" sz="1800" dirty="0" smtClean="0">
              <a:latin typeface="Franklin Gothic Book" panose="020B0503020102020204" pitchFamily="34" charset="0"/>
            </a:endParaRPr>
          </a:p>
          <a:p>
            <a:r>
              <a:rPr lang="en-US" sz="1800" dirty="0" smtClean="0">
                <a:latin typeface="Franklin Gothic Book" panose="020B0503020102020204" pitchFamily="34" charset="0"/>
              </a:rPr>
              <a:t>Health </a:t>
            </a:r>
            <a:r>
              <a:rPr lang="en-US" sz="1800" dirty="0">
                <a:latin typeface="Franklin Gothic Book" panose="020B0503020102020204" pitchFamily="34" charset="0"/>
              </a:rPr>
              <a:t>Savings Account Salary Reduction Agreements will be required for catch-up or front-load only. </a:t>
            </a:r>
            <a:endParaRPr lang="en-US" sz="1800" dirty="0" smtClean="0">
              <a:latin typeface="Franklin Gothic Book" panose="020B0503020102020204" pitchFamily="34" charset="0"/>
            </a:endParaRPr>
          </a:p>
          <a:p>
            <a:r>
              <a:rPr lang="en-US" sz="1800" dirty="0" smtClean="0">
                <a:latin typeface="Franklin Gothic Book" panose="020B0503020102020204" pitchFamily="34" charset="0"/>
              </a:rPr>
              <a:t>Supporting </a:t>
            </a:r>
            <a:r>
              <a:rPr lang="en-US" sz="1800" dirty="0">
                <a:latin typeface="Franklin Gothic Book" panose="020B0503020102020204" pitchFamily="34" charset="0"/>
              </a:rPr>
              <a:t>documentation such as marriage certificates, birth certificates, Social Security Cards, etc. are still required and must be returned to Corporate PO by </a:t>
            </a:r>
            <a:r>
              <a:rPr lang="en-US" sz="1800" dirty="0" smtClean="0">
                <a:latin typeface="Franklin Gothic Book" panose="020B0503020102020204" pitchFamily="34" charset="0"/>
              </a:rPr>
              <a:t>11/08/2025 </a:t>
            </a:r>
            <a:r>
              <a:rPr lang="en-US" sz="1800" dirty="0">
                <a:latin typeface="Franklin Gothic Book" panose="020B0503020102020204" pitchFamily="34" charset="0"/>
              </a:rPr>
              <a:t>to</a:t>
            </a:r>
            <a:r>
              <a:rPr lang="en-US" sz="1800" b="1" dirty="0">
                <a:latin typeface="Franklin Gothic Book" panose="020B0503020102020204" pitchFamily="34" charset="0"/>
              </a:rPr>
              <a:t> </a:t>
            </a:r>
            <a:r>
              <a:rPr lang="en-US" sz="1800" b="1" u="sng" dirty="0">
                <a:latin typeface="Franklin Gothic Book" panose="020B0503020102020204" pitchFamily="34" charset="0"/>
                <a:hlinkClick r:id="rId2"/>
              </a:rPr>
              <a:t>benefits@devereux.org</a:t>
            </a:r>
            <a:r>
              <a:rPr lang="en-US" sz="1800" dirty="0">
                <a:latin typeface="Franklin Gothic Book" panose="020B0503020102020204" pitchFamily="34" charset="0"/>
              </a:rPr>
              <a:t>.</a:t>
            </a:r>
          </a:p>
          <a:p>
            <a:pPr marL="0" indent="0">
              <a:buNone/>
            </a:pPr>
            <a:endParaRPr lang="en-US" sz="1800" dirty="0">
              <a:latin typeface="Franklin Gothic Book" panose="020B0503020102020204" pitchFamily="34" charset="0"/>
            </a:endParaRPr>
          </a:p>
          <a:p>
            <a:pPr marL="0" indent="0">
              <a:buClr>
                <a:srgbClr val="117158"/>
              </a:buClr>
              <a:buNone/>
            </a:pPr>
            <a:endParaRPr lang="en-US" sz="1800" dirty="0">
              <a:latin typeface="Franklin Gothic Book" panose="020B0503020102020204" pitchFamily="34" charset="0"/>
            </a:endParaRPr>
          </a:p>
        </p:txBody>
      </p:sp>
      <p:sp>
        <p:nvSpPr>
          <p:cNvPr id="2" name="Text Placeholder 1"/>
          <p:cNvSpPr>
            <a:spLocks noGrp="1"/>
          </p:cNvSpPr>
          <p:nvPr>
            <p:ph type="body" sz="quarter" idx="10"/>
          </p:nvPr>
        </p:nvSpPr>
        <p:spPr>
          <a:xfrm>
            <a:off x="1194353" y="575526"/>
            <a:ext cx="6171010" cy="273844"/>
          </a:xfrm>
        </p:spPr>
        <p:txBody>
          <a:bodyPr>
            <a:noAutofit/>
          </a:bodyPr>
          <a:lstStyle/>
          <a:p>
            <a:pPr>
              <a:lnSpc>
                <a:spcPct val="90000"/>
              </a:lnSpc>
            </a:pPr>
            <a:r>
              <a:rPr lang="en-US" b="1" dirty="0">
                <a:latin typeface="Franklin Gothic Book" panose="020B0503020102020204" pitchFamily="34" charset="0"/>
              </a:rPr>
              <a:t>OPEN ENROLLMENT –  </a:t>
            </a:r>
            <a:r>
              <a:rPr lang="en-US" b="1" dirty="0" smtClean="0">
                <a:latin typeface="Franklin Gothic Book" panose="020B0503020102020204" pitchFamily="34" charset="0"/>
              </a:rPr>
              <a:t>REPORTS AND REQUIREMENTS </a:t>
            </a:r>
            <a:endParaRPr lang="en-US" b="1" dirty="0">
              <a:latin typeface="Franklin Gothic Book" panose="020B0503020102020204" pitchFamily="34" charset="0"/>
            </a:endParaRPr>
          </a:p>
        </p:txBody>
      </p:sp>
    </p:spTree>
    <p:extLst>
      <p:ext uri="{BB962C8B-B14F-4D97-AF65-F5344CB8AC3E}">
        <p14:creationId xmlns:p14="http://schemas.microsoft.com/office/powerpoint/2010/main" val="35340817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61257" y="821094"/>
            <a:ext cx="8192278" cy="5187819"/>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6000" b="1" dirty="0">
                <a:solidFill>
                  <a:srgbClr val="00664D"/>
                </a:solidFill>
                <a:latin typeface="Franklin Gothic Book"/>
                <a:cs typeface="Arial"/>
              </a:rPr>
              <a:t>Questions?</a:t>
            </a:r>
          </a:p>
          <a:p>
            <a:r>
              <a:rPr lang="en-US" sz="4800" dirty="0">
                <a:solidFill>
                  <a:srgbClr val="00664D"/>
                </a:solidFill>
                <a:latin typeface="Franklin Gothic Book"/>
                <a:cs typeface="Arial"/>
              </a:rPr>
              <a:t>Contact People Operations </a:t>
            </a:r>
          </a:p>
          <a:p>
            <a:r>
              <a:rPr lang="en-US" sz="4800" dirty="0">
                <a:solidFill>
                  <a:srgbClr val="00664D"/>
                </a:solidFill>
                <a:latin typeface="Franklin Gothic Book"/>
                <a:cs typeface="Arial"/>
              </a:rPr>
              <a:t>- or -</a:t>
            </a:r>
            <a:endParaRPr lang="en-US" sz="4800" dirty="0">
              <a:solidFill>
                <a:srgbClr val="00664D"/>
              </a:solidFill>
              <a:latin typeface="Franklin Gothic Book" panose="020B0503020102020204" pitchFamily="34" charset="0"/>
              <a:cs typeface="Arial" panose="020B0604020202020204" pitchFamily="34" charset="0"/>
            </a:endParaRPr>
          </a:p>
          <a:p>
            <a:r>
              <a:rPr lang="en-US" sz="4800" dirty="0">
                <a:solidFill>
                  <a:srgbClr val="00664D"/>
                </a:solidFill>
                <a:latin typeface="Franklin Gothic Book"/>
                <a:cs typeface="Arial"/>
              </a:rPr>
              <a:t> our BenePortal </a:t>
            </a:r>
            <a:r>
              <a:rPr lang="en-US" sz="4800" dirty="0">
                <a:solidFill>
                  <a:srgbClr val="00664D"/>
                </a:solidFill>
                <a:latin typeface="Franklin Gothic Book"/>
                <a:cs typeface="Arial"/>
                <a:hlinkClick r:id="rId3"/>
              </a:rPr>
              <a:t>www.mydevereuxbenefits.org</a:t>
            </a:r>
            <a:r>
              <a:rPr lang="en-US" sz="4800" dirty="0">
                <a:solidFill>
                  <a:srgbClr val="00664D"/>
                </a:solidFill>
                <a:latin typeface="Franklin Gothic Book"/>
                <a:cs typeface="Arial"/>
              </a:rPr>
              <a:t>  </a:t>
            </a:r>
            <a:endParaRPr lang="en-US" sz="4800" dirty="0">
              <a:solidFill>
                <a:srgbClr val="FF0000"/>
              </a:solidFill>
              <a:latin typeface="Franklin Gothic Book"/>
              <a:cs typeface="Arial"/>
            </a:endParaRPr>
          </a:p>
          <a:p>
            <a:r>
              <a:rPr lang="en-US" sz="4800" dirty="0">
                <a:solidFill>
                  <a:srgbClr val="00664D"/>
                </a:solidFill>
                <a:latin typeface="Franklin Gothic Book"/>
                <a:cs typeface="Arial"/>
              </a:rPr>
              <a:t>for more information</a:t>
            </a:r>
          </a:p>
          <a:p>
            <a:endParaRPr lang="en-US" sz="4800" dirty="0">
              <a:solidFill>
                <a:srgbClr val="00664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910424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155587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0D5257"/>
        </a:solidFill>
        <a:effectLst/>
      </p:bgPr>
    </p:bg>
    <p:spTree>
      <p:nvGrpSpPr>
        <p:cNvPr id="1" name="">
          <a:extLst>
            <a:ext uri="{FF2B5EF4-FFF2-40B4-BE49-F238E27FC236}">
              <a16:creationId xmlns:a16="http://schemas.microsoft.com/office/drawing/2014/main" id="{6698A1C2-F001-61CE-6469-62D21533AAF3}"/>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17F3B1-5B3A-76C9-19AC-2898A4F53A6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ED3990-91CA-4DF6-AB8F-04A12CAA94D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FA999817-BD0A-77A3-F16B-40F87A8FCB8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90798" y="1686851"/>
            <a:ext cx="6856030" cy="2680194"/>
          </a:xfrm>
          <a:prstGeom prst="rect">
            <a:avLst/>
          </a:prstGeom>
        </p:spPr>
      </p:pic>
    </p:spTree>
    <p:extLst>
      <p:ext uri="{BB962C8B-B14F-4D97-AF65-F5344CB8AC3E}">
        <p14:creationId xmlns:p14="http://schemas.microsoft.com/office/powerpoint/2010/main" val="588711506"/>
      </p:ext>
    </p:extLst>
  </p:cSld>
  <p:clrMapOvr>
    <a:masterClrMapping/>
  </p:clrMapOvr>
  <mc:AlternateContent xmlns:mc="http://schemas.openxmlformats.org/markup-compatibility/2006" xmlns:p14="http://schemas.microsoft.com/office/powerpoint/2010/main">
    <mc:Choice Requires="p14">
      <p:transition spd="slow" p14:dur="3500" advClick="0" advTm="5000">
        <p14:reveal/>
      </p:transition>
    </mc:Choice>
    <mc:Fallback xmlns="">
      <p:transition spd="slow" advClick="0" advTm="5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D559A0-52B4-9F95-CBF6-DD9F329CF7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353D98-1F11-5E21-920A-F282CE397151}"/>
              </a:ext>
            </a:extLst>
          </p:cNvPr>
          <p:cNvSpPr>
            <a:spLocks noGrp="1"/>
          </p:cNvSpPr>
          <p:nvPr>
            <p:ph type="title"/>
          </p:nvPr>
        </p:nvSpPr>
        <p:spPr/>
        <p:txBody>
          <a:bodyPr/>
          <a:lstStyle/>
          <a:p>
            <a:r>
              <a:rPr lang="en-US" sz="2400" dirty="0" smtClean="0">
                <a:solidFill>
                  <a:srgbClr val="0D5257"/>
                </a:solidFill>
                <a:latin typeface="Georgia" panose="02040502050405020303" pitchFamily="18" charset="0"/>
              </a:rPr>
              <a:t> </a:t>
            </a:r>
            <a:r>
              <a:rPr lang="en-US" sz="2400" dirty="0">
                <a:solidFill>
                  <a:srgbClr val="117158"/>
                </a:solidFill>
                <a:latin typeface="Franklin Gothic Book"/>
              </a:rPr>
              <a:t>Enrollment and Eligibility</a:t>
            </a:r>
            <a:r>
              <a:rPr lang="en-US" sz="2400" dirty="0">
                <a:solidFill>
                  <a:srgbClr val="117158"/>
                </a:solidFill>
                <a:latin typeface="Franklin Gothic Book" panose="020B0503020102020204" pitchFamily="34" charset="0"/>
              </a:rPr>
              <a:t/>
            </a:r>
            <a:br>
              <a:rPr lang="en-US" sz="2400" dirty="0">
                <a:solidFill>
                  <a:srgbClr val="117158"/>
                </a:solidFill>
                <a:latin typeface="Franklin Gothic Book" panose="020B0503020102020204" pitchFamily="34" charset="0"/>
              </a:rPr>
            </a:br>
            <a:endParaRPr lang="en-US" sz="2400" dirty="0">
              <a:solidFill>
                <a:srgbClr val="0D5257"/>
              </a:solidFill>
              <a:latin typeface="Georgia" panose="02040502050405020303" pitchFamily="18" charset="0"/>
            </a:endParaRPr>
          </a:p>
        </p:txBody>
      </p:sp>
      <p:pic>
        <p:nvPicPr>
          <p:cNvPr id="7" name="Content Placeholder 6"/>
          <p:cNvPicPr>
            <a:picLocks noGrp="1" noChangeAspect="1"/>
          </p:cNvPicPr>
          <p:nvPr>
            <p:ph idx="1"/>
          </p:nvPr>
        </p:nvPicPr>
        <p:blipFill>
          <a:blip r:embed="rId3"/>
          <a:stretch>
            <a:fillRect/>
          </a:stretch>
        </p:blipFill>
        <p:spPr>
          <a:xfrm>
            <a:off x="1133558" y="1730517"/>
            <a:ext cx="6876884" cy="4054191"/>
          </a:xfrm>
          <a:prstGeom prst="rect">
            <a:avLst/>
          </a:prstGeom>
        </p:spPr>
      </p:pic>
    </p:spTree>
    <p:extLst>
      <p:ext uri="{BB962C8B-B14F-4D97-AF65-F5344CB8AC3E}">
        <p14:creationId xmlns:p14="http://schemas.microsoft.com/office/powerpoint/2010/main" val="11998692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solidFill>
                  <a:srgbClr val="117158"/>
                </a:solidFill>
                <a:latin typeface="Franklin Gothic Book"/>
              </a:rPr>
              <a:t>Eligibility Overview</a:t>
            </a:r>
            <a:endParaRPr lang="en-US" sz="2400" dirty="0">
              <a:solidFill>
                <a:srgbClr val="0D5257"/>
              </a:solidFill>
              <a:latin typeface="Georgia" panose="02040502050405020303" pitchFamily="18" charset="0"/>
            </a:endParaRPr>
          </a:p>
        </p:txBody>
      </p:sp>
      <p:sp>
        <p:nvSpPr>
          <p:cNvPr id="7" name="Content Placeholder 6">
            <a:extLst>
              <a:ext uri="{FF2B5EF4-FFF2-40B4-BE49-F238E27FC236}">
                <a16:creationId xmlns:a16="http://schemas.microsoft.com/office/drawing/2014/main" id="{75F74C03-8FEF-1B42-8C10-0633B57F623D}"/>
              </a:ext>
            </a:extLst>
          </p:cNvPr>
          <p:cNvSpPr txBox="1">
            <a:spLocks noGrp="1"/>
          </p:cNvSpPr>
          <p:nvPr>
            <p:ph idx="1"/>
          </p:nvPr>
        </p:nvSpPr>
        <p:spPr>
          <a:xfrm>
            <a:off x="457200" y="842318"/>
            <a:ext cx="8394700" cy="5216300"/>
          </a:xfrm>
          <a:prstGeom prst="rect">
            <a:avLst/>
          </a:prstGeom>
          <a:noFill/>
        </p:spPr>
        <p:txBody>
          <a:bodyPr wrap="square" lIns="91440" tIns="45720" rIns="91440" bIns="45720" anchor="t">
            <a:spAutoFit/>
          </a:bodyPr>
          <a:lstStyle/>
          <a:p>
            <a:pPr>
              <a:buClr>
                <a:srgbClr val="117158"/>
              </a:buClr>
            </a:pPr>
            <a:r>
              <a:rPr lang="en-US" altLang="en-US" dirty="0">
                <a:latin typeface="Franklin Gothic Book"/>
              </a:rPr>
              <a:t>All </a:t>
            </a:r>
            <a:r>
              <a:rPr lang="en-US" altLang="en-US" dirty="0" smtClean="0">
                <a:latin typeface="Franklin Gothic Book"/>
              </a:rPr>
              <a:t>employees regularly scheduled to work </a:t>
            </a:r>
            <a:r>
              <a:rPr lang="en-US" altLang="en-US" dirty="0">
                <a:latin typeface="Franklin Gothic Book"/>
              </a:rPr>
              <a:t>30+ hours or more per week are eligible to enroll in benefits</a:t>
            </a:r>
            <a:endParaRPr lang="en-US" sz="1200" dirty="0">
              <a:latin typeface="Franklin Gothic Book"/>
              <a:cs typeface="Arial"/>
            </a:endParaRPr>
          </a:p>
          <a:p>
            <a:pPr lvl="1">
              <a:buClr>
                <a:srgbClr val="117158"/>
              </a:buClr>
              <a:buFont typeface="Arial" charset="2"/>
              <a:buChar char="–"/>
            </a:pPr>
            <a:r>
              <a:rPr lang="en-US" sz="1200" i="1" dirty="0">
                <a:latin typeface="Franklin Gothic Book"/>
                <a:cs typeface="Arial"/>
              </a:rPr>
              <a:t>*</a:t>
            </a:r>
            <a:r>
              <a:rPr lang="en-US" sz="1200" i="1" dirty="0">
                <a:latin typeface="Franklin Gothic Book"/>
                <a:ea typeface="+mn-lt"/>
                <a:cs typeface="+mn-lt"/>
              </a:rPr>
              <a:t>To be eligible for full-time employer paid </a:t>
            </a:r>
            <a:r>
              <a:rPr lang="en-US" sz="1200" i="1" dirty="0" smtClean="0">
                <a:latin typeface="Franklin Gothic Book"/>
                <a:ea typeface="+mn-lt"/>
                <a:cs typeface="+mn-lt"/>
              </a:rPr>
              <a:t>benefits (Basic Life Insurance, Long Term Disability, Health Management Leave (HML) and Time-off Benefits (TOB), </a:t>
            </a:r>
            <a:r>
              <a:rPr lang="en-US" sz="1200" i="1" dirty="0">
                <a:latin typeface="Franklin Gothic Book"/>
                <a:ea typeface="+mn-lt"/>
                <a:cs typeface="+mn-lt"/>
              </a:rPr>
              <a:t>employees must be designated as full </a:t>
            </a:r>
            <a:r>
              <a:rPr lang="en-US" sz="1200" i="1" dirty="0" smtClean="0">
                <a:latin typeface="Franklin Gothic Book"/>
                <a:ea typeface="+mn-lt"/>
                <a:cs typeface="+mn-lt"/>
              </a:rPr>
              <a:t>time.   </a:t>
            </a:r>
          </a:p>
          <a:p>
            <a:pPr marL="225425" lvl="1" indent="0">
              <a:buClr>
                <a:srgbClr val="117158"/>
              </a:buClr>
              <a:buNone/>
            </a:pPr>
            <a:endParaRPr lang="en-US" sz="1200" i="1" dirty="0">
              <a:latin typeface="Franklin Gothic Book"/>
              <a:cs typeface="Arial"/>
            </a:endParaRPr>
          </a:p>
          <a:p>
            <a:pPr marL="12700">
              <a:lnSpc>
                <a:spcPct val="100000"/>
              </a:lnSpc>
              <a:spcBef>
                <a:spcPts val="140"/>
              </a:spcBef>
            </a:pPr>
            <a:r>
              <a:rPr lang="en-US" b="1" spc="30" dirty="0" smtClean="0">
                <a:solidFill>
                  <a:srgbClr val="127C60"/>
                </a:solidFill>
                <a:latin typeface="Franklin Gothic Book"/>
                <a:cs typeface="Calibri"/>
              </a:rPr>
              <a:t>Who </a:t>
            </a:r>
            <a:r>
              <a:rPr lang="en-US" b="1" spc="10" dirty="0">
                <a:solidFill>
                  <a:srgbClr val="127C60"/>
                </a:solidFill>
                <a:latin typeface="Franklin Gothic Book"/>
                <a:cs typeface="Calibri"/>
              </a:rPr>
              <a:t>can I cover </a:t>
            </a:r>
            <a:r>
              <a:rPr lang="en-US" b="1" spc="20" dirty="0">
                <a:solidFill>
                  <a:srgbClr val="127C60"/>
                </a:solidFill>
                <a:latin typeface="Franklin Gothic Book"/>
                <a:cs typeface="Calibri"/>
              </a:rPr>
              <a:t>under </a:t>
            </a:r>
            <a:r>
              <a:rPr lang="en-US" b="1" spc="-5" dirty="0">
                <a:solidFill>
                  <a:srgbClr val="127C60"/>
                </a:solidFill>
                <a:latin typeface="Franklin Gothic Book"/>
                <a:cs typeface="Calibri"/>
              </a:rPr>
              <a:t>my</a:t>
            </a:r>
            <a:r>
              <a:rPr lang="en-US" b="1" spc="60" dirty="0">
                <a:solidFill>
                  <a:srgbClr val="127C60"/>
                </a:solidFill>
                <a:latin typeface="Franklin Gothic Book"/>
                <a:cs typeface="Calibri"/>
              </a:rPr>
              <a:t> </a:t>
            </a:r>
            <a:r>
              <a:rPr lang="en-US" b="1" spc="15" dirty="0">
                <a:solidFill>
                  <a:srgbClr val="127C60"/>
                </a:solidFill>
                <a:latin typeface="Franklin Gothic Book"/>
                <a:cs typeface="Calibri"/>
              </a:rPr>
              <a:t>benefits?</a:t>
            </a:r>
            <a:endParaRPr lang="en-US" dirty="0">
              <a:solidFill>
                <a:srgbClr val="127C60"/>
              </a:solidFill>
              <a:latin typeface="Franklin Gothic Book"/>
              <a:cs typeface="Calibri"/>
            </a:endParaRPr>
          </a:p>
          <a:p>
            <a:pPr marL="642620" indent="-285750">
              <a:lnSpc>
                <a:spcPts val="1595"/>
              </a:lnSpc>
              <a:spcBef>
                <a:spcPts val="1270"/>
              </a:spcBef>
              <a:buClr>
                <a:srgbClr val="117158"/>
              </a:buClr>
              <a:buFont typeface="Wingdings" panose="05000000000000000000" pitchFamily="2" charset="2"/>
              <a:buChar char="ü"/>
            </a:pPr>
            <a:r>
              <a:rPr lang="en-US" sz="1400" spc="-5" dirty="0">
                <a:latin typeface="Franklin Gothic Book"/>
                <a:cs typeface="Calibri"/>
              </a:rPr>
              <a:t>Employee</a:t>
            </a:r>
            <a:endParaRPr lang="en-US" sz="1400" dirty="0">
              <a:latin typeface="Franklin Gothic Book"/>
              <a:cs typeface="Calibri"/>
            </a:endParaRPr>
          </a:p>
          <a:p>
            <a:pPr marL="642620" indent="-285750">
              <a:lnSpc>
                <a:spcPts val="1505"/>
              </a:lnSpc>
              <a:buClr>
                <a:srgbClr val="117158"/>
              </a:buClr>
              <a:buFont typeface="Wingdings" panose="05000000000000000000" pitchFamily="2" charset="2"/>
              <a:buChar char="ü"/>
            </a:pPr>
            <a:r>
              <a:rPr lang="en-US" sz="1400" spc="-5" dirty="0">
                <a:latin typeface="Franklin Gothic Book"/>
                <a:cs typeface="Calibri"/>
              </a:rPr>
              <a:t>Employee + </a:t>
            </a:r>
            <a:r>
              <a:rPr lang="en-US" sz="1400" spc="-10" dirty="0">
                <a:latin typeface="Franklin Gothic Book"/>
                <a:cs typeface="Calibri"/>
              </a:rPr>
              <a:t>Child(ren) </a:t>
            </a:r>
            <a:r>
              <a:rPr lang="en-US" sz="1400" i="1" spc="-10" dirty="0">
                <a:latin typeface="Franklin Gothic Book"/>
                <a:cs typeface="Calibri"/>
              </a:rPr>
              <a:t>up to age 26</a:t>
            </a:r>
          </a:p>
          <a:p>
            <a:pPr marL="1200150" lvl="2" indent="-285750">
              <a:buClr>
                <a:srgbClr val="117158"/>
              </a:buClr>
              <a:buFont typeface="Wingdings" panose="05000000000000000000" pitchFamily="2" charset="2"/>
              <a:buChar char="§"/>
            </a:pPr>
            <a:r>
              <a:rPr lang="en-US" sz="1400" dirty="0">
                <a:latin typeface="Franklin Gothic Book"/>
              </a:rPr>
              <a:t>Birth child(ren)</a:t>
            </a:r>
          </a:p>
          <a:p>
            <a:pPr marL="1200150" lvl="2" indent="-285750">
              <a:buClr>
                <a:srgbClr val="117158"/>
              </a:buClr>
              <a:buFont typeface="Wingdings" panose="05000000000000000000" pitchFamily="2" charset="2"/>
              <a:buChar char="§"/>
            </a:pPr>
            <a:r>
              <a:rPr lang="en-US" sz="1400" dirty="0">
                <a:latin typeface="Franklin Gothic Book"/>
              </a:rPr>
              <a:t>Spouse/Domestic Partner’s birth child(ren)</a:t>
            </a:r>
          </a:p>
          <a:p>
            <a:pPr marL="1200150" lvl="2" indent="-285750">
              <a:buClr>
                <a:srgbClr val="117158"/>
              </a:buClr>
              <a:buFont typeface="Wingdings" panose="05000000000000000000" pitchFamily="2" charset="2"/>
              <a:buChar char="§"/>
            </a:pPr>
            <a:r>
              <a:rPr lang="en-US" sz="1400" dirty="0">
                <a:latin typeface="Franklin Gothic Book"/>
              </a:rPr>
              <a:t>A child(ren) legally adopted or placed for adoption</a:t>
            </a:r>
          </a:p>
          <a:p>
            <a:pPr marL="1200150" lvl="2" indent="-285750">
              <a:buClr>
                <a:srgbClr val="117158"/>
              </a:buClr>
              <a:buFont typeface="Wingdings" panose="05000000000000000000" pitchFamily="2" charset="2"/>
              <a:buChar char="§"/>
            </a:pPr>
            <a:r>
              <a:rPr lang="en-US" sz="1400" dirty="0">
                <a:latin typeface="Franklin Gothic Book"/>
              </a:rPr>
              <a:t>Child(ren) under a Qualified Medical Support Order (QMSCO), until age 26. </a:t>
            </a:r>
            <a:endParaRPr lang="en-US" sz="1400" dirty="0">
              <a:latin typeface="Franklin Gothic Book" panose="020B0503020102020204" pitchFamily="34" charset="0"/>
            </a:endParaRPr>
          </a:p>
          <a:p>
            <a:pPr marL="1200150" lvl="2" indent="-285750">
              <a:buClr>
                <a:srgbClr val="117158"/>
              </a:buClr>
              <a:buFont typeface="Wingdings" panose="05000000000000000000" pitchFamily="2" charset="2"/>
              <a:buChar char="§"/>
            </a:pPr>
            <a:r>
              <a:rPr lang="en-US" sz="1400" dirty="0">
                <a:latin typeface="Franklin Gothic Book"/>
              </a:rPr>
              <a:t>Eligible disabled child(ren)</a:t>
            </a:r>
            <a:endParaRPr lang="en-US" sz="1400" dirty="0">
              <a:latin typeface="Franklin Gothic Book"/>
              <a:cs typeface="Calibri"/>
            </a:endParaRPr>
          </a:p>
          <a:p>
            <a:pPr marL="642620" marR="3166110" indent="-285750">
              <a:lnSpc>
                <a:spcPts val="1510"/>
              </a:lnSpc>
              <a:spcBef>
                <a:spcPts val="100"/>
              </a:spcBef>
              <a:buClr>
                <a:srgbClr val="117158"/>
              </a:buClr>
              <a:buFont typeface="Wingdings" panose="05000000000000000000" pitchFamily="2" charset="2"/>
              <a:buChar char="ü"/>
            </a:pPr>
            <a:r>
              <a:rPr lang="en-US" sz="1400" spc="-5" dirty="0">
                <a:latin typeface="Franklin Gothic Book"/>
                <a:cs typeface="Calibri"/>
              </a:rPr>
              <a:t>Employee + Spouse/Domestic Partner (DP)</a:t>
            </a:r>
          </a:p>
          <a:p>
            <a:pPr marL="642620" marR="3166110" indent="-285750">
              <a:lnSpc>
                <a:spcPts val="1510"/>
              </a:lnSpc>
              <a:spcBef>
                <a:spcPts val="100"/>
              </a:spcBef>
              <a:buClr>
                <a:srgbClr val="117158"/>
              </a:buClr>
              <a:buFont typeface="Wingdings" panose="05000000000000000000" pitchFamily="2" charset="2"/>
              <a:buChar char="ü"/>
            </a:pPr>
            <a:r>
              <a:rPr lang="en-US" sz="1400" spc="-5" dirty="0">
                <a:latin typeface="Franklin Gothic Book"/>
                <a:cs typeface="Calibri"/>
              </a:rPr>
              <a:t>Employee + Family</a:t>
            </a:r>
            <a:endParaRPr lang="en-US" sz="1400" dirty="0">
              <a:latin typeface="Franklin Gothic Book"/>
              <a:cs typeface="Calibri"/>
            </a:endParaRPr>
          </a:p>
          <a:p>
            <a:pPr marL="12700">
              <a:lnSpc>
                <a:spcPct val="100000"/>
              </a:lnSpc>
            </a:pPr>
            <a:r>
              <a:rPr lang="en-US" b="1" spc="-5" dirty="0" smtClean="0">
                <a:solidFill>
                  <a:srgbClr val="117158"/>
                </a:solidFill>
                <a:latin typeface="Franklin Gothic Book"/>
                <a:cs typeface="Calibri"/>
              </a:rPr>
              <a:t>Required Dependent </a:t>
            </a:r>
            <a:r>
              <a:rPr lang="en-US" b="1" spc="-15" dirty="0">
                <a:solidFill>
                  <a:srgbClr val="117158"/>
                </a:solidFill>
                <a:latin typeface="Franklin Gothic Book"/>
                <a:cs typeface="Calibri"/>
              </a:rPr>
              <a:t>Verification</a:t>
            </a:r>
            <a:r>
              <a:rPr lang="en-US" b="1" spc="-45" dirty="0">
                <a:solidFill>
                  <a:srgbClr val="117158"/>
                </a:solidFill>
                <a:latin typeface="Franklin Gothic Book"/>
                <a:cs typeface="Calibri"/>
              </a:rPr>
              <a:t> </a:t>
            </a:r>
            <a:r>
              <a:rPr lang="en-US" b="1" spc="-10" dirty="0" smtClean="0">
                <a:solidFill>
                  <a:srgbClr val="117158"/>
                </a:solidFill>
                <a:latin typeface="Franklin Gothic Book"/>
                <a:cs typeface="Calibri"/>
              </a:rPr>
              <a:t>Documentation – email or provide documents to PO</a:t>
            </a:r>
            <a:endParaRPr lang="en-US" b="1" dirty="0">
              <a:solidFill>
                <a:srgbClr val="117158"/>
              </a:solidFill>
              <a:latin typeface="Franklin Gothic Book"/>
              <a:cs typeface="Calibri"/>
            </a:endParaRPr>
          </a:p>
          <a:p>
            <a:pPr marL="530225" lvl="1" indent="-285750">
              <a:buClr>
                <a:srgbClr val="117158"/>
              </a:buClr>
              <a:buFont typeface="Wingdings" panose="05000000000000000000" pitchFamily="2" charset="2"/>
              <a:buChar char="§"/>
            </a:pPr>
            <a:r>
              <a:rPr lang="en-US" sz="1400" b="1" spc="-5" dirty="0">
                <a:latin typeface="Franklin Gothic Book"/>
                <a:cs typeface="Calibri"/>
              </a:rPr>
              <a:t>Enrolling a Spouse</a:t>
            </a:r>
            <a:r>
              <a:rPr lang="en-US" sz="1400" spc="-5" dirty="0">
                <a:latin typeface="Franklin Gothic Book"/>
                <a:cs typeface="Calibri"/>
              </a:rPr>
              <a:t>: Copy </a:t>
            </a:r>
            <a:r>
              <a:rPr lang="en-US" sz="1400" dirty="0">
                <a:latin typeface="Franklin Gothic Book"/>
                <a:cs typeface="Calibri"/>
              </a:rPr>
              <a:t>of </a:t>
            </a:r>
            <a:r>
              <a:rPr lang="en-US" sz="1400" spc="-5" dirty="0">
                <a:latin typeface="Franklin Gothic Book"/>
                <a:cs typeface="Calibri"/>
              </a:rPr>
              <a:t>your marriage certificate, copy of Social Security Card</a:t>
            </a:r>
          </a:p>
          <a:p>
            <a:pPr marL="530225" lvl="1" indent="-285750">
              <a:buClr>
                <a:srgbClr val="117158"/>
              </a:buClr>
              <a:buFont typeface="Wingdings" panose="05000000000000000000" pitchFamily="2" charset="2"/>
              <a:buChar char="§"/>
            </a:pPr>
            <a:r>
              <a:rPr lang="en-US" sz="1400" b="1" spc="-5" dirty="0">
                <a:latin typeface="Franklin Gothic Book"/>
                <a:cs typeface="Calibri"/>
              </a:rPr>
              <a:t>Enrolling </a:t>
            </a:r>
            <a:r>
              <a:rPr lang="en-US" sz="1400" b="1" spc="-10" dirty="0">
                <a:latin typeface="Franklin Gothic Book"/>
                <a:cs typeface="Calibri"/>
              </a:rPr>
              <a:t>Children</a:t>
            </a:r>
            <a:r>
              <a:rPr lang="en-US" sz="1400" spc="-10" dirty="0">
                <a:latin typeface="Franklin Gothic Book"/>
                <a:cs typeface="Calibri"/>
              </a:rPr>
              <a:t>: </a:t>
            </a:r>
            <a:r>
              <a:rPr lang="en-US" sz="1400" spc="-5" dirty="0">
                <a:latin typeface="Franklin Gothic Book"/>
                <a:cs typeface="Calibri"/>
              </a:rPr>
              <a:t>Copy </a:t>
            </a:r>
            <a:r>
              <a:rPr lang="en-US" sz="1400" dirty="0">
                <a:latin typeface="Franklin Gothic Book"/>
                <a:cs typeface="Calibri"/>
              </a:rPr>
              <a:t>of </a:t>
            </a:r>
            <a:r>
              <a:rPr lang="en-US" sz="1400" spc="-5" dirty="0">
                <a:latin typeface="Franklin Gothic Book"/>
                <a:cs typeface="Calibri"/>
              </a:rPr>
              <a:t>birth</a:t>
            </a:r>
            <a:r>
              <a:rPr lang="en-US" sz="1400" spc="55" dirty="0">
                <a:latin typeface="Franklin Gothic Book"/>
                <a:cs typeface="Calibri"/>
              </a:rPr>
              <a:t> </a:t>
            </a:r>
            <a:r>
              <a:rPr lang="en-US" sz="1400" spc="-5" dirty="0">
                <a:latin typeface="Franklin Gothic Book"/>
                <a:cs typeface="Calibri"/>
              </a:rPr>
              <a:t>certificate, copy of Social Security Card</a:t>
            </a:r>
          </a:p>
          <a:p>
            <a:pPr marL="530225" lvl="1" indent="-285750">
              <a:buClr>
                <a:srgbClr val="117158"/>
              </a:buClr>
              <a:buFont typeface="Wingdings" panose="05000000000000000000" pitchFamily="2" charset="2"/>
              <a:buChar char="§"/>
            </a:pPr>
            <a:r>
              <a:rPr lang="en-US" sz="1400" b="1" spc="-5" dirty="0">
                <a:latin typeface="Franklin Gothic Book"/>
                <a:cs typeface="Calibri"/>
              </a:rPr>
              <a:t>Enrolling Domestic Partner</a:t>
            </a:r>
            <a:r>
              <a:rPr lang="en-US" sz="1400" spc="-5" dirty="0">
                <a:latin typeface="Franklin Gothic Book"/>
                <a:cs typeface="Calibri"/>
              </a:rPr>
              <a:t>: Completion of Domestic Partner </a:t>
            </a:r>
            <a:r>
              <a:rPr lang="en-US" sz="1400" spc="-5" dirty="0" smtClean="0">
                <a:latin typeface="Franklin Gothic Book"/>
                <a:cs typeface="Calibri"/>
              </a:rPr>
              <a:t>packet (obtain </a:t>
            </a:r>
            <a:r>
              <a:rPr lang="en-US" sz="1400" spc="-5" dirty="0">
                <a:latin typeface="Franklin Gothic Book"/>
                <a:cs typeface="Calibri"/>
              </a:rPr>
              <a:t>Domestic Partner packet from People Operations), copy of Social Security Card</a:t>
            </a:r>
          </a:p>
        </p:txBody>
      </p:sp>
    </p:spTree>
    <p:extLst>
      <p:ext uri="{BB962C8B-B14F-4D97-AF65-F5344CB8AC3E}">
        <p14:creationId xmlns:p14="http://schemas.microsoft.com/office/powerpoint/2010/main" val="12621123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4353D98-1F11-5E21-920A-F282CE397151}"/>
              </a:ext>
            </a:extLst>
          </p:cNvPr>
          <p:cNvSpPr txBox="1">
            <a:spLocks/>
          </p:cNvSpPr>
          <p:nvPr/>
        </p:nvSpPr>
        <p:spPr>
          <a:xfrm>
            <a:off x="457200" y="360559"/>
            <a:ext cx="8229600" cy="360558"/>
          </a:xfrm>
          <a:prstGeom prst="rect">
            <a:avLst/>
          </a:prstGeom>
        </p:spPr>
        <p:txBody>
          <a:bodyPr/>
          <a:lstStyle>
            <a:lvl1pPr algn="l" defTabSz="457200" rtl="0" eaLnBrk="1" latinLnBrk="0" hangingPunct="1">
              <a:spcBef>
                <a:spcPct val="0"/>
              </a:spcBef>
              <a:buNone/>
              <a:defRPr sz="2000" b="1" kern="1200" cap="all">
                <a:solidFill>
                  <a:srgbClr val="00664D"/>
                </a:solidFill>
                <a:latin typeface="+mj-lt"/>
                <a:ea typeface="+mj-ea"/>
                <a:cs typeface="+mj-cs"/>
              </a:defRPr>
            </a:lvl1pPr>
          </a:lstStyle>
          <a:p>
            <a:r>
              <a:rPr lang="en-US" sz="2400" dirty="0" smtClean="0">
                <a:solidFill>
                  <a:srgbClr val="0D5257"/>
                </a:solidFill>
                <a:latin typeface="Georgia" panose="02040502050405020303" pitchFamily="18" charset="0"/>
              </a:rPr>
              <a:t> </a:t>
            </a:r>
            <a:r>
              <a:rPr lang="en-US" sz="1800" dirty="0" smtClean="0">
                <a:solidFill>
                  <a:srgbClr val="0D5257"/>
                </a:solidFill>
                <a:latin typeface="Georgia" panose="02040502050405020303" pitchFamily="18" charset="0"/>
              </a:rPr>
              <a:t>premiums, deductibles and out of pocket maximums</a:t>
            </a:r>
            <a:r>
              <a:rPr lang="en-US" sz="1800" dirty="0" smtClean="0">
                <a:solidFill>
                  <a:srgbClr val="117158"/>
                </a:solidFill>
                <a:latin typeface="Georgia" panose="02040502050405020303" pitchFamily="18" charset="0"/>
              </a:rPr>
              <a:t/>
            </a:r>
            <a:br>
              <a:rPr lang="en-US" sz="1800" dirty="0" smtClean="0">
                <a:solidFill>
                  <a:srgbClr val="117158"/>
                </a:solidFill>
                <a:latin typeface="Georgia" panose="02040502050405020303" pitchFamily="18" charset="0"/>
              </a:rPr>
            </a:br>
            <a:endParaRPr lang="en-US" sz="1800" dirty="0">
              <a:solidFill>
                <a:srgbClr val="0D5257"/>
              </a:solidFill>
              <a:latin typeface="Georgia" panose="02040502050405020303" pitchFamily="18" charset="0"/>
            </a:endParaRPr>
          </a:p>
        </p:txBody>
      </p:sp>
      <p:pic>
        <p:nvPicPr>
          <p:cNvPr id="7" name="Picture 6" descr="Currency Market Stock Exchange · Free image on Pixaba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3100" y="1422400"/>
            <a:ext cx="4749800" cy="4749800"/>
          </a:xfrm>
          <a:prstGeom prst="rect">
            <a:avLst/>
          </a:prstGeom>
        </p:spPr>
      </p:pic>
    </p:spTree>
    <p:extLst>
      <p:ext uri="{BB962C8B-B14F-4D97-AF65-F5344CB8AC3E}">
        <p14:creationId xmlns:p14="http://schemas.microsoft.com/office/powerpoint/2010/main" val="14934785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2026 Contributions – Medical (includes Rx/Vision </a:t>
            </a:r>
            <a:endParaRPr lang="en-US" dirty="0"/>
          </a:p>
        </p:txBody>
      </p:sp>
      <p:pic>
        <p:nvPicPr>
          <p:cNvPr id="3" name="Picture 2"/>
          <p:cNvPicPr>
            <a:picLocks noChangeAspect="1"/>
          </p:cNvPicPr>
          <p:nvPr/>
        </p:nvPicPr>
        <p:blipFill>
          <a:blip r:embed="rId3"/>
          <a:stretch>
            <a:fillRect/>
          </a:stretch>
        </p:blipFill>
        <p:spPr>
          <a:xfrm>
            <a:off x="457200" y="2229235"/>
            <a:ext cx="8316930" cy="2385312"/>
          </a:xfrm>
          <a:prstGeom prst="rect">
            <a:avLst/>
          </a:prstGeom>
        </p:spPr>
      </p:pic>
      <p:pic>
        <p:nvPicPr>
          <p:cNvPr id="4" name="Picture 3"/>
          <p:cNvPicPr>
            <a:picLocks noChangeAspect="1"/>
          </p:cNvPicPr>
          <p:nvPr/>
        </p:nvPicPr>
        <p:blipFill>
          <a:blip r:embed="rId4"/>
          <a:stretch>
            <a:fillRect/>
          </a:stretch>
        </p:blipFill>
        <p:spPr>
          <a:xfrm>
            <a:off x="457200" y="1133943"/>
            <a:ext cx="8185935" cy="1142224"/>
          </a:xfrm>
          <a:prstGeom prst="rect">
            <a:avLst/>
          </a:prstGeom>
        </p:spPr>
      </p:pic>
    </p:spTree>
    <p:extLst>
      <p:ext uri="{BB962C8B-B14F-4D97-AF65-F5344CB8AC3E}">
        <p14:creationId xmlns:p14="http://schemas.microsoft.com/office/powerpoint/2010/main" val="39189705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5"/>
          <p:cNvSpPr txBox="1">
            <a:spLocks/>
          </p:cNvSpPr>
          <p:nvPr/>
        </p:nvSpPr>
        <p:spPr>
          <a:xfrm>
            <a:off x="457200" y="360559"/>
            <a:ext cx="8229600" cy="360558"/>
          </a:xfrm>
          <a:prstGeom prst="rect">
            <a:avLst/>
          </a:prstGeom>
        </p:spPr>
        <p:txBody>
          <a:bodyPr/>
          <a:lstStyle>
            <a:lvl1pPr algn="l" defTabSz="457200" rtl="0" eaLnBrk="1" latinLnBrk="0" hangingPunct="1">
              <a:spcBef>
                <a:spcPct val="0"/>
              </a:spcBef>
              <a:buNone/>
              <a:defRPr sz="2000" b="1" kern="1200" cap="all">
                <a:solidFill>
                  <a:srgbClr val="00664D"/>
                </a:solidFill>
                <a:latin typeface="+mj-lt"/>
                <a:ea typeface="+mj-ea"/>
                <a:cs typeface="+mj-cs"/>
              </a:defRPr>
            </a:lvl1pPr>
          </a:lstStyle>
          <a:p>
            <a:r>
              <a:rPr lang="en-US" dirty="0" smtClean="0"/>
              <a:t>2026 Deductible and Out of Pocket Maximums </a:t>
            </a: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3717679630"/>
              </p:ext>
            </p:extLst>
          </p:nvPr>
        </p:nvGraphicFramePr>
        <p:xfrm>
          <a:off x="688369" y="990600"/>
          <a:ext cx="7489860" cy="5080008"/>
        </p:xfrm>
        <a:graphic>
          <a:graphicData uri="http://schemas.openxmlformats.org/drawingml/2006/table">
            <a:tbl>
              <a:tblPr>
                <a:tableStyleId>{5C22544A-7EE6-4342-B048-85BDC9FD1C3A}</a:tableStyleId>
              </a:tblPr>
              <a:tblGrid>
                <a:gridCol w="1961193">
                  <a:extLst>
                    <a:ext uri="{9D8B030D-6E8A-4147-A177-3AD203B41FA5}">
                      <a16:colId xmlns:a16="http://schemas.microsoft.com/office/drawing/2014/main" val="27005933"/>
                    </a:ext>
                  </a:extLst>
                </a:gridCol>
                <a:gridCol w="2923451">
                  <a:extLst>
                    <a:ext uri="{9D8B030D-6E8A-4147-A177-3AD203B41FA5}">
                      <a16:colId xmlns:a16="http://schemas.microsoft.com/office/drawing/2014/main" val="780489693"/>
                    </a:ext>
                  </a:extLst>
                </a:gridCol>
                <a:gridCol w="2605216">
                  <a:extLst>
                    <a:ext uri="{9D8B030D-6E8A-4147-A177-3AD203B41FA5}">
                      <a16:colId xmlns:a16="http://schemas.microsoft.com/office/drawing/2014/main" val="1045187983"/>
                    </a:ext>
                  </a:extLst>
                </a:gridCol>
              </a:tblGrid>
              <a:tr h="352238">
                <a:tc>
                  <a:txBody>
                    <a:bodyPr/>
                    <a:lstStyle/>
                    <a:p>
                      <a:pPr marL="0" marR="0">
                        <a:lnSpc>
                          <a:spcPct val="107000"/>
                        </a:lnSpc>
                        <a:spcBef>
                          <a:spcPts val="0"/>
                        </a:spcBef>
                        <a:spcAft>
                          <a:spcPts val="0"/>
                        </a:spcAft>
                      </a:pPr>
                      <a:r>
                        <a:rPr lang="en-US" sz="900">
                          <a:effectLst/>
                        </a:rPr>
                        <a:t> </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a:effectLst/>
                        </a:rPr>
                        <a:t> </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b="1" dirty="0">
                          <a:effectLst/>
                        </a:rPr>
                        <a:t>TCV/Plea EPO</a:t>
                      </a:r>
                      <a:endParaRPr lang="en-US" sz="1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87031922"/>
                  </a:ext>
                </a:extLst>
              </a:tr>
              <a:tr h="925566">
                <a:tc>
                  <a:txBody>
                    <a:bodyPr/>
                    <a:lstStyle/>
                    <a:p>
                      <a:pPr marL="0" marR="0">
                        <a:lnSpc>
                          <a:spcPct val="107000"/>
                        </a:lnSpc>
                        <a:spcBef>
                          <a:spcPts val="0"/>
                        </a:spcBef>
                        <a:spcAft>
                          <a:spcPts val="0"/>
                        </a:spcAft>
                      </a:pPr>
                      <a:r>
                        <a:rPr lang="en-US" sz="900">
                          <a:effectLst/>
                        </a:rPr>
                        <a:t>DEDUCTIBLE </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a:effectLst/>
                        </a:rPr>
                        <a:t>Employee</a:t>
                      </a:r>
                      <a:endParaRPr lang="en-US" sz="1200">
                        <a:effectLst/>
                      </a:endParaRPr>
                    </a:p>
                    <a:p>
                      <a:pPr marL="0" marR="0">
                        <a:lnSpc>
                          <a:spcPct val="107000"/>
                        </a:lnSpc>
                        <a:spcBef>
                          <a:spcPts val="0"/>
                        </a:spcBef>
                        <a:spcAft>
                          <a:spcPts val="0"/>
                        </a:spcAft>
                      </a:pPr>
                      <a:r>
                        <a:rPr lang="en-US" sz="900">
                          <a:effectLst/>
                        </a:rPr>
                        <a:t>Employee + 1 Child</a:t>
                      </a:r>
                      <a:endParaRPr lang="en-US" sz="1200">
                        <a:effectLst/>
                      </a:endParaRPr>
                    </a:p>
                    <a:p>
                      <a:pPr marL="0" marR="0">
                        <a:lnSpc>
                          <a:spcPct val="107000"/>
                        </a:lnSpc>
                        <a:spcBef>
                          <a:spcPts val="0"/>
                        </a:spcBef>
                        <a:spcAft>
                          <a:spcPts val="0"/>
                        </a:spcAft>
                      </a:pPr>
                      <a:r>
                        <a:rPr lang="en-US" sz="900">
                          <a:effectLst/>
                        </a:rPr>
                        <a:t>Employee/Spouse/DP or Family </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a:effectLst/>
                        </a:rPr>
                        <a:t>  $840 to $925</a:t>
                      </a:r>
                      <a:endParaRPr lang="en-US" sz="1200">
                        <a:effectLst/>
                      </a:endParaRPr>
                    </a:p>
                    <a:p>
                      <a:pPr marL="0" marR="0">
                        <a:lnSpc>
                          <a:spcPct val="107000"/>
                        </a:lnSpc>
                        <a:spcBef>
                          <a:spcPts val="0"/>
                        </a:spcBef>
                        <a:spcAft>
                          <a:spcPts val="0"/>
                        </a:spcAft>
                      </a:pPr>
                      <a:r>
                        <a:rPr lang="en-US" sz="900">
                          <a:effectLst/>
                        </a:rPr>
                        <a:t>  $1,260 to $1,390</a:t>
                      </a:r>
                      <a:endParaRPr lang="en-US" sz="1200">
                        <a:effectLst/>
                      </a:endParaRPr>
                    </a:p>
                    <a:p>
                      <a:pPr marL="0" marR="0">
                        <a:lnSpc>
                          <a:spcPct val="107000"/>
                        </a:lnSpc>
                        <a:spcBef>
                          <a:spcPts val="0"/>
                        </a:spcBef>
                        <a:spcAft>
                          <a:spcPts val="0"/>
                        </a:spcAft>
                      </a:pPr>
                      <a:r>
                        <a:rPr lang="en-US" sz="900">
                          <a:effectLst/>
                        </a:rPr>
                        <a:t>  $1,680 to $1,850</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93780984"/>
                  </a:ext>
                </a:extLst>
              </a:tr>
              <a:tr h="925566">
                <a:tc>
                  <a:txBody>
                    <a:bodyPr/>
                    <a:lstStyle/>
                    <a:p>
                      <a:pPr marL="0" marR="0">
                        <a:lnSpc>
                          <a:spcPct val="107000"/>
                        </a:lnSpc>
                        <a:spcBef>
                          <a:spcPts val="0"/>
                        </a:spcBef>
                        <a:spcAft>
                          <a:spcPts val="0"/>
                        </a:spcAft>
                      </a:pPr>
                      <a:r>
                        <a:rPr lang="en-US" sz="900" dirty="0">
                          <a:effectLst/>
                        </a:rPr>
                        <a:t>OUT-OF-POCKET MAXIMUM</a:t>
                      </a:r>
                      <a:r>
                        <a:rPr lang="en-US" sz="900" dirty="0">
                          <a:solidFill>
                            <a:srgbClr val="FF0000"/>
                          </a:solidFill>
                          <a:effectLst/>
                        </a:rPr>
                        <a:t> </a:t>
                      </a:r>
                      <a:r>
                        <a:rPr lang="en-US" sz="900" dirty="0" smtClean="0">
                          <a:solidFill>
                            <a:srgbClr val="FF0000"/>
                          </a:solidFill>
                          <a:effectLst/>
                        </a:rPr>
                        <a:t>*</a:t>
                      </a:r>
                      <a:endParaRPr lang="en-US" sz="1200" dirty="0">
                        <a:solidFill>
                          <a:srgbClr val="FF0000"/>
                        </a:solidFill>
                        <a:effectLst/>
                      </a:endParaRPr>
                    </a:p>
                    <a:p>
                      <a:pPr marL="0" marR="0">
                        <a:lnSpc>
                          <a:spcPct val="107000"/>
                        </a:lnSpc>
                        <a:spcBef>
                          <a:spcPts val="0"/>
                        </a:spcBef>
                        <a:spcAft>
                          <a:spcPts val="0"/>
                        </a:spcAft>
                      </a:pPr>
                      <a:r>
                        <a:rPr lang="en-US" sz="900" dirty="0">
                          <a:solidFill>
                            <a:schemeClr val="tx1"/>
                          </a:solidFill>
                          <a:effectLst/>
                        </a:rPr>
                        <a:t>(Includes Deductible) </a:t>
                      </a:r>
                      <a:endParaRPr lang="en-US"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a:effectLst/>
                        </a:rPr>
                        <a:t>Employee</a:t>
                      </a:r>
                      <a:endParaRPr lang="en-US" sz="1200">
                        <a:effectLst/>
                      </a:endParaRPr>
                    </a:p>
                    <a:p>
                      <a:pPr marL="0" marR="0">
                        <a:lnSpc>
                          <a:spcPct val="107000"/>
                        </a:lnSpc>
                        <a:spcBef>
                          <a:spcPts val="0"/>
                        </a:spcBef>
                        <a:spcAft>
                          <a:spcPts val="0"/>
                        </a:spcAft>
                      </a:pPr>
                      <a:r>
                        <a:rPr lang="en-US" sz="900">
                          <a:effectLst/>
                        </a:rPr>
                        <a:t>Employee + 1 Child</a:t>
                      </a:r>
                      <a:endParaRPr lang="en-US" sz="1200">
                        <a:effectLst/>
                      </a:endParaRPr>
                    </a:p>
                    <a:p>
                      <a:pPr marL="0" marR="0">
                        <a:lnSpc>
                          <a:spcPct val="107000"/>
                        </a:lnSpc>
                        <a:spcBef>
                          <a:spcPts val="0"/>
                        </a:spcBef>
                        <a:spcAft>
                          <a:spcPts val="0"/>
                        </a:spcAft>
                      </a:pPr>
                      <a:r>
                        <a:rPr lang="en-US" sz="900">
                          <a:effectLst/>
                        </a:rPr>
                        <a:t>Employee/Spouse/DP or Family</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a:effectLst/>
                        </a:rPr>
                        <a:t>  $5,200 to $5,720</a:t>
                      </a:r>
                      <a:endParaRPr lang="en-US" sz="1200">
                        <a:effectLst/>
                      </a:endParaRPr>
                    </a:p>
                    <a:p>
                      <a:pPr marL="0" marR="0">
                        <a:lnSpc>
                          <a:spcPct val="107000"/>
                        </a:lnSpc>
                        <a:spcBef>
                          <a:spcPts val="0"/>
                        </a:spcBef>
                        <a:spcAft>
                          <a:spcPts val="0"/>
                        </a:spcAft>
                      </a:pPr>
                      <a:r>
                        <a:rPr lang="en-US" sz="900">
                          <a:effectLst/>
                        </a:rPr>
                        <a:t>  $7,800 to $8,580</a:t>
                      </a:r>
                      <a:endParaRPr lang="en-US" sz="1200">
                        <a:effectLst/>
                      </a:endParaRPr>
                    </a:p>
                    <a:p>
                      <a:pPr marL="0" marR="0">
                        <a:lnSpc>
                          <a:spcPct val="107000"/>
                        </a:lnSpc>
                        <a:spcBef>
                          <a:spcPts val="0"/>
                        </a:spcBef>
                        <a:spcAft>
                          <a:spcPts val="0"/>
                        </a:spcAft>
                      </a:pPr>
                      <a:r>
                        <a:rPr lang="en-US" sz="900">
                          <a:effectLst/>
                        </a:rPr>
                        <a:t>  $10,400 to $11,440</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94076308"/>
                  </a:ext>
                </a:extLst>
              </a:tr>
              <a:tr h="218543">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US" sz="900" dirty="0">
                          <a:effectLst/>
                        </a:rPr>
                        <a:t> </a:t>
                      </a:r>
                      <a:r>
                        <a:rPr lang="en-US" sz="900" dirty="0" smtClean="0">
                          <a:solidFill>
                            <a:srgbClr val="FF0000"/>
                          </a:solidFill>
                          <a:latin typeface="+mn-lt"/>
                        </a:rPr>
                        <a:t>*</a:t>
                      </a:r>
                      <a:r>
                        <a:rPr lang="en-US" sz="900" dirty="0" smtClean="0">
                          <a:latin typeface="+mn-lt"/>
                        </a:rPr>
                        <a:t> </a:t>
                      </a:r>
                      <a:r>
                        <a:rPr lang="en-US" sz="900" b="1" dirty="0" smtClean="0">
                          <a:latin typeface="+mn-lt"/>
                        </a:rPr>
                        <a:t>Separate OOP maximum for RX ($4,200/$6,300/$8,400)</a:t>
                      </a:r>
                    </a:p>
                    <a:p>
                      <a:pPr marL="0" marR="0">
                        <a:lnSpc>
                          <a:spcPct val="107000"/>
                        </a:lnSpc>
                        <a:spcBef>
                          <a:spcPts val="0"/>
                        </a:spcBef>
                        <a:spcAft>
                          <a:spcPts val="0"/>
                        </a:spcAft>
                      </a:pPr>
                      <a:endParaRPr lang="en-US" dirty="0"/>
                    </a:p>
                  </a:txBody>
                  <a:tcPr marL="68580" marR="68580" marT="0" marB="0"/>
                </a:tc>
                <a:tc>
                  <a:txBody>
                    <a:bodyPr/>
                    <a:lstStyle/>
                    <a:p>
                      <a:pPr marL="0" marR="0">
                        <a:lnSpc>
                          <a:spcPct val="107000"/>
                        </a:lnSpc>
                        <a:spcBef>
                          <a:spcPts val="0"/>
                        </a:spcBef>
                        <a:spcAft>
                          <a:spcPts val="0"/>
                        </a:spcAft>
                      </a:pPr>
                      <a:r>
                        <a:rPr lang="en-US" sz="900" dirty="0">
                          <a:effectLst/>
                        </a:rPr>
                        <a:t> </a:t>
                      </a:r>
                      <a:endPar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a:effectLst/>
                        </a:rPr>
                        <a:t> </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11836628"/>
                  </a:ext>
                </a:extLst>
              </a:tr>
              <a:tr h="275344">
                <a:tc>
                  <a:txBody>
                    <a:bodyPr/>
                    <a:lstStyle/>
                    <a:p>
                      <a:pPr marL="0" marR="0">
                        <a:lnSpc>
                          <a:spcPct val="107000"/>
                        </a:lnSpc>
                        <a:spcBef>
                          <a:spcPts val="0"/>
                        </a:spcBef>
                        <a:spcAft>
                          <a:spcPts val="0"/>
                        </a:spcAft>
                      </a:pPr>
                      <a:r>
                        <a:rPr lang="en-US" sz="900">
                          <a:effectLst/>
                        </a:rPr>
                        <a:t> </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a:effectLst/>
                        </a:rPr>
                        <a:t> </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b="1" dirty="0">
                          <a:effectLst/>
                        </a:rPr>
                        <a:t>HDHP</a:t>
                      </a:r>
                      <a:endParaRPr lang="en-US" sz="1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63658783"/>
                  </a:ext>
                </a:extLst>
              </a:tr>
              <a:tr h="1088734">
                <a:tc>
                  <a:txBody>
                    <a:bodyPr/>
                    <a:lstStyle/>
                    <a:p>
                      <a:pPr marL="0" marR="0">
                        <a:lnSpc>
                          <a:spcPct val="107000"/>
                        </a:lnSpc>
                        <a:spcBef>
                          <a:spcPts val="0"/>
                        </a:spcBef>
                        <a:spcAft>
                          <a:spcPts val="0"/>
                        </a:spcAft>
                      </a:pPr>
                      <a:r>
                        <a:rPr lang="en-US" sz="900">
                          <a:effectLst/>
                        </a:rPr>
                        <a:t>DEDUCTIBLE</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dirty="0">
                          <a:effectLst/>
                        </a:rPr>
                        <a:t>Employee</a:t>
                      </a:r>
                      <a:endParaRPr lang="en-US" sz="1200" dirty="0">
                        <a:effectLst/>
                      </a:endParaRPr>
                    </a:p>
                    <a:p>
                      <a:pPr marL="0" marR="0">
                        <a:lnSpc>
                          <a:spcPct val="107000"/>
                        </a:lnSpc>
                        <a:spcBef>
                          <a:spcPts val="0"/>
                        </a:spcBef>
                        <a:spcAft>
                          <a:spcPts val="0"/>
                        </a:spcAft>
                      </a:pPr>
                      <a:r>
                        <a:rPr lang="en-US" sz="900" dirty="0">
                          <a:effectLst/>
                        </a:rPr>
                        <a:t>Employee + 1 Child</a:t>
                      </a:r>
                      <a:endParaRPr lang="en-US" sz="1200" dirty="0">
                        <a:effectLst/>
                      </a:endParaRPr>
                    </a:p>
                    <a:p>
                      <a:pPr marL="0" marR="0">
                        <a:lnSpc>
                          <a:spcPct val="107000"/>
                        </a:lnSpc>
                        <a:spcBef>
                          <a:spcPts val="0"/>
                        </a:spcBef>
                        <a:spcAft>
                          <a:spcPts val="0"/>
                        </a:spcAft>
                      </a:pPr>
                      <a:r>
                        <a:rPr lang="en-US" sz="900" dirty="0">
                          <a:effectLst/>
                        </a:rPr>
                        <a:t>Employee/Spouse/DP or Family</a:t>
                      </a:r>
                      <a:endPar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900">
                          <a:effectLst/>
                        </a:rPr>
                        <a:t>  $3,098 to $3,408</a:t>
                      </a:r>
                      <a:endParaRPr lang="en-US" sz="1200">
                        <a:effectLst/>
                      </a:endParaRPr>
                    </a:p>
                    <a:p>
                      <a:pPr marL="0" marR="0" algn="just">
                        <a:lnSpc>
                          <a:spcPct val="107000"/>
                        </a:lnSpc>
                        <a:spcBef>
                          <a:spcPts val="0"/>
                        </a:spcBef>
                        <a:spcAft>
                          <a:spcPts val="0"/>
                        </a:spcAft>
                      </a:pPr>
                      <a:r>
                        <a:rPr lang="en-US" sz="900">
                          <a:effectLst/>
                        </a:rPr>
                        <a:t>  $4,620 to $5,080</a:t>
                      </a:r>
                      <a:endParaRPr lang="en-US" sz="1200">
                        <a:effectLst/>
                      </a:endParaRPr>
                    </a:p>
                    <a:p>
                      <a:pPr marL="0" marR="0">
                        <a:lnSpc>
                          <a:spcPct val="107000"/>
                        </a:lnSpc>
                        <a:spcBef>
                          <a:spcPts val="0"/>
                        </a:spcBef>
                        <a:spcAft>
                          <a:spcPts val="800"/>
                        </a:spcAft>
                      </a:pPr>
                      <a:r>
                        <a:rPr lang="en-US" sz="900">
                          <a:effectLst/>
                        </a:rPr>
                        <a:t>  $6,195 to $6,815</a:t>
                      </a:r>
                      <a:endParaRPr lang="en-US" sz="1100">
                        <a:effectLst/>
                      </a:endParaRPr>
                    </a:p>
                    <a:p>
                      <a:pPr marL="0" marR="0">
                        <a:lnSpc>
                          <a:spcPct val="107000"/>
                        </a:lnSpc>
                        <a:spcBef>
                          <a:spcPts val="0"/>
                        </a:spcBef>
                        <a:spcAft>
                          <a:spcPts val="0"/>
                        </a:spcAft>
                      </a:pPr>
                      <a:r>
                        <a:rPr lang="en-US" sz="900">
                          <a:effectLst/>
                        </a:rPr>
                        <a:t> </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42728686"/>
                  </a:ext>
                </a:extLst>
              </a:tr>
              <a:tr h="925566">
                <a:tc>
                  <a:txBody>
                    <a:bodyPr/>
                    <a:lstStyle/>
                    <a:p>
                      <a:pPr marL="0" marR="0">
                        <a:lnSpc>
                          <a:spcPct val="107000"/>
                        </a:lnSpc>
                        <a:spcBef>
                          <a:spcPts val="0"/>
                        </a:spcBef>
                        <a:spcAft>
                          <a:spcPts val="0"/>
                        </a:spcAft>
                      </a:pPr>
                      <a:r>
                        <a:rPr lang="en-US" sz="900">
                          <a:effectLst/>
                        </a:rPr>
                        <a:t>OUT OF POCKET MAXIMUM</a:t>
                      </a:r>
                      <a:endParaRPr lang="en-US" sz="1200">
                        <a:effectLst/>
                      </a:endParaRPr>
                    </a:p>
                    <a:p>
                      <a:pPr marL="0" marR="0">
                        <a:lnSpc>
                          <a:spcPct val="107000"/>
                        </a:lnSpc>
                        <a:spcBef>
                          <a:spcPts val="0"/>
                        </a:spcBef>
                        <a:spcAft>
                          <a:spcPts val="0"/>
                        </a:spcAft>
                      </a:pPr>
                      <a:r>
                        <a:rPr lang="en-US" sz="900">
                          <a:effectLst/>
                        </a:rPr>
                        <a:t>(Includes Deductible)</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a:effectLst/>
                        </a:rPr>
                        <a:t>Employee</a:t>
                      </a:r>
                      <a:endParaRPr lang="en-US" sz="1200">
                        <a:effectLst/>
                      </a:endParaRPr>
                    </a:p>
                    <a:p>
                      <a:pPr marL="0" marR="0">
                        <a:lnSpc>
                          <a:spcPct val="107000"/>
                        </a:lnSpc>
                        <a:spcBef>
                          <a:spcPts val="0"/>
                        </a:spcBef>
                        <a:spcAft>
                          <a:spcPts val="0"/>
                        </a:spcAft>
                      </a:pPr>
                      <a:r>
                        <a:rPr lang="en-US" sz="900">
                          <a:effectLst/>
                        </a:rPr>
                        <a:t>Employee + 1 Child</a:t>
                      </a:r>
                      <a:endParaRPr lang="en-US" sz="1200">
                        <a:effectLst/>
                      </a:endParaRPr>
                    </a:p>
                    <a:p>
                      <a:pPr marL="0" marR="0">
                        <a:lnSpc>
                          <a:spcPct val="107000"/>
                        </a:lnSpc>
                        <a:spcBef>
                          <a:spcPts val="0"/>
                        </a:spcBef>
                        <a:spcAft>
                          <a:spcPts val="0"/>
                        </a:spcAft>
                      </a:pPr>
                      <a:r>
                        <a:rPr lang="en-US" sz="900">
                          <a:effectLst/>
                        </a:rPr>
                        <a:t>Employee/Spouse/DP or Family</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dirty="0">
                          <a:effectLst/>
                        </a:rPr>
                        <a:t> $4,725 to $5,200</a:t>
                      </a:r>
                      <a:endParaRPr lang="en-US" sz="1200" dirty="0">
                        <a:effectLst/>
                      </a:endParaRPr>
                    </a:p>
                    <a:p>
                      <a:pPr marL="0" marR="0">
                        <a:lnSpc>
                          <a:spcPct val="107000"/>
                        </a:lnSpc>
                        <a:spcBef>
                          <a:spcPts val="0"/>
                        </a:spcBef>
                        <a:spcAft>
                          <a:spcPts val="0"/>
                        </a:spcAft>
                      </a:pPr>
                      <a:r>
                        <a:rPr lang="en-US" sz="900" dirty="0">
                          <a:effectLst/>
                        </a:rPr>
                        <a:t> $7,088 to $7,803</a:t>
                      </a:r>
                      <a:endParaRPr lang="en-US" sz="1200" dirty="0">
                        <a:effectLst/>
                      </a:endParaRPr>
                    </a:p>
                    <a:p>
                      <a:pPr marL="0" marR="0">
                        <a:lnSpc>
                          <a:spcPct val="107000"/>
                        </a:lnSpc>
                        <a:spcBef>
                          <a:spcPts val="0"/>
                        </a:spcBef>
                        <a:spcAft>
                          <a:spcPts val="0"/>
                        </a:spcAft>
                      </a:pPr>
                      <a:r>
                        <a:rPr lang="en-US" sz="900" dirty="0">
                          <a:effectLst/>
                        </a:rPr>
                        <a:t> $9,450 to $10,400</a:t>
                      </a:r>
                      <a:endParaRPr lang="en-US" sz="1200" dirty="0">
                        <a:effectLst/>
                      </a:endParaRPr>
                    </a:p>
                    <a:p>
                      <a:pPr marL="0" marR="0">
                        <a:lnSpc>
                          <a:spcPct val="107000"/>
                        </a:lnSpc>
                        <a:spcBef>
                          <a:spcPts val="0"/>
                        </a:spcBef>
                        <a:spcAft>
                          <a:spcPts val="0"/>
                        </a:spcAft>
                      </a:pPr>
                      <a:r>
                        <a:rPr lang="en-US" sz="900" dirty="0">
                          <a:effectLst/>
                        </a:rPr>
                        <a:t> </a:t>
                      </a:r>
                      <a:endPar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8237457"/>
                  </a:ext>
                </a:extLst>
              </a:tr>
            </a:tbl>
          </a:graphicData>
        </a:graphic>
      </p:graphicFrame>
    </p:spTree>
    <p:extLst>
      <p:ext uri="{BB962C8B-B14F-4D97-AF65-F5344CB8AC3E}">
        <p14:creationId xmlns:p14="http://schemas.microsoft.com/office/powerpoint/2010/main" val="505006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Amy Farmers-Insurance-template">
  <a:themeElements>
    <a:clrScheme name="Farmers">
      <a:dk1>
        <a:srgbClr val="000000"/>
      </a:dk1>
      <a:lt1>
        <a:srgbClr val="FFFFFF"/>
      </a:lt1>
      <a:dk2>
        <a:srgbClr val="003087"/>
      </a:dk2>
      <a:lt2>
        <a:srgbClr val="E01933"/>
      </a:lt2>
      <a:accent1>
        <a:srgbClr val="003087"/>
      </a:accent1>
      <a:accent2>
        <a:srgbClr val="E01933"/>
      </a:accent2>
      <a:accent3>
        <a:srgbClr val="0072CE"/>
      </a:accent3>
      <a:accent4>
        <a:srgbClr val="B30032"/>
      </a:accent4>
      <a:accent5>
        <a:srgbClr val="B4C4EA"/>
      </a:accent5>
      <a:accent6>
        <a:srgbClr val="808080"/>
      </a:accent6>
      <a:hlink>
        <a:srgbClr val="003087"/>
      </a:hlink>
      <a:folHlink>
        <a:srgbClr val="E0193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3087"/>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B095AEF56A57A4198B7F46A94F2EC9B" ma:contentTypeVersion="19" ma:contentTypeDescription="Create a new document." ma:contentTypeScope="" ma:versionID="9a5a7dcc1eb0928a9794c9432cc20cee">
  <xsd:schema xmlns:xsd="http://www.w3.org/2001/XMLSchema" xmlns:xs="http://www.w3.org/2001/XMLSchema" xmlns:p="http://schemas.microsoft.com/office/2006/metadata/properties" xmlns:ns1="http://schemas.microsoft.com/sharepoint/v3" xmlns:ns2="8eef16fb-3e5b-4bc7-a5d9-8b71a2323061" xmlns:ns3="ebb7ce42-14eb-42e5-8673-09d644d04342" targetNamespace="http://schemas.microsoft.com/office/2006/metadata/properties" ma:root="true" ma:fieldsID="ab249ea8cabb0f30cd2e459232846050" ns1:_="" ns2:_="" ns3:_="">
    <xsd:import namespace="http://schemas.microsoft.com/sharepoint/v3"/>
    <xsd:import namespace="8eef16fb-3e5b-4bc7-a5d9-8b71a2323061"/>
    <xsd:import namespace="ebb7ce42-14eb-42e5-8673-09d644d04342"/>
    <xsd:element name="properties">
      <xsd:complexType>
        <xsd:sequence>
          <xsd:element name="documentManagement">
            <xsd:complexType>
              <xsd:all>
                <xsd:element ref="ns1:PublishingStartDate" minOccurs="0"/>
                <xsd:element ref="ns1:PublishingExpirationDate" minOccurs="0"/>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AutoKeyPoints" minOccurs="0"/>
                <xsd:element ref="ns3:MediaServiceKeyPoint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eef16fb-3e5b-4bc7-a5d9-8b71a2323061"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LastSharedByUser" ma:index="12" nillable="true" ma:displayName="Last Shared By User" ma:description="" ma:internalName="LastSharedByUser" ma:readOnly="true">
      <xsd:simpleType>
        <xsd:restriction base="dms:Note">
          <xsd:maxLength value="255"/>
        </xsd:restriction>
      </xsd:simpleType>
    </xsd:element>
    <xsd:element name="LastSharedByTime" ma:index="13" nillable="true" ma:displayName="Last Shared By Time" ma:description="" ma:internalName="LastSharedByTime" ma:readOnly="true">
      <xsd:simpleType>
        <xsd:restriction base="dms:DateTime"/>
      </xsd:simpleType>
    </xsd:element>
    <xsd:element name="TaxCatchAll" ma:index="25" nillable="true" ma:displayName="Taxonomy Catch All Column" ma:hidden="true" ma:list="{282c90b2-7db0-47bf-a8d9-ad108ad25c6e}" ma:internalName="TaxCatchAll" ma:showField="CatchAllData" ma:web="8eef16fb-3e5b-4bc7-a5d9-8b71a2323061">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bb7ce42-14eb-42e5-8673-09d644d04342" elementFormDefault="qualified">
    <xsd:import namespace="http://schemas.microsoft.com/office/2006/documentManagement/types"/>
    <xsd:import namespace="http://schemas.microsoft.com/office/infopath/2007/PartnerControls"/>
    <xsd:element name="MediaServiceMetadata" ma:index="14" nillable="true" ma:displayName="MediaServiceMetadata" ma:description="" ma:hidden="true" ma:internalName="MediaServiceMetadata" ma:readOnly="true">
      <xsd:simpleType>
        <xsd:restriction base="dms:Note"/>
      </xsd:simpleType>
    </xsd:element>
    <xsd:element name="MediaServiceFastMetadata" ma:index="15" nillable="true" ma:displayName="MediaServiceFastMetadata" ma:description="" ma:hidden="true" ma:internalName="MediaServiceFastMetadata" ma:readOnly="true">
      <xsd:simpleType>
        <xsd:restriction base="dms:Note"/>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ternalName="MediaServiceDateTaken"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12e4b9a6-5307-4504-9cce-21fd4a3ffc6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bb7ce42-14eb-42e5-8673-09d644d04342">
      <Terms xmlns="http://schemas.microsoft.com/office/infopath/2007/PartnerControls"/>
    </lcf76f155ced4ddcb4097134ff3c332f>
    <TaxCatchAll xmlns="8eef16fb-3e5b-4bc7-a5d9-8b71a2323061" xsi:nil="true"/>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7ADFD212-2C49-4772-BCAC-BDD8510FCDAB}">
  <ds:schemaRefs>
    <ds:schemaRef ds:uri="http://schemas.microsoft.com/sharepoint/v3/contenttype/forms"/>
  </ds:schemaRefs>
</ds:datastoreItem>
</file>

<file path=customXml/itemProps2.xml><?xml version="1.0" encoding="utf-8"?>
<ds:datastoreItem xmlns:ds="http://schemas.openxmlformats.org/officeDocument/2006/customXml" ds:itemID="{2EFB59D1-DCE4-4892-A947-DEC29DEEA1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eef16fb-3e5b-4bc7-a5d9-8b71a2323061"/>
    <ds:schemaRef ds:uri="ebb7ce42-14eb-42e5-8673-09d644d0434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A0A50B6-C000-4F9B-BE96-6B7091CAD3FF}">
  <ds:schemaRefs>
    <ds:schemaRef ds:uri="ebb7ce42-14eb-42e5-8673-09d644d04342"/>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8eef16fb-3e5b-4bc7-a5d9-8b71a2323061"/>
    <ds:schemaRef ds:uri="http://purl.org/dc/elements/1.1/"/>
    <ds:schemaRef ds:uri="http://schemas.microsoft.com/office/2006/metadata/properties"/>
    <ds:schemaRef ds:uri="http://schemas.microsoft.com/sharepoint/v3"/>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1483</TotalTime>
  <Words>6234</Words>
  <Application>Microsoft Office PowerPoint</Application>
  <PresentationFormat>On-screen Show (4:3)</PresentationFormat>
  <Paragraphs>918</Paragraphs>
  <Slides>49</Slides>
  <Notes>13</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49</vt:i4>
      </vt:variant>
    </vt:vector>
  </HeadingPairs>
  <TitlesOfParts>
    <vt:vector size="63" baseType="lpstr">
      <vt:lpstr>Arial</vt:lpstr>
      <vt:lpstr>Calibri</vt:lpstr>
      <vt:lpstr>Calibri Light</vt:lpstr>
      <vt:lpstr>Courier New</vt:lpstr>
      <vt:lpstr>Franklin Gothic Book</vt:lpstr>
      <vt:lpstr>Franklin Gothic Book Regular</vt:lpstr>
      <vt:lpstr>Franklin Gothic Medium Cond</vt:lpstr>
      <vt:lpstr>Georgia</vt:lpstr>
      <vt:lpstr>굴림</vt:lpstr>
      <vt:lpstr>Segoe UI Semibold</vt:lpstr>
      <vt:lpstr>Times New Roman</vt:lpstr>
      <vt:lpstr>Wingdings</vt:lpstr>
      <vt:lpstr>Office Theme</vt:lpstr>
      <vt:lpstr>2_Amy Farmers-Insurance-template</vt:lpstr>
      <vt:lpstr>Welcome to 2026 Open Enrollment!</vt:lpstr>
      <vt:lpstr>PowerPoint Presentation</vt:lpstr>
      <vt:lpstr> What’s New for 2026?</vt:lpstr>
      <vt:lpstr> Devereux BenePortal </vt:lpstr>
      <vt:lpstr> Enrollment and Eligibility </vt:lpstr>
      <vt:lpstr>Eligibility Overview</vt:lpstr>
      <vt:lpstr>PowerPoint Presentation</vt:lpstr>
      <vt:lpstr>2026 Contributions – Medical (includes Rx/Vision </vt:lpstr>
      <vt:lpstr>PowerPoint Presentation</vt:lpstr>
      <vt:lpstr>2026 health benefits</vt:lpstr>
      <vt:lpstr>PowerPoint Presentation</vt:lpstr>
      <vt:lpstr>Medical Plan Options </vt:lpstr>
      <vt:lpstr>Prescription Drug Plans</vt:lpstr>
      <vt:lpstr> Telemedicine – IBX medical Plans </vt:lpstr>
      <vt:lpstr>Vision plan – Davis vision included w/medical</vt:lpstr>
      <vt:lpstr>Wellness program</vt:lpstr>
      <vt:lpstr>GOLDFINCH HEALTH </vt:lpstr>
      <vt:lpstr>PowerPoint Presentation</vt:lpstr>
      <vt:lpstr>PowerPoint Presentation</vt:lpstr>
      <vt:lpstr>Dental Plan Types  </vt:lpstr>
      <vt:lpstr> the Dental Special Healthcare needs Program </vt:lpstr>
      <vt:lpstr>Flexible Spending accounts</vt:lpstr>
      <vt:lpstr>Flexible Spending accounts (continued)  Important rules for both the Medical &amp; Dependent care FSA Accounts</vt:lpstr>
      <vt:lpstr>Transportation/PARKING benefits – COMMUTEEASE</vt:lpstr>
      <vt:lpstr>Health Savings Account (HSA)</vt:lpstr>
      <vt:lpstr> Member advocacy Team – CSB benefits mac</vt:lpstr>
      <vt:lpstr>Financial security</vt:lpstr>
      <vt:lpstr>Retirement  - TIAA </vt:lpstr>
      <vt:lpstr>Devereux Ascend     </vt:lpstr>
      <vt:lpstr>BALANCE WELLBEING </vt:lpstr>
      <vt:lpstr>Voluntary benefits</vt:lpstr>
      <vt:lpstr>Voluntary Dependent life insurance</vt:lpstr>
      <vt:lpstr>Voluntary Accidental Death and Dismemberment (ad&amp;d)</vt:lpstr>
      <vt:lpstr>Disability Benefits – New York Life (NYL)</vt:lpstr>
      <vt:lpstr>Voluntary Hospital Care INSURANCE   </vt:lpstr>
      <vt:lpstr>Voluntary Critical illness insurance  - NYL</vt:lpstr>
      <vt:lpstr>Voluntary accidental injury INSURANCE - NYL</vt:lpstr>
      <vt:lpstr>PowerPoint Presentation</vt:lpstr>
      <vt:lpstr>Security &amp; legal benefits</vt:lpstr>
      <vt:lpstr>Pet insurance benefits</vt:lpstr>
      <vt:lpstr>Devereux Provided - Free   (100% Devereux paid)</vt:lpstr>
      <vt:lpstr>Devereux Provided - Free to You (100% devereux paid)  </vt:lpstr>
      <vt:lpstr>Devereux Provided - Free to You (100% Devereux paid)  </vt:lpstr>
      <vt:lpstr>Explanation of Accruals for health management leave (HML) and time-off benefit (TOB)</vt:lpstr>
      <vt:lpstr>Carrier contacts</vt:lpstr>
      <vt:lpstr>PowerPoint Presentation</vt:lpstr>
      <vt:lpstr>PowerPoint Presentation</vt:lpstr>
      <vt:lpstr>PowerPoint Presentation</vt:lpstr>
      <vt:lpstr>PowerPoint Presentation</vt:lpstr>
    </vt:vector>
  </TitlesOfParts>
  <Company>The Devereux Foundation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 Ashmen</dc:creator>
  <cp:lastModifiedBy>Ann DelCarlino</cp:lastModifiedBy>
  <cp:revision>44</cp:revision>
  <dcterms:created xsi:type="dcterms:W3CDTF">2016-10-18T14:07:35Z</dcterms:created>
  <dcterms:modified xsi:type="dcterms:W3CDTF">2025-10-08T21:56:37Z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0x0101007B095AEF56A57A4198B7F46A94F2EC9B</vt:lpwstr>
  </property>
  <property fmtid="{D5CDD505-2E9C-101B-9397-08002B2CF9AE}" pid="3" name="MediaServiceImageTags">
    <vt:lpwstr/>
  </property>
</Properties>
</file>